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3"/>
  </p:notesMasterIdLst>
  <p:handoutMasterIdLst>
    <p:handoutMasterId r:id="rId44"/>
  </p:handoutMasterIdLst>
  <p:sldIdLst>
    <p:sldId id="503" r:id="rId2"/>
    <p:sldId id="504" r:id="rId3"/>
    <p:sldId id="505" r:id="rId4"/>
    <p:sldId id="506" r:id="rId5"/>
    <p:sldId id="507" r:id="rId6"/>
    <p:sldId id="508" r:id="rId7"/>
    <p:sldId id="258" r:id="rId8"/>
    <p:sldId id="468" r:id="rId9"/>
    <p:sldId id="371" r:id="rId10"/>
    <p:sldId id="372" r:id="rId11"/>
    <p:sldId id="390" r:id="rId12"/>
    <p:sldId id="428" r:id="rId13"/>
    <p:sldId id="409" r:id="rId14"/>
    <p:sldId id="450" r:id="rId15"/>
    <p:sldId id="451" r:id="rId16"/>
    <p:sldId id="414" r:id="rId17"/>
    <p:sldId id="479" r:id="rId18"/>
    <p:sldId id="486" r:id="rId19"/>
    <p:sldId id="483" r:id="rId20"/>
    <p:sldId id="373" r:id="rId21"/>
    <p:sldId id="366" r:id="rId22"/>
    <p:sldId id="471" r:id="rId23"/>
    <p:sldId id="472" r:id="rId24"/>
    <p:sldId id="491" r:id="rId25"/>
    <p:sldId id="473" r:id="rId26"/>
    <p:sldId id="474" r:id="rId27"/>
    <p:sldId id="475" r:id="rId28"/>
    <p:sldId id="490" r:id="rId29"/>
    <p:sldId id="476" r:id="rId30"/>
    <p:sldId id="477" r:id="rId31"/>
    <p:sldId id="470" r:id="rId32"/>
    <p:sldId id="489" r:id="rId33"/>
    <p:sldId id="493" r:id="rId34"/>
    <p:sldId id="495" r:id="rId35"/>
    <p:sldId id="497" r:id="rId36"/>
    <p:sldId id="509" r:id="rId37"/>
    <p:sldId id="510" r:id="rId38"/>
    <p:sldId id="512" r:id="rId39"/>
    <p:sldId id="513" r:id="rId40"/>
    <p:sldId id="514" r:id="rId41"/>
    <p:sldId id="516" r:id="rId42"/>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9900"/>
    <a:srgbClr val="66FF33"/>
    <a:srgbClr val="000000"/>
    <a:srgbClr val="FF6600"/>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3" autoAdjust="0"/>
    <p:restoredTop sz="94672" autoAdjust="0"/>
  </p:normalViewPr>
  <p:slideViewPr>
    <p:cSldViewPr>
      <p:cViewPr varScale="1">
        <p:scale>
          <a:sx n="82" d="100"/>
          <a:sy n="82" d="100"/>
        </p:scale>
        <p:origin x="1416"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13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41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141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41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C1F494-6992-4948-BED7-5DE8D0BC44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BE7701F-8C78-433A-8F08-221D59D653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BE95FB5-823E-4025-B1CF-6B91FB52B296}" type="slidenum">
              <a:rPr lang="en-US"/>
              <a:pPr/>
              <a:t>1</a:t>
            </a:fld>
            <a:endParaRPr lang="en-US"/>
          </a:p>
        </p:txBody>
      </p:sp>
      <p:sp>
        <p:nvSpPr>
          <p:cNvPr id="46083" name="Rectangle 2"/>
          <p:cNvSpPr>
            <a:spLocks noGrp="1" noRot="1" noChangeAspect="1" noChangeArrowheads="1" noTextEdit="1"/>
          </p:cNvSpPr>
          <p:nvPr>
            <p:ph type="sldImg"/>
          </p:nvPr>
        </p:nvSpPr>
        <p:spPr>
          <a:xfrm>
            <a:off x="1146175" y="685800"/>
            <a:ext cx="4572000" cy="3429000"/>
          </a:xfrm>
          <a:ln/>
        </p:spPr>
      </p:sp>
      <p:sp>
        <p:nvSpPr>
          <p:cNvPr id="46084" name="Rectangle 3"/>
          <p:cNvSpPr>
            <a:spLocks noGrp="1" noChangeArrowheads="1"/>
          </p:cNvSpPr>
          <p:nvPr>
            <p:ph type="body" idx="1"/>
          </p:nvPr>
        </p:nvSpPr>
        <p:spPr>
          <a:xfrm>
            <a:off x="915988" y="4341813"/>
            <a:ext cx="5026025" cy="4116387"/>
          </a:xfrm>
          <a:noFill/>
          <a:ln/>
        </p:spPr>
        <p:txBody>
          <a:bodyPr/>
          <a:lstStyle/>
          <a:p>
            <a:pPr eaLnBrk="1" hangingPunct="1"/>
            <a:r>
              <a:rPr lang="en-US"/>
              <a:t>20-25 slides</a:t>
            </a:r>
          </a:p>
          <a:p>
            <a:pPr eaLnBrk="1" hangingPunct="1"/>
            <a:r>
              <a:rPr lang="en-US"/>
              <a:t>Highlight the reviews, sample of tools, highlight of guidelines, psychoeducation, communication form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E0CB399-9337-4CCA-B404-9296DD537A78}" type="slidenum">
              <a:rPr lang="en-US"/>
              <a:pPr/>
              <a:t>39</a:t>
            </a:fld>
            <a:endParaRPr lang="en-US"/>
          </a:p>
        </p:txBody>
      </p:sp>
      <p:sp>
        <p:nvSpPr>
          <p:cNvPr id="55299" name="Rectangle 2"/>
          <p:cNvSpPr>
            <a:spLocks noGrp="1" noRot="1" noChangeAspect="1" noChangeArrowheads="1" noTextEdit="1"/>
          </p:cNvSpPr>
          <p:nvPr>
            <p:ph type="sldImg"/>
          </p:nvPr>
        </p:nvSpPr>
        <p:spPr>
          <a:xfrm>
            <a:off x="904875" y="533400"/>
            <a:ext cx="4900613" cy="3675063"/>
          </a:xfrm>
          <a:ln/>
        </p:spPr>
      </p:sp>
      <p:sp>
        <p:nvSpPr>
          <p:cNvPr id="55300" name="Rectangle 3"/>
          <p:cNvSpPr>
            <a:spLocks noGrp="1" noChangeArrowheads="1"/>
          </p:cNvSpPr>
          <p:nvPr>
            <p:ph type="body" idx="1"/>
          </p:nvPr>
        </p:nvSpPr>
        <p:spPr>
          <a:xfrm>
            <a:off x="914400" y="4343400"/>
            <a:ext cx="5029200" cy="4114800"/>
          </a:xfrm>
          <a:noFill/>
          <a:ln/>
        </p:spPr>
        <p:txBody>
          <a:bodyPr/>
          <a:lstStyle/>
          <a:p>
            <a:pPr marL="119063" indent="-119063" defTabSz="1908175" eaLnBrk="1" hangingPunct="1">
              <a:buFontTx/>
              <a:buChar char="•"/>
            </a:pPr>
            <a:r>
              <a:rPr lang="en-US"/>
              <a:t>Administration of stimulants to most patients with ADHD results in significant improvements in behavior </a:t>
            </a:r>
          </a:p>
          <a:p>
            <a:pPr marL="119063" indent="-119063" defTabSz="1908175" eaLnBrk="1" hangingPunct="1">
              <a:buFontTx/>
              <a:buChar char="•"/>
            </a:pPr>
            <a:r>
              <a:rPr lang="en-US"/>
              <a:t>These improvements are observed in the core symptoms of inattention, hyperactivity, and impulsivity, which improves compliance, social interaction, academic efficiency, and accuracy</a:t>
            </a:r>
          </a:p>
          <a:p>
            <a:pPr marL="119063" indent="-119063" defTabSz="1908175"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3D36F84-6D06-4B3B-A134-D619500B5B2E}" type="slidenum">
              <a:rPr lang="en-US"/>
              <a:pPr/>
              <a:t>40</a:t>
            </a:fld>
            <a:endParaRPr lang="en-US"/>
          </a:p>
        </p:txBody>
      </p:sp>
      <p:sp>
        <p:nvSpPr>
          <p:cNvPr id="56323" name="Rectangle 2"/>
          <p:cNvSpPr>
            <a:spLocks noGrp="1" noRot="1" noChangeAspect="1" noChangeArrowheads="1" noTextEdit="1"/>
          </p:cNvSpPr>
          <p:nvPr>
            <p:ph type="sldImg"/>
          </p:nvPr>
        </p:nvSpPr>
        <p:spPr>
          <a:xfrm>
            <a:off x="1155700" y="666750"/>
            <a:ext cx="4572000" cy="3429000"/>
          </a:xfrm>
          <a:ln/>
        </p:spPr>
      </p:sp>
      <p:sp>
        <p:nvSpPr>
          <p:cNvPr id="56324" name="Rectangle 3"/>
          <p:cNvSpPr>
            <a:spLocks noGrp="1" noChangeArrowheads="1"/>
          </p:cNvSpPr>
          <p:nvPr>
            <p:ph type="body" idx="1"/>
          </p:nvPr>
        </p:nvSpPr>
        <p:spPr>
          <a:xfrm>
            <a:off x="914400" y="4343400"/>
            <a:ext cx="5029200" cy="4114800"/>
          </a:xfrm>
          <a:noFill/>
          <a:ln/>
        </p:spPr>
        <p:txBody>
          <a:bodyPr lIns="89166" tIns="44584" rIns="89166" bIns="44584"/>
          <a:lstStyle/>
          <a:p>
            <a:pPr eaLnBrk="1" hangingPunct="1"/>
            <a:r>
              <a:rPr lang="en-GB" sz="1000"/>
              <a:t>This slide lists the stimulant formulations used in ADHD management, as well as the nonstimulants atomoxetine and Intuniv, which is approvable for children and adolescents. Some of these formulations are designed to provide clinical efficacy following once-daily dosing and have been devised to be more convenient and easy to use.</a:t>
            </a:r>
          </a:p>
          <a:p>
            <a:pPr eaLnBrk="1" hangingPunct="1"/>
            <a:endParaRPr lang="en-GB"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236FA48-3C94-4A58-8CF5-A3F67DFA4210}" type="slidenum">
              <a:rPr lang="en-US"/>
              <a:pPr/>
              <a:t>41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7388" y="4343400"/>
            <a:ext cx="5483225" cy="4114800"/>
          </a:xfrm>
          <a:noFill/>
          <a:ln/>
        </p:spPr>
        <p:txBody>
          <a:bodyPr lIns="89716" tIns="44857" rIns="89716" bIns="44857"/>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4354BA8-7FB5-4820-878C-8B702D65C06F}" type="slidenum">
              <a:rPr lang="en-US"/>
              <a:pPr/>
              <a:t>2</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BEDE7A1-E936-4B23-971B-980712BBE6DD}" type="slidenum">
              <a:rPr lang="en-US"/>
              <a:pPr/>
              <a:t>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28327E4-98A3-4A62-8921-8E85E4D9B353}" type="slidenum">
              <a:rPr lang="en-US"/>
              <a:pPr/>
              <a:t>14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2C835C3-11F1-49CF-B23B-0AA054C163A9}" type="slidenum">
              <a:rPr lang="en-US"/>
              <a:pPr/>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831B98-980D-49A0-8020-9BC33AAD2FE7}" type="slidenum">
              <a:rPr lang="en-US"/>
              <a:pPr/>
              <a:t>17</a:t>
            </a:fld>
            <a:endParaRPr lang="en-US"/>
          </a:p>
        </p:txBody>
      </p:sp>
      <p:sp>
        <p:nvSpPr>
          <p:cNvPr id="51203" name="Rectangle 2"/>
          <p:cNvSpPr>
            <a:spLocks noGrp="1" noRot="1" noChangeAspect="1" noChangeArrowheads="1" noTextEdit="1"/>
          </p:cNvSpPr>
          <p:nvPr>
            <p:ph type="sldImg"/>
          </p:nvPr>
        </p:nvSpPr>
        <p:spPr>
          <a:xfrm>
            <a:off x="1146175" y="687388"/>
            <a:ext cx="4572000" cy="3429000"/>
          </a:xfrm>
          <a:ln/>
        </p:spPr>
      </p:sp>
      <p:sp>
        <p:nvSpPr>
          <p:cNvPr id="51204" name="Rectangle 3"/>
          <p:cNvSpPr>
            <a:spLocks noGrp="1" noChangeArrowheads="1"/>
          </p:cNvSpPr>
          <p:nvPr>
            <p:ph type="body" idx="1"/>
          </p:nvPr>
        </p:nvSpPr>
        <p:spPr>
          <a:xfrm>
            <a:off x="914400" y="4341813"/>
            <a:ext cx="5029200" cy="4114800"/>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4782EA0-BA15-494F-AC8B-DE1B3B9D42A9}" type="slidenum">
              <a:rPr lang="en-US"/>
              <a:pPr/>
              <a:t>19</a:t>
            </a:fld>
            <a:endParaRPr lang="en-US"/>
          </a:p>
        </p:txBody>
      </p:sp>
      <p:sp>
        <p:nvSpPr>
          <p:cNvPr id="52227" name="Rectangle 2"/>
          <p:cNvSpPr>
            <a:spLocks noGrp="1" noRot="1" noChangeAspect="1" noChangeArrowheads="1" noTextEdit="1"/>
          </p:cNvSpPr>
          <p:nvPr>
            <p:ph type="sldImg"/>
          </p:nvPr>
        </p:nvSpPr>
        <p:spPr>
          <a:xfrm>
            <a:off x="1146175" y="685800"/>
            <a:ext cx="4572000" cy="3429000"/>
          </a:xfrm>
          <a:ln/>
        </p:spPr>
      </p:sp>
      <p:sp>
        <p:nvSpPr>
          <p:cNvPr id="52228" name="Rectangle 3"/>
          <p:cNvSpPr>
            <a:spLocks noGrp="1" noChangeArrowheads="1"/>
          </p:cNvSpPr>
          <p:nvPr>
            <p:ph type="body" idx="1"/>
          </p:nvPr>
        </p:nvSpPr>
        <p:spPr>
          <a:xfrm>
            <a:off x="914400" y="4343400"/>
            <a:ext cx="5029200" cy="4114800"/>
          </a:xfrm>
          <a:noFill/>
          <a:ln/>
        </p:spPr>
        <p:txBody>
          <a:bodyPr lIns="93093" tIns="46547" rIns="93093" bIns="46547"/>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8764A4F-55AE-4CDF-B1F0-483E8963AC62}" type="slidenum">
              <a:rPr lang="en-US"/>
              <a:pPr/>
              <a:t>25</a:t>
            </a:fld>
            <a:endParaRPr lang="en-US"/>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61F3C60-908D-4E2C-B52B-F8928A5CFC0A}" type="slidenum">
              <a:rPr lang="en-US" sz="1200"/>
              <a:pPr algn="r" eaLnBrk="1" hangingPunct="1"/>
              <a:t>25</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F29793F-A80D-4CF5-A49B-90BBD1761D83}" type="slidenum">
              <a:rPr lang="en-US"/>
              <a:pPr/>
              <a:t>31</a:t>
            </a:fld>
            <a:endParaRPr lang="en-US"/>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6CDAD49-8E70-4E81-8C5C-FB09319EF397}" type="slidenum">
              <a:rPr lang="en-US" sz="1200"/>
              <a:pPr algn="r" eaLnBrk="1" hangingPunct="1"/>
              <a:t>31</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9934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99345" name="Rectangle 17"/>
          <p:cNvSpPr>
            <a:spLocks noGrp="1" noChangeArrowheads="1"/>
          </p:cNvSpPr>
          <p:nvPr>
            <p:ph type="subTitle" sz="quarter" idx="1"/>
          </p:nvPr>
        </p:nvSpPr>
        <p:spPr>
          <a:xfrm>
            <a:off x="10668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smtClean="0"/>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en-US"/>
          </a:p>
        </p:txBody>
      </p:sp>
      <p:sp>
        <p:nvSpPr>
          <p:cNvPr id="20" name="Rectangle 20"/>
          <p:cNvSpPr>
            <a:spLocks noGrp="1" noChangeArrowheads="1"/>
          </p:cNvSpPr>
          <p:nvPr>
            <p:ph type="sldNum" sz="quarter" idx="12"/>
          </p:nvPr>
        </p:nvSpPr>
        <p:spPr/>
        <p:txBody>
          <a:bodyPr/>
          <a:lstStyle>
            <a:lvl1pPr>
              <a:defRPr smtClean="0"/>
            </a:lvl1pPr>
          </a:lstStyle>
          <a:p>
            <a:pPr>
              <a:defRPr/>
            </a:pPr>
            <a:fld id="{DEDC76DA-1450-400A-8D92-21C995C763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280C118-F0F1-4958-9110-448044EEB7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EE255373-6BBB-4ABD-B834-C6AD658C5C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quarter" idx="1"/>
          </p:nvPr>
        </p:nvSpPr>
        <p:spPr>
          <a:xfrm>
            <a:off x="10668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668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75CE1A1C-A477-4308-8B32-DE0CF37CD6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C1664502-2331-4A65-BEF0-8CE2C87D89C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able Placeholder 2"/>
          <p:cNvSpPr>
            <a:spLocks noGrp="1"/>
          </p:cNvSpPr>
          <p:nvPr>
            <p:ph type="tbl" idx="1"/>
          </p:nvPr>
        </p:nvSpPr>
        <p:spPr>
          <a:xfrm>
            <a:off x="1066800" y="1981200"/>
            <a:ext cx="75438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284D560-74D8-4A00-8932-4AD9CA7374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01F92FC1-1959-4649-BF85-2D00A0F464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FAE38DF-2504-4E8E-BDB7-D0B484C700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3DE96E4B-202C-4E3B-8E6F-075DD48745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F229EF70-BFC6-4E8C-8C91-AA84F0D242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EA84C103-A90C-48C1-BDAC-FF46679B71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0E03AA5C-63C1-410E-8863-E8C53CBBFF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7344EF5-60F2-49C5-9F55-5AC404A51F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014F2A3-4A91-43C2-9DFB-279063D90A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350"/>
            <a:ext cx="9140825" cy="6851650"/>
            <a:chOff x="0" y="4"/>
            <a:chExt cx="5758" cy="4316"/>
          </a:xfrm>
        </p:grpSpPr>
        <p:sp>
          <p:nvSpPr>
            <p:cNvPr id="9830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9830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3082" name="Group 5"/>
            <p:cNvGrpSpPr>
              <a:grpSpLocks/>
            </p:cNvGrpSpPr>
            <p:nvPr userDrawn="1"/>
          </p:nvGrpSpPr>
          <p:grpSpPr bwMode="auto">
            <a:xfrm>
              <a:off x="0" y="4"/>
              <a:ext cx="5758" cy="4316"/>
              <a:chOff x="0" y="4"/>
              <a:chExt cx="5758" cy="4316"/>
            </a:xfrm>
          </p:grpSpPr>
          <p:sp>
            <p:nvSpPr>
              <p:cNvPr id="9831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9831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831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831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9831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9831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9831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9831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9831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9831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2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2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latin typeface="+mn-lt"/>
              </a:defRPr>
            </a:lvl1pPr>
          </a:lstStyle>
          <a:p>
            <a:pPr>
              <a:defRPr/>
            </a:pPr>
            <a:endParaRPr lang="en-US"/>
          </a:p>
        </p:txBody>
      </p:sp>
      <p:sp>
        <p:nvSpPr>
          <p:cNvPr id="9832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latin typeface="+mn-lt"/>
              </a:defRPr>
            </a:lvl1pPr>
          </a:lstStyle>
          <a:p>
            <a:pPr>
              <a:defRPr/>
            </a:pPr>
            <a:endParaRPr lang="en-US"/>
          </a:p>
        </p:txBody>
      </p:sp>
      <p:sp>
        <p:nvSpPr>
          <p:cNvPr id="9832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mn-lt"/>
              </a:defRPr>
            </a:lvl1pPr>
          </a:lstStyle>
          <a:p>
            <a:pPr>
              <a:defRPr/>
            </a:pPr>
            <a:fld id="{09D4AAAA-193B-4C13-B517-A95FDEE689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ime.com/time/magazine/0,9263,7601111205,00.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468313" y="549275"/>
            <a:ext cx="8229600" cy="2346325"/>
          </a:xfrm>
        </p:spPr>
        <p:txBody>
          <a:bodyPr/>
          <a:lstStyle/>
          <a:p>
            <a:pPr eaLnBrk="1" hangingPunct="1">
              <a:defRPr/>
            </a:pPr>
            <a:br>
              <a:rPr lang="en-US" sz="3600" dirty="0"/>
            </a:br>
            <a:endParaRPr lang="en-US" sz="3600" dirty="0"/>
          </a:p>
        </p:txBody>
      </p:sp>
      <p:sp>
        <p:nvSpPr>
          <p:cNvPr id="526339" name="Rectangle 3"/>
          <p:cNvSpPr>
            <a:spLocks noGrp="1" noChangeArrowheads="1"/>
          </p:cNvSpPr>
          <p:nvPr>
            <p:ph type="subTitle" idx="1"/>
          </p:nvPr>
        </p:nvSpPr>
        <p:spPr>
          <a:xfrm>
            <a:off x="684213" y="2362200"/>
            <a:ext cx="7775575" cy="2895600"/>
          </a:xfrm>
        </p:spPr>
        <p:txBody>
          <a:bodyPr/>
          <a:lstStyle/>
          <a:p>
            <a:pPr eaLnBrk="1" hangingPunct="1">
              <a:lnSpc>
                <a:spcPct val="90000"/>
              </a:lnSpc>
              <a:defRPr/>
            </a:pPr>
            <a:r>
              <a:rPr lang="en-US" sz="4000" b="1" dirty="0"/>
              <a:t>An Update on </a:t>
            </a:r>
            <a:br>
              <a:rPr lang="en-US" sz="4000" b="1" dirty="0"/>
            </a:br>
            <a:r>
              <a:rPr lang="en-US" sz="4000" b="1" dirty="0"/>
              <a:t>Child Mental Health</a:t>
            </a:r>
          </a:p>
          <a:p>
            <a:pPr eaLnBrk="1" hangingPunct="1">
              <a:lnSpc>
                <a:spcPct val="85000"/>
              </a:lnSpc>
              <a:spcBef>
                <a:spcPct val="15000"/>
              </a:spcBef>
              <a:spcAft>
                <a:spcPct val="25000"/>
              </a:spcAft>
              <a:defRPr/>
            </a:pPr>
            <a:endParaRPr lang="en-US" sz="800" b="1" dirty="0"/>
          </a:p>
          <a:p>
            <a:pPr eaLnBrk="1" hangingPunct="1">
              <a:lnSpc>
                <a:spcPct val="85000"/>
              </a:lnSpc>
              <a:spcBef>
                <a:spcPct val="15000"/>
              </a:spcBef>
              <a:spcAft>
                <a:spcPct val="25000"/>
              </a:spcAft>
              <a:defRPr/>
            </a:pPr>
            <a:r>
              <a:rPr lang="en-US" sz="2800" b="1" dirty="0"/>
              <a:t>Jeff Daly, MD</a:t>
            </a:r>
          </a:p>
          <a:p>
            <a:pPr eaLnBrk="1" hangingPunct="1">
              <a:lnSpc>
                <a:spcPct val="90000"/>
              </a:lnSpc>
              <a:defRPr/>
            </a:pPr>
            <a:r>
              <a:rPr lang="en-US" sz="2400" dirty="0"/>
              <a:t>Four Winds Hospital, Saratoga Springs, NY</a:t>
            </a:r>
          </a:p>
          <a:p>
            <a:pPr eaLnBrk="1" hangingPunct="1">
              <a:lnSpc>
                <a:spcPct val="85000"/>
              </a:lnSpc>
              <a:spcBef>
                <a:spcPct val="15000"/>
              </a:spcBef>
              <a:spcAft>
                <a:spcPct val="25000"/>
              </a:spcAft>
              <a:defRPr/>
            </a:pPr>
            <a:endParaRPr lang="en-US" sz="2800" b="1" dirty="0"/>
          </a:p>
          <a:p>
            <a:pPr eaLnBrk="1" hangingPunct="1">
              <a:lnSpc>
                <a:spcPct val="85000"/>
              </a:lnSpc>
              <a:spcBef>
                <a:spcPct val="15000"/>
              </a:spcBef>
              <a:spcAft>
                <a:spcPct val="25000"/>
              </a:spcAft>
              <a:defRPr/>
            </a:pPr>
            <a:endParaRPr lang="en-US" sz="2800" b="1" dirty="0"/>
          </a:p>
        </p:txBody>
      </p:sp>
      <p:sp>
        <p:nvSpPr>
          <p:cNvPr id="5124" name="Rectangle 4"/>
          <p:cNvSpPr>
            <a:spLocks noChangeArrowheads="1"/>
          </p:cNvSpPr>
          <p:nvPr/>
        </p:nvSpPr>
        <p:spPr bwMode="auto">
          <a:xfrm>
            <a:off x="-304800" y="6019800"/>
            <a:ext cx="9601200" cy="609600"/>
          </a:xfrm>
          <a:prstGeom prst="rect">
            <a:avLst/>
          </a:prstGeom>
          <a:solidFill>
            <a:srgbClr val="1C1C1C">
              <a:alpha val="59999"/>
            </a:srgbClr>
          </a:solidFill>
          <a:ln w="6350">
            <a:solidFill>
              <a:srgbClr val="1C1C1C"/>
            </a:solidFill>
            <a:miter lim="800000"/>
            <a:headEnd/>
            <a:tailEnd/>
          </a:ln>
        </p:spPr>
        <p:txBody>
          <a:bodyPr wrap="none" lIns="0" tIns="0" rIns="0" bIns="0"/>
          <a:lstStyle/>
          <a:p>
            <a:pPr algn="ctr" eaLnBrk="1" hangingPunct="1"/>
            <a:endParaRPr lang="en-US" sz="1400">
              <a:solidFill>
                <a:schemeClr val="bg1"/>
              </a:solidFill>
            </a:endParaRPr>
          </a:p>
        </p:txBody>
      </p:sp>
      <p:sp>
        <p:nvSpPr>
          <p:cNvPr id="5125" name="Text Box 5"/>
          <p:cNvSpPr txBox="1">
            <a:spLocks noChangeArrowheads="1"/>
          </p:cNvSpPr>
          <p:nvPr/>
        </p:nvSpPr>
        <p:spPr bwMode="auto">
          <a:xfrm>
            <a:off x="0" y="6096000"/>
            <a:ext cx="9144000" cy="461962"/>
          </a:xfrm>
          <a:prstGeom prst="rect">
            <a:avLst/>
          </a:prstGeom>
          <a:noFill/>
          <a:ln w="28575">
            <a:noFill/>
            <a:miter lim="800000"/>
            <a:headEnd/>
            <a:tailEnd/>
          </a:ln>
        </p:spPr>
        <p:txBody>
          <a:bodyPr>
            <a:spAutoFit/>
          </a:bodyPr>
          <a:lstStyle/>
          <a:p>
            <a:pPr algn="ctr" eaLnBrk="1" hangingPunct="1"/>
            <a:r>
              <a:rPr lang="en-US" sz="1200" i="1" dirty="0">
                <a:solidFill>
                  <a:srgbClr val="C0C0C0"/>
                </a:solidFill>
              </a:rPr>
              <a:t>The CAPES Program for Primary Care Physicians is sponsored by the Four Winds Foundation, </a:t>
            </a:r>
            <a:br>
              <a:rPr lang="en-US" sz="1200" i="1" dirty="0">
                <a:solidFill>
                  <a:srgbClr val="C0C0C0"/>
                </a:solidFill>
              </a:rPr>
            </a:br>
            <a:r>
              <a:rPr lang="en-US" sz="1200" i="1" dirty="0">
                <a:solidFill>
                  <a:srgbClr val="C0C0C0"/>
                </a:solidFill>
              </a:rPr>
              <a:t>the designated Region 2 Provider of Project TEACH, a New York State OMH initiative. </a:t>
            </a:r>
          </a:p>
        </p:txBody>
      </p:sp>
      <p:sp>
        <p:nvSpPr>
          <p:cNvPr id="5126" name="Text Box 6"/>
          <p:cNvSpPr txBox="1">
            <a:spLocks noChangeArrowheads="1"/>
          </p:cNvSpPr>
          <p:nvPr/>
        </p:nvSpPr>
        <p:spPr bwMode="auto">
          <a:xfrm>
            <a:off x="0" y="6629400"/>
            <a:ext cx="9140825" cy="228600"/>
          </a:xfrm>
          <a:prstGeom prst="rect">
            <a:avLst/>
          </a:prstGeom>
          <a:noFill/>
          <a:ln w="9525">
            <a:noFill/>
            <a:miter lim="800000"/>
            <a:headEnd/>
            <a:tailEnd/>
          </a:ln>
        </p:spPr>
        <p:txBody>
          <a:bodyPr anchorCtr="1"/>
          <a:lstStyle/>
          <a:p>
            <a:pPr algn="ctr" eaLnBrk="1" hangingPunct="1">
              <a:spcBef>
                <a:spcPct val="50000"/>
              </a:spcBef>
            </a:pPr>
            <a:r>
              <a:rPr lang="en-US" sz="900">
                <a:solidFill>
                  <a:srgbClr val="B2B2B2"/>
                </a:solidFill>
                <a:cs typeface="Arial" pitchFamily="34" charset="0"/>
              </a:rPr>
              <a:t>.</a:t>
            </a:r>
          </a:p>
        </p:txBody>
      </p:sp>
      <p:sp>
        <p:nvSpPr>
          <p:cNvPr id="5127" name="Text Box 7"/>
          <p:cNvSpPr txBox="1">
            <a:spLocks noChangeArrowheads="1"/>
          </p:cNvSpPr>
          <p:nvPr/>
        </p:nvSpPr>
        <p:spPr bwMode="auto">
          <a:xfrm>
            <a:off x="0" y="260350"/>
            <a:ext cx="9144000" cy="488950"/>
          </a:xfrm>
          <a:prstGeom prst="rect">
            <a:avLst/>
          </a:prstGeom>
          <a:noFill/>
          <a:ln w="12700" cap="rnd">
            <a:noFill/>
            <a:miter lim="800000"/>
            <a:headEnd/>
            <a:tailEnd/>
          </a:ln>
        </p:spPr>
        <p:txBody>
          <a:bodyPr>
            <a:spAutoFit/>
          </a:bodyPr>
          <a:lstStyle/>
          <a:p>
            <a:pPr algn="ctr">
              <a:spcBef>
                <a:spcPct val="50000"/>
              </a:spcBef>
            </a:pPr>
            <a:endParaRPr lang="en-US" sz="2600" b="1"/>
          </a:p>
        </p:txBody>
      </p:sp>
      <p:pic>
        <p:nvPicPr>
          <p:cNvPr id="5129" name="Picture 12" descr="CAPES Logo Transparent2.tif"/>
          <p:cNvPicPr>
            <a:picLocks noChangeAspect="1"/>
          </p:cNvPicPr>
          <p:nvPr/>
        </p:nvPicPr>
        <p:blipFill>
          <a:blip r:embed="rId4" cstate="print"/>
          <a:srcRect/>
          <a:stretch>
            <a:fillRect/>
          </a:stretch>
        </p:blipFill>
        <p:spPr bwMode="auto">
          <a:xfrm>
            <a:off x="76200" y="76200"/>
            <a:ext cx="2133600" cy="2511425"/>
          </a:xfrm>
          <a:prstGeom prst="rect">
            <a:avLst/>
          </a:prstGeom>
          <a:noFill/>
          <a:ln w="9525">
            <a:noFill/>
            <a:miter lim="800000"/>
            <a:headEnd/>
            <a:tailEnd/>
          </a:ln>
        </p:spPr>
      </p:pic>
      <p:sp>
        <p:nvSpPr>
          <p:cNvPr id="14" name="TextBox 13"/>
          <p:cNvSpPr txBox="1"/>
          <p:nvPr/>
        </p:nvSpPr>
        <p:spPr>
          <a:xfrm>
            <a:off x="2057400" y="1143000"/>
            <a:ext cx="7239000" cy="677863"/>
          </a:xfrm>
          <a:prstGeom prst="rect">
            <a:avLst/>
          </a:prstGeom>
          <a:noFill/>
        </p:spPr>
        <p:txBody>
          <a:bodyPr>
            <a:spAutoFit/>
          </a:bodyPr>
          <a:lstStyle/>
          <a:p>
            <a:pPr algn="ctr">
              <a:defRPr/>
            </a:pPr>
            <a:r>
              <a:rPr lang="en-US" sz="2000" b="1" dirty="0">
                <a:solidFill>
                  <a:schemeClr val="tx2">
                    <a:lumMod val="60000"/>
                    <a:lumOff val="40000"/>
                  </a:schemeClr>
                </a:solidFill>
              </a:rPr>
              <a:t>C</a:t>
            </a:r>
            <a:r>
              <a:rPr lang="en-US" sz="2000" b="1" dirty="0"/>
              <a:t>hild and </a:t>
            </a:r>
            <a:r>
              <a:rPr lang="en-US" sz="2000" b="1" dirty="0">
                <a:solidFill>
                  <a:schemeClr val="tx2">
                    <a:lumMod val="60000"/>
                    <a:lumOff val="40000"/>
                  </a:schemeClr>
                </a:solidFill>
              </a:rPr>
              <a:t>A</a:t>
            </a:r>
            <a:r>
              <a:rPr lang="en-US" sz="2000" b="1" dirty="0"/>
              <a:t>dolescent </a:t>
            </a:r>
            <a:r>
              <a:rPr lang="en-US" sz="2000" b="1" dirty="0">
                <a:solidFill>
                  <a:schemeClr val="tx2">
                    <a:lumMod val="60000"/>
                    <a:lumOff val="40000"/>
                  </a:schemeClr>
                </a:solidFill>
              </a:rPr>
              <a:t>P</a:t>
            </a:r>
            <a:r>
              <a:rPr lang="en-US" sz="2000" b="1" dirty="0"/>
              <a:t>sychiatry </a:t>
            </a:r>
            <a:r>
              <a:rPr lang="en-US" sz="2000" b="1" dirty="0">
                <a:solidFill>
                  <a:schemeClr val="tx2">
                    <a:lumMod val="60000"/>
                    <a:lumOff val="40000"/>
                  </a:schemeClr>
                </a:solidFill>
              </a:rPr>
              <a:t>E</a:t>
            </a:r>
            <a:r>
              <a:rPr lang="en-US" sz="2000" b="1" dirty="0"/>
              <a:t>ducation and </a:t>
            </a:r>
            <a:r>
              <a:rPr lang="en-US" sz="2000" b="1" dirty="0">
                <a:solidFill>
                  <a:schemeClr val="tx2">
                    <a:lumMod val="60000"/>
                    <a:lumOff val="40000"/>
                  </a:schemeClr>
                </a:solidFill>
              </a:rPr>
              <a:t>S</a:t>
            </a:r>
            <a:r>
              <a:rPr lang="en-US" sz="2000" b="1" dirty="0"/>
              <a:t>uppor</a:t>
            </a:r>
            <a:r>
              <a:rPr lang="en-US" sz="2000" dirty="0"/>
              <a:t>t </a:t>
            </a:r>
            <a:r>
              <a:rPr lang="en-US" dirty="0"/>
              <a:t>Program for Primary Care Providers</a:t>
            </a:r>
          </a:p>
        </p:txBody>
      </p:sp>
      <p:pic>
        <p:nvPicPr>
          <p:cNvPr id="5131" name="Picture 14" descr="FWS-Foundation-Logo-2013.png"/>
          <p:cNvPicPr>
            <a:picLocks noChangeAspect="1"/>
          </p:cNvPicPr>
          <p:nvPr/>
        </p:nvPicPr>
        <p:blipFill>
          <a:blip r:embed="rId5" cstate="print">
            <a:lum bright="100000" contrast="-70000"/>
          </a:blip>
          <a:srcRect/>
          <a:stretch>
            <a:fillRect/>
          </a:stretch>
        </p:blipFill>
        <p:spPr bwMode="auto">
          <a:xfrm>
            <a:off x="2362200" y="4976165"/>
            <a:ext cx="1219200" cy="883920"/>
          </a:xfrm>
          <a:prstGeom prst="rect">
            <a:avLst/>
          </a:prstGeom>
          <a:noFill/>
          <a:ln w="9525">
            <a:noFill/>
            <a:miter lim="800000"/>
            <a:headEnd/>
            <a:tailEnd/>
          </a:ln>
        </p:spPr>
      </p:pic>
      <p:pic>
        <p:nvPicPr>
          <p:cNvPr id="13" name="Picture 12" descr="ProjectTeach-horizontal-logo.jpg"/>
          <p:cNvPicPr>
            <a:picLocks noChangeAspect="1"/>
          </p:cNvPicPr>
          <p:nvPr/>
        </p:nvPicPr>
        <p:blipFill>
          <a:blip r:embed="rId6" cstate="print"/>
          <a:srcRect t="9302" b="6977"/>
          <a:stretch>
            <a:fillRect/>
          </a:stretch>
        </p:blipFill>
        <p:spPr>
          <a:xfrm>
            <a:off x="4114800" y="5074615"/>
            <a:ext cx="3276600" cy="685800"/>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pPr eaLnBrk="1" hangingPunct="1">
              <a:defRPr/>
            </a:pPr>
            <a:r>
              <a:rPr lang="en-US"/>
              <a:t>What makes an Anxiety Disorder?</a:t>
            </a:r>
          </a:p>
        </p:txBody>
      </p:sp>
      <p:sp>
        <p:nvSpPr>
          <p:cNvPr id="264195" name="Rectangle 1027"/>
          <p:cNvSpPr>
            <a:spLocks noGrp="1" noChangeArrowheads="1"/>
          </p:cNvSpPr>
          <p:nvPr>
            <p:ph type="body" idx="1"/>
          </p:nvPr>
        </p:nvSpPr>
        <p:spPr/>
        <p:txBody>
          <a:bodyPr/>
          <a:lstStyle/>
          <a:p>
            <a:pPr eaLnBrk="1" hangingPunct="1">
              <a:defRPr/>
            </a:pPr>
            <a:r>
              <a:rPr lang="en-US"/>
              <a:t>Persistent fear or worry</a:t>
            </a:r>
          </a:p>
          <a:p>
            <a:pPr eaLnBrk="1" hangingPunct="1">
              <a:buFont typeface="Wingdings" pitchFamily="2" charset="2"/>
              <a:buNone/>
              <a:defRPr/>
            </a:pPr>
            <a:r>
              <a:rPr lang="en-US"/>
              <a:t>Leads to….</a:t>
            </a:r>
          </a:p>
          <a:p>
            <a:pPr eaLnBrk="1" hangingPunct="1">
              <a:buFont typeface="Wingdings" pitchFamily="2" charset="2"/>
              <a:buNone/>
              <a:defRPr/>
            </a:pPr>
            <a:endParaRPr lang="en-US"/>
          </a:p>
          <a:p>
            <a:pPr eaLnBrk="1" hangingPunct="1">
              <a:defRPr/>
            </a:pPr>
            <a:r>
              <a:rPr lang="en-US"/>
              <a:t>Marked distress or avoidance</a:t>
            </a:r>
          </a:p>
          <a:p>
            <a:pPr eaLnBrk="1" hangingPunct="1">
              <a:buFont typeface="Wingdings" pitchFamily="2" charset="2"/>
              <a:buNone/>
              <a:defRPr/>
            </a:pPr>
            <a:r>
              <a:rPr lang="en-US"/>
              <a:t>Leads to….</a:t>
            </a:r>
          </a:p>
          <a:p>
            <a:pPr eaLnBrk="1" hangingPunct="1">
              <a:buFont typeface="Wingdings" pitchFamily="2" charset="2"/>
              <a:buNone/>
              <a:defRPr/>
            </a:pPr>
            <a:endParaRPr lang="en-US"/>
          </a:p>
          <a:p>
            <a:pPr eaLnBrk="1" hangingPunct="1">
              <a:defRPr/>
            </a:pPr>
            <a:r>
              <a:rPr lang="en-US"/>
              <a:t>Functional impairment (in learning, playing, socializing, family functioning)</a:t>
            </a:r>
          </a:p>
          <a:p>
            <a:pPr eaLnBrk="1" hangingPunct="1">
              <a:buFont typeface="Wingdings" pitchFamily="2" charset="2"/>
              <a:buNone/>
              <a:defRPr/>
            </a:pPr>
            <a:endParaRPr lang="en-US"/>
          </a:p>
          <a:p>
            <a:pPr eaLnBrk="1" hangingPunct="1">
              <a:buFont typeface="Wingdings" pitchFamily="2" charset="2"/>
              <a:buNone/>
              <a:defRPr/>
            </a:pPr>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050">
            <a:hlinkClick r:id="" action="ppaction://ole?verb=0"/>
          </p:cNvPr>
          <p:cNvGraphicFramePr>
            <a:graphicFrameLocks/>
          </p:cNvGraphicFramePr>
          <p:nvPr/>
        </p:nvGraphicFramePr>
        <p:xfrm>
          <a:off x="-50800" y="1390650"/>
          <a:ext cx="9398000" cy="4933950"/>
        </p:xfrm>
        <a:graphic>
          <a:graphicData uri="http://schemas.openxmlformats.org/presentationml/2006/ole">
            <mc:AlternateContent xmlns:mc="http://schemas.openxmlformats.org/markup-compatibility/2006">
              <mc:Choice xmlns:v="urn:schemas-microsoft-com:vml" Requires="v">
                <p:oleObj spid="_x0000_s1027" name="Chart" r:id="rId4" imgW="8382048" imgH="4400457" progId="MSGraph.Chart.8">
                  <p:embed followColorScheme="full"/>
                </p:oleObj>
              </mc:Choice>
              <mc:Fallback>
                <p:oleObj name="Chart" r:id="rId4" imgW="8382048" imgH="4400457" progId="MSGraph.Chart.8">
                  <p:embed followColorScheme="full"/>
                  <p:pic>
                    <p:nvPicPr>
                      <p:cNvPr id="0" name="Object 20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390650"/>
                        <a:ext cx="93980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051"/>
          <p:cNvSpPr>
            <a:spLocks noChangeArrowheads="1"/>
          </p:cNvSpPr>
          <p:nvPr/>
        </p:nvSpPr>
        <p:spPr bwMode="auto">
          <a:xfrm>
            <a:off x="422275" y="6019800"/>
            <a:ext cx="3913188" cy="454025"/>
          </a:xfrm>
          <a:prstGeom prst="rect">
            <a:avLst/>
          </a:prstGeom>
          <a:noFill/>
          <a:ln w="12700">
            <a:noFill/>
            <a:miter lim="800000"/>
            <a:headEnd/>
            <a:tailEnd/>
          </a:ln>
        </p:spPr>
        <p:txBody>
          <a:bodyPr lIns="90488" tIns="44450" rIns="90488" bIns="44450">
            <a:spAutoFit/>
          </a:bodyPr>
          <a:lstStyle/>
          <a:p>
            <a:r>
              <a:rPr lang="en-US" sz="1200">
                <a:solidFill>
                  <a:schemeClr val="bg1"/>
                </a:solidFill>
              </a:rPr>
              <a:t>Kessler et al. </a:t>
            </a:r>
            <a:r>
              <a:rPr lang="en-US" sz="1200" i="1">
                <a:solidFill>
                  <a:schemeClr val="bg1"/>
                </a:solidFill>
              </a:rPr>
              <a:t>Arch Gen Psychiatry</a:t>
            </a:r>
            <a:r>
              <a:rPr lang="en-US" sz="1200">
                <a:solidFill>
                  <a:schemeClr val="bg1"/>
                </a:solidFill>
              </a:rPr>
              <a:t>. 1995;52:1048.</a:t>
            </a:r>
          </a:p>
          <a:p>
            <a:r>
              <a:rPr lang="en-US" sz="1200">
                <a:solidFill>
                  <a:schemeClr val="bg1"/>
                </a:solidFill>
              </a:rPr>
              <a:t>Kessler et al. </a:t>
            </a:r>
            <a:r>
              <a:rPr lang="en-US" sz="1200" i="1">
                <a:solidFill>
                  <a:schemeClr val="bg1"/>
                </a:solidFill>
              </a:rPr>
              <a:t>Arch Gen Psychiatry</a:t>
            </a:r>
            <a:r>
              <a:rPr lang="en-US" sz="1200">
                <a:solidFill>
                  <a:schemeClr val="bg1"/>
                </a:solidFill>
              </a:rPr>
              <a:t>. 1994;51:8.</a:t>
            </a:r>
          </a:p>
        </p:txBody>
      </p:sp>
      <p:sp>
        <p:nvSpPr>
          <p:cNvPr id="282628" name="Rectangle 2052"/>
          <p:cNvSpPr>
            <a:spLocks noGrp="1" noChangeArrowheads="1"/>
          </p:cNvSpPr>
          <p:nvPr>
            <p:ph type="title"/>
          </p:nvPr>
        </p:nvSpPr>
        <p:spPr>
          <a:xfrm>
            <a:off x="685800" y="381000"/>
            <a:ext cx="7721600" cy="584200"/>
          </a:xfrm>
        </p:spPr>
        <p:txBody>
          <a:bodyPr/>
          <a:lstStyle/>
          <a:p>
            <a:pPr eaLnBrk="1" hangingPunct="1">
              <a:defRPr/>
            </a:pPr>
            <a:r>
              <a:rPr lang="en-US" sz="4200" dirty="0"/>
              <a:t>Prevalence of Anxiety Disorders</a:t>
            </a:r>
          </a:p>
        </p:txBody>
      </p:sp>
      <p:sp>
        <p:nvSpPr>
          <p:cNvPr id="1029" name="Text Box 2053"/>
          <p:cNvSpPr txBox="1">
            <a:spLocks noChangeArrowheads="1"/>
          </p:cNvSpPr>
          <p:nvPr/>
        </p:nvSpPr>
        <p:spPr bwMode="auto">
          <a:xfrm>
            <a:off x="4876800" y="1905000"/>
            <a:ext cx="3810000" cy="1187450"/>
          </a:xfrm>
          <a:prstGeom prst="rect">
            <a:avLst/>
          </a:prstGeom>
          <a:noFill/>
          <a:ln w="9525">
            <a:noFill/>
            <a:miter lim="800000"/>
            <a:headEnd/>
            <a:tailEnd/>
          </a:ln>
        </p:spPr>
        <p:txBody>
          <a:bodyPr>
            <a:spAutoFit/>
          </a:bodyPr>
          <a:lstStyle/>
          <a:p>
            <a:pPr>
              <a:spcBef>
                <a:spcPct val="50000"/>
              </a:spcBef>
            </a:pPr>
            <a:r>
              <a:rPr lang="en-US" sz="2400"/>
              <a:t>Anxiety Disorders in children are as common as asthma ~ 14%</a:t>
            </a:r>
          </a:p>
        </p:txBody>
      </p:sp>
    </p:spTree>
    <p:custDataLst>
      <p:tags r:id="rId2"/>
    </p:custData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1026"/>
          <p:cNvSpPr>
            <a:spLocks noGrp="1" noChangeArrowheads="1"/>
          </p:cNvSpPr>
          <p:nvPr>
            <p:ph type="title"/>
          </p:nvPr>
        </p:nvSpPr>
        <p:spPr/>
        <p:txBody>
          <a:bodyPr/>
          <a:lstStyle/>
          <a:p>
            <a:pPr eaLnBrk="1" hangingPunct="1">
              <a:defRPr/>
            </a:pPr>
            <a:r>
              <a:rPr lang="en-US"/>
              <a:t>Course of Pediatric Anxiety Disorders</a:t>
            </a:r>
          </a:p>
        </p:txBody>
      </p:sp>
      <p:sp>
        <p:nvSpPr>
          <p:cNvPr id="366595" name="Rectangle 1027"/>
          <p:cNvSpPr>
            <a:spLocks noGrp="1" noChangeArrowheads="1"/>
          </p:cNvSpPr>
          <p:nvPr>
            <p:ph type="body" idx="1"/>
          </p:nvPr>
        </p:nvSpPr>
        <p:spPr>
          <a:xfrm>
            <a:off x="685800" y="1676400"/>
            <a:ext cx="7772400" cy="4114800"/>
          </a:xfrm>
        </p:spPr>
        <p:txBody>
          <a:bodyPr/>
          <a:lstStyle/>
          <a:p>
            <a:pPr eaLnBrk="1" hangingPunct="1">
              <a:defRPr/>
            </a:pPr>
            <a:r>
              <a:rPr lang="en-US" sz="2800"/>
              <a:t>Longitudinal Studies</a:t>
            </a:r>
          </a:p>
          <a:p>
            <a:pPr lvl="1" eaLnBrk="1" hangingPunct="1">
              <a:defRPr/>
            </a:pPr>
            <a:r>
              <a:rPr lang="en-US" sz="2400"/>
              <a:t>Cantwell et al. (1989) and Last et al. both found 80% children diagnosed (</a:t>
            </a:r>
            <a:r>
              <a:rPr lang="en-US" sz="2400" b="1"/>
              <a:t>and treated)</a:t>
            </a:r>
            <a:r>
              <a:rPr lang="en-US" sz="2400"/>
              <a:t> for an anxiety disorder (GAD, SP, SA) no longer had the disorder 4 years later, 70% were in remission in the first year</a:t>
            </a:r>
          </a:p>
          <a:p>
            <a:pPr lvl="1" eaLnBrk="1" hangingPunct="1">
              <a:buFontTx/>
              <a:buNone/>
              <a:defRPr/>
            </a:pPr>
            <a:endParaRPr lang="en-US" sz="2400"/>
          </a:p>
          <a:p>
            <a:pPr lvl="1" eaLnBrk="1" hangingPunct="1">
              <a:defRPr/>
            </a:pPr>
            <a:r>
              <a:rPr lang="en-US" sz="2400"/>
              <a:t>Keller et al.(1992) Naturalistic Study </a:t>
            </a:r>
            <a:r>
              <a:rPr lang="en-US" sz="2400" b="1"/>
              <a:t>(no treatment offered)</a:t>
            </a:r>
            <a:r>
              <a:rPr lang="en-US" sz="2400"/>
              <a:t> 50% of children continued with anxiety disorders 8 years later</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1026"/>
          <p:cNvSpPr>
            <a:spLocks noGrp="1" noChangeArrowheads="1"/>
          </p:cNvSpPr>
          <p:nvPr>
            <p:ph type="title"/>
          </p:nvPr>
        </p:nvSpPr>
        <p:spPr/>
        <p:txBody>
          <a:bodyPr/>
          <a:lstStyle/>
          <a:p>
            <a:pPr eaLnBrk="1" hangingPunct="1">
              <a:defRPr/>
            </a:pPr>
            <a:r>
              <a:rPr lang="en-US"/>
              <a:t>Clear Environmental Stresses for Children and Adolescents</a:t>
            </a:r>
          </a:p>
        </p:txBody>
      </p:sp>
      <p:sp>
        <p:nvSpPr>
          <p:cNvPr id="302083" name="Rectangle 1027"/>
          <p:cNvSpPr>
            <a:spLocks noGrp="1" noChangeArrowheads="1"/>
          </p:cNvSpPr>
          <p:nvPr>
            <p:ph type="body" idx="1"/>
          </p:nvPr>
        </p:nvSpPr>
        <p:spPr/>
        <p:txBody>
          <a:bodyPr/>
          <a:lstStyle/>
          <a:p>
            <a:pPr eaLnBrk="1" hangingPunct="1">
              <a:defRPr/>
            </a:pPr>
            <a:r>
              <a:rPr lang="en-US"/>
              <a:t>Parents</a:t>
            </a:r>
          </a:p>
          <a:p>
            <a:pPr lvl="1" eaLnBrk="1" hangingPunct="1">
              <a:defRPr/>
            </a:pPr>
            <a:r>
              <a:rPr lang="en-US"/>
              <a:t>Parent child conflict</a:t>
            </a:r>
          </a:p>
          <a:p>
            <a:pPr lvl="1" eaLnBrk="1" hangingPunct="1">
              <a:defRPr/>
            </a:pPr>
            <a:r>
              <a:rPr lang="en-US"/>
              <a:t>Marital conflict</a:t>
            </a:r>
          </a:p>
          <a:p>
            <a:pPr lvl="1" eaLnBrk="1" hangingPunct="1">
              <a:defRPr/>
            </a:pPr>
            <a:r>
              <a:rPr lang="en-US"/>
              <a:t>Parental psychopathology</a:t>
            </a:r>
          </a:p>
          <a:p>
            <a:pPr eaLnBrk="1" hangingPunct="1">
              <a:defRPr/>
            </a:pPr>
            <a:r>
              <a:rPr lang="en-US"/>
              <a:t>School</a:t>
            </a:r>
          </a:p>
          <a:p>
            <a:pPr lvl="1" eaLnBrk="1" hangingPunct="1">
              <a:defRPr/>
            </a:pPr>
            <a:r>
              <a:rPr lang="en-US"/>
              <a:t>Academic pressure</a:t>
            </a:r>
          </a:p>
          <a:p>
            <a:pPr lvl="1" eaLnBrk="1" hangingPunct="1">
              <a:defRPr/>
            </a:pPr>
            <a:r>
              <a:rPr lang="en-US"/>
              <a:t>The threat of violence (Bullying)</a:t>
            </a:r>
          </a:p>
          <a:p>
            <a:pPr lvl="1" eaLnBrk="1" hangingPunct="1">
              <a:defRPr/>
            </a:pPr>
            <a:r>
              <a:rPr lang="en-US"/>
              <a:t>Social stresses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a:t>Symptom Recognition: What To Look For</a:t>
            </a:r>
          </a:p>
        </p:txBody>
      </p:sp>
      <p:sp>
        <p:nvSpPr>
          <p:cNvPr id="400387" name="Rectangle 3"/>
          <p:cNvSpPr>
            <a:spLocks noGrp="1" noChangeArrowheads="1"/>
          </p:cNvSpPr>
          <p:nvPr>
            <p:ph type="body" idx="1"/>
          </p:nvPr>
        </p:nvSpPr>
        <p:spPr>
          <a:xfrm>
            <a:off x="1219200" y="1828800"/>
            <a:ext cx="7732713" cy="4840288"/>
          </a:xfrm>
        </p:spPr>
        <p:txBody>
          <a:bodyPr/>
          <a:lstStyle/>
          <a:p>
            <a:pPr eaLnBrk="1" hangingPunct="1">
              <a:lnSpc>
                <a:spcPct val="90000"/>
              </a:lnSpc>
              <a:defRPr/>
            </a:pPr>
            <a:r>
              <a:rPr lang="en-US" sz="2400" b="1"/>
              <a:t>Physical complaints – headaches, stomach aches, dramatic presentations of pain.</a:t>
            </a:r>
          </a:p>
          <a:p>
            <a:pPr eaLnBrk="1" hangingPunct="1">
              <a:lnSpc>
                <a:spcPct val="90000"/>
              </a:lnSpc>
              <a:defRPr/>
            </a:pPr>
            <a:r>
              <a:rPr lang="en-US" sz="2400"/>
              <a:t>Problems with falling asleep and middle of the night awakening, repeated visits to  parents room</a:t>
            </a:r>
          </a:p>
          <a:p>
            <a:pPr eaLnBrk="1" hangingPunct="1">
              <a:lnSpc>
                <a:spcPct val="90000"/>
              </a:lnSpc>
              <a:defRPr/>
            </a:pPr>
            <a:r>
              <a:rPr lang="en-US" sz="2400"/>
              <a:t>Eating problems </a:t>
            </a:r>
          </a:p>
          <a:p>
            <a:pPr eaLnBrk="1" hangingPunct="1">
              <a:lnSpc>
                <a:spcPct val="90000"/>
              </a:lnSpc>
              <a:defRPr/>
            </a:pPr>
            <a:r>
              <a:rPr lang="en-US" sz="2400"/>
              <a:t>Avoidance of outside and interpersonal activities – school, parties, camp, sleepovers, safe strangers</a:t>
            </a:r>
          </a:p>
          <a:p>
            <a:pPr eaLnBrk="1" hangingPunct="1">
              <a:lnSpc>
                <a:spcPct val="90000"/>
              </a:lnSpc>
              <a:defRPr/>
            </a:pPr>
            <a:r>
              <a:rPr lang="en-US" sz="2400"/>
              <a:t>Excessive need for reassurance – new situations, bedtime, school, storms, bad things happening </a:t>
            </a:r>
          </a:p>
          <a:p>
            <a:pPr eaLnBrk="1" hangingPunct="1">
              <a:lnSpc>
                <a:spcPct val="90000"/>
              </a:lnSpc>
              <a:defRPr/>
            </a:pPr>
            <a:r>
              <a:rPr lang="en-US" sz="2400"/>
              <a:t>Inattention and poor performance at school </a:t>
            </a:r>
          </a:p>
          <a:p>
            <a:pPr eaLnBrk="1" hangingPunct="1">
              <a:lnSpc>
                <a:spcPct val="90000"/>
              </a:lnSpc>
              <a:defRPr/>
            </a:pPr>
            <a:r>
              <a:rPr lang="en-US" sz="2400"/>
              <a:t>Not necessarily pervasive – some areas of function remain</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1026"/>
          <p:cNvSpPr>
            <a:spLocks noGrp="1" noChangeArrowheads="1"/>
          </p:cNvSpPr>
          <p:nvPr>
            <p:ph type="title"/>
          </p:nvPr>
        </p:nvSpPr>
        <p:spPr>
          <a:xfrm>
            <a:off x="762000" y="609600"/>
            <a:ext cx="8382000" cy="1143000"/>
          </a:xfrm>
        </p:spPr>
        <p:txBody>
          <a:bodyPr/>
          <a:lstStyle/>
          <a:p>
            <a:pPr algn="ctr" eaLnBrk="1" hangingPunct="1">
              <a:defRPr/>
            </a:pPr>
            <a:r>
              <a:rPr lang="en-US"/>
              <a:t>Physical Symptoms – Provoked and Spontaneous</a:t>
            </a:r>
          </a:p>
        </p:txBody>
      </p:sp>
      <p:sp>
        <p:nvSpPr>
          <p:cNvPr id="402435" name="Rectangle 1027"/>
          <p:cNvSpPr>
            <a:spLocks noGrp="1" noChangeArrowheads="1"/>
          </p:cNvSpPr>
          <p:nvPr>
            <p:ph type="body" idx="1"/>
          </p:nvPr>
        </p:nvSpPr>
        <p:spPr>
          <a:xfrm>
            <a:off x="1182688" y="2017713"/>
            <a:ext cx="7961312" cy="4840287"/>
          </a:xfrm>
        </p:spPr>
        <p:txBody>
          <a:bodyPr/>
          <a:lstStyle/>
          <a:p>
            <a:pPr eaLnBrk="1" hangingPunct="1">
              <a:lnSpc>
                <a:spcPct val="90000"/>
              </a:lnSpc>
              <a:defRPr/>
            </a:pPr>
            <a:r>
              <a:rPr lang="en-US" sz="2000"/>
              <a:t>Anxious children listen to their bodies</a:t>
            </a:r>
          </a:p>
          <a:p>
            <a:pPr eaLnBrk="1" hangingPunct="1">
              <a:lnSpc>
                <a:spcPct val="90000"/>
              </a:lnSpc>
              <a:defRPr/>
            </a:pPr>
            <a:r>
              <a:rPr lang="en-US" sz="2000"/>
              <a:t>Headache</a:t>
            </a:r>
          </a:p>
          <a:p>
            <a:pPr eaLnBrk="1" hangingPunct="1">
              <a:lnSpc>
                <a:spcPct val="90000"/>
              </a:lnSpc>
              <a:defRPr/>
            </a:pPr>
            <a:r>
              <a:rPr lang="en-US" sz="2000"/>
              <a:t>Stomachache – stomach and bowel problems</a:t>
            </a:r>
          </a:p>
          <a:p>
            <a:pPr eaLnBrk="1" hangingPunct="1">
              <a:lnSpc>
                <a:spcPct val="90000"/>
              </a:lnSpc>
              <a:defRPr/>
            </a:pPr>
            <a:r>
              <a:rPr lang="en-US" sz="2000"/>
              <a:t>Sick in the morning and can’t fall asleep in the evening</a:t>
            </a:r>
          </a:p>
          <a:p>
            <a:pPr eaLnBrk="1" hangingPunct="1">
              <a:lnSpc>
                <a:spcPct val="90000"/>
              </a:lnSpc>
              <a:defRPr/>
            </a:pPr>
            <a:r>
              <a:rPr lang="en-US" sz="2000"/>
              <a:t>Frequent urge to urinate or defecate </a:t>
            </a:r>
          </a:p>
          <a:p>
            <a:pPr eaLnBrk="1" hangingPunct="1">
              <a:lnSpc>
                <a:spcPct val="90000"/>
              </a:lnSpc>
              <a:defRPr/>
            </a:pPr>
            <a:r>
              <a:rPr lang="en-US" sz="2000"/>
              <a:t>Shortness of breath</a:t>
            </a:r>
          </a:p>
          <a:p>
            <a:pPr eaLnBrk="1" hangingPunct="1">
              <a:lnSpc>
                <a:spcPct val="90000"/>
              </a:lnSpc>
              <a:defRPr/>
            </a:pPr>
            <a:r>
              <a:rPr lang="en-US" sz="2000"/>
              <a:t>Chest pain - tachycardia</a:t>
            </a:r>
          </a:p>
          <a:p>
            <a:pPr eaLnBrk="1" hangingPunct="1">
              <a:lnSpc>
                <a:spcPct val="90000"/>
              </a:lnSpc>
              <a:defRPr/>
            </a:pPr>
            <a:r>
              <a:rPr lang="en-US" sz="2000"/>
              <a:t>Sensitive gag reflex - fear of choking or vomiting</a:t>
            </a:r>
          </a:p>
          <a:p>
            <a:pPr eaLnBrk="1" hangingPunct="1">
              <a:lnSpc>
                <a:spcPct val="90000"/>
              </a:lnSpc>
              <a:defRPr/>
            </a:pPr>
            <a:r>
              <a:rPr lang="en-US" sz="2000"/>
              <a:t>Difficulty swallowing solid foods – growth inhibition?</a:t>
            </a:r>
          </a:p>
          <a:p>
            <a:pPr eaLnBrk="1" hangingPunct="1">
              <a:lnSpc>
                <a:spcPct val="90000"/>
              </a:lnSpc>
              <a:defRPr/>
            </a:pPr>
            <a:r>
              <a:rPr lang="en-US" sz="2000"/>
              <a:t>Dizziness, lightheaded</a:t>
            </a:r>
          </a:p>
          <a:p>
            <a:pPr eaLnBrk="1" hangingPunct="1">
              <a:lnSpc>
                <a:spcPct val="90000"/>
              </a:lnSpc>
              <a:defRPr/>
            </a:pPr>
            <a:r>
              <a:rPr lang="en-US" sz="2000"/>
              <a:t>Tension and tiredness – exhausted and irritable after a school day</a:t>
            </a:r>
          </a:p>
          <a:p>
            <a:pPr eaLnBrk="1" hangingPunct="1">
              <a:lnSpc>
                <a:spcPct val="90000"/>
              </a:lnSpc>
              <a:defRPr/>
            </a:pPr>
            <a:r>
              <a:rPr lang="en-US" sz="2000"/>
              <a:t>Derealization and depersonalization</a:t>
            </a:r>
          </a:p>
          <a:p>
            <a:pPr eaLnBrk="1" hangingPunct="1">
              <a:lnSpc>
                <a:spcPct val="90000"/>
              </a:lnSpc>
              <a:defRPr/>
            </a:pPr>
            <a:r>
              <a:rPr lang="en-US" sz="2000"/>
              <a:t>Avoidance to prevent above physical symptoms</a:t>
            </a:r>
          </a:p>
          <a:p>
            <a:pPr eaLnBrk="1" hangingPunct="1">
              <a:lnSpc>
                <a:spcPct val="90000"/>
              </a:lnSpc>
              <a:defRPr/>
            </a:pPr>
            <a:endParaRPr lang="en-US" sz="2000"/>
          </a:p>
          <a:p>
            <a:pPr eaLnBrk="1" hangingPunct="1">
              <a:lnSpc>
                <a:spcPct val="90000"/>
              </a:lnSpc>
              <a:defRPr/>
            </a:pPr>
            <a:endParaRPr lang="en-US" sz="2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calcmode="lin" valueType="num">
                                      <p:cBhvr additive="base">
                                        <p:cTn id="7" dur="500" fill="hold"/>
                                        <p:tgtEl>
                                          <p:spTgt spid="402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2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 calcmode="lin" valueType="num">
                                      <p:cBhvr additive="base">
                                        <p:cTn id="13" dur="500" fill="hold"/>
                                        <p:tgtEl>
                                          <p:spTgt spid="402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2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2435">
                                            <p:txEl>
                                              <p:pRg st="2" end="2"/>
                                            </p:txEl>
                                          </p:spTgt>
                                        </p:tgtEl>
                                        <p:attrNameLst>
                                          <p:attrName>style.visibility</p:attrName>
                                        </p:attrNameLst>
                                      </p:cBhvr>
                                      <p:to>
                                        <p:strVal val="visible"/>
                                      </p:to>
                                    </p:set>
                                    <p:anim calcmode="lin" valueType="num">
                                      <p:cBhvr additive="base">
                                        <p:cTn id="19" dur="500" fill="hold"/>
                                        <p:tgtEl>
                                          <p:spTgt spid="402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2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2435">
                                            <p:txEl>
                                              <p:pRg st="3" end="3"/>
                                            </p:txEl>
                                          </p:spTgt>
                                        </p:tgtEl>
                                        <p:attrNameLst>
                                          <p:attrName>style.visibility</p:attrName>
                                        </p:attrNameLst>
                                      </p:cBhvr>
                                      <p:to>
                                        <p:strVal val="visible"/>
                                      </p:to>
                                    </p:set>
                                    <p:anim calcmode="lin" valueType="num">
                                      <p:cBhvr additive="base">
                                        <p:cTn id="25" dur="500" fill="hold"/>
                                        <p:tgtEl>
                                          <p:spTgt spid="402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2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2435">
                                            <p:txEl>
                                              <p:pRg st="4" end="4"/>
                                            </p:txEl>
                                          </p:spTgt>
                                        </p:tgtEl>
                                        <p:attrNameLst>
                                          <p:attrName>style.visibility</p:attrName>
                                        </p:attrNameLst>
                                      </p:cBhvr>
                                      <p:to>
                                        <p:strVal val="visible"/>
                                      </p:to>
                                    </p:set>
                                    <p:anim calcmode="lin" valueType="num">
                                      <p:cBhvr additive="base">
                                        <p:cTn id="31" dur="500" fill="hold"/>
                                        <p:tgtEl>
                                          <p:spTgt spid="402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2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2435">
                                            <p:txEl>
                                              <p:pRg st="5" end="5"/>
                                            </p:txEl>
                                          </p:spTgt>
                                        </p:tgtEl>
                                        <p:attrNameLst>
                                          <p:attrName>style.visibility</p:attrName>
                                        </p:attrNameLst>
                                      </p:cBhvr>
                                      <p:to>
                                        <p:strVal val="visible"/>
                                      </p:to>
                                    </p:set>
                                    <p:anim calcmode="lin" valueType="num">
                                      <p:cBhvr additive="base">
                                        <p:cTn id="37" dur="500" fill="hold"/>
                                        <p:tgtEl>
                                          <p:spTgt spid="402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2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2435">
                                            <p:txEl>
                                              <p:pRg st="6" end="6"/>
                                            </p:txEl>
                                          </p:spTgt>
                                        </p:tgtEl>
                                        <p:attrNameLst>
                                          <p:attrName>style.visibility</p:attrName>
                                        </p:attrNameLst>
                                      </p:cBhvr>
                                      <p:to>
                                        <p:strVal val="visible"/>
                                      </p:to>
                                    </p:set>
                                    <p:anim calcmode="lin" valueType="num">
                                      <p:cBhvr additive="base">
                                        <p:cTn id="43" dur="500" fill="hold"/>
                                        <p:tgtEl>
                                          <p:spTgt spid="4024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24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2435">
                                            <p:txEl>
                                              <p:pRg st="7" end="7"/>
                                            </p:txEl>
                                          </p:spTgt>
                                        </p:tgtEl>
                                        <p:attrNameLst>
                                          <p:attrName>style.visibility</p:attrName>
                                        </p:attrNameLst>
                                      </p:cBhvr>
                                      <p:to>
                                        <p:strVal val="visible"/>
                                      </p:to>
                                    </p:set>
                                    <p:anim calcmode="lin" valueType="num">
                                      <p:cBhvr additive="base">
                                        <p:cTn id="49" dur="500" fill="hold"/>
                                        <p:tgtEl>
                                          <p:spTgt spid="4024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24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2435">
                                            <p:txEl>
                                              <p:pRg st="8" end="8"/>
                                            </p:txEl>
                                          </p:spTgt>
                                        </p:tgtEl>
                                        <p:attrNameLst>
                                          <p:attrName>style.visibility</p:attrName>
                                        </p:attrNameLst>
                                      </p:cBhvr>
                                      <p:to>
                                        <p:strVal val="visible"/>
                                      </p:to>
                                    </p:set>
                                    <p:anim calcmode="lin" valueType="num">
                                      <p:cBhvr additive="base">
                                        <p:cTn id="55" dur="500" fill="hold"/>
                                        <p:tgtEl>
                                          <p:spTgt spid="40243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24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2435">
                                            <p:txEl>
                                              <p:pRg st="9" end="9"/>
                                            </p:txEl>
                                          </p:spTgt>
                                        </p:tgtEl>
                                        <p:attrNameLst>
                                          <p:attrName>style.visibility</p:attrName>
                                        </p:attrNameLst>
                                      </p:cBhvr>
                                      <p:to>
                                        <p:strVal val="visible"/>
                                      </p:to>
                                    </p:set>
                                    <p:anim calcmode="lin" valueType="num">
                                      <p:cBhvr additive="base">
                                        <p:cTn id="61" dur="500" fill="hold"/>
                                        <p:tgtEl>
                                          <p:spTgt spid="40243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24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02435">
                                            <p:txEl>
                                              <p:pRg st="10" end="10"/>
                                            </p:txEl>
                                          </p:spTgt>
                                        </p:tgtEl>
                                        <p:attrNameLst>
                                          <p:attrName>style.visibility</p:attrName>
                                        </p:attrNameLst>
                                      </p:cBhvr>
                                      <p:to>
                                        <p:strVal val="visible"/>
                                      </p:to>
                                    </p:set>
                                    <p:anim calcmode="lin" valueType="num">
                                      <p:cBhvr additive="base">
                                        <p:cTn id="67" dur="500" fill="hold"/>
                                        <p:tgtEl>
                                          <p:spTgt spid="40243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0243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02435">
                                            <p:txEl>
                                              <p:pRg st="11" end="11"/>
                                            </p:txEl>
                                          </p:spTgt>
                                        </p:tgtEl>
                                        <p:attrNameLst>
                                          <p:attrName>style.visibility</p:attrName>
                                        </p:attrNameLst>
                                      </p:cBhvr>
                                      <p:to>
                                        <p:strVal val="visible"/>
                                      </p:to>
                                    </p:set>
                                    <p:anim calcmode="lin" valueType="num">
                                      <p:cBhvr additive="base">
                                        <p:cTn id="73" dur="500" fill="hold"/>
                                        <p:tgtEl>
                                          <p:spTgt spid="40243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0243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02435">
                                            <p:txEl>
                                              <p:pRg st="12" end="12"/>
                                            </p:txEl>
                                          </p:spTgt>
                                        </p:tgtEl>
                                        <p:attrNameLst>
                                          <p:attrName>style.visibility</p:attrName>
                                        </p:attrNameLst>
                                      </p:cBhvr>
                                      <p:to>
                                        <p:strVal val="visible"/>
                                      </p:to>
                                    </p:set>
                                    <p:anim calcmode="lin" valueType="num">
                                      <p:cBhvr additive="base">
                                        <p:cTn id="79" dur="500" fill="hold"/>
                                        <p:tgtEl>
                                          <p:spTgt spid="40243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0243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defRPr/>
            </a:pPr>
            <a:r>
              <a:rPr lang="en-US"/>
              <a:t>Clinical Syndromes of Childhood Anxiety</a:t>
            </a:r>
          </a:p>
        </p:txBody>
      </p:sp>
      <p:sp>
        <p:nvSpPr>
          <p:cNvPr id="324611" name="Rectangle 3"/>
          <p:cNvSpPr>
            <a:spLocks noGrp="1" noChangeArrowheads="1"/>
          </p:cNvSpPr>
          <p:nvPr>
            <p:ph type="body" idx="1"/>
          </p:nvPr>
        </p:nvSpPr>
        <p:spPr>
          <a:xfrm>
            <a:off x="685800" y="1752600"/>
            <a:ext cx="7772400" cy="4114800"/>
          </a:xfrm>
        </p:spPr>
        <p:txBody>
          <a:bodyPr/>
          <a:lstStyle/>
          <a:p>
            <a:pPr eaLnBrk="1" hangingPunct="1">
              <a:defRPr/>
            </a:pPr>
            <a:r>
              <a:rPr lang="en-US"/>
              <a:t>Specific Phobias </a:t>
            </a:r>
          </a:p>
          <a:p>
            <a:pPr eaLnBrk="1" hangingPunct="1">
              <a:defRPr/>
            </a:pPr>
            <a:r>
              <a:rPr lang="en-US"/>
              <a:t>Separation Anxiety Disorder</a:t>
            </a:r>
          </a:p>
          <a:p>
            <a:pPr eaLnBrk="1" hangingPunct="1">
              <a:defRPr/>
            </a:pPr>
            <a:r>
              <a:rPr lang="en-US"/>
              <a:t>Social Phobia</a:t>
            </a:r>
          </a:p>
          <a:p>
            <a:pPr lvl="1" eaLnBrk="1" hangingPunct="1">
              <a:defRPr/>
            </a:pPr>
            <a:r>
              <a:rPr lang="en-US"/>
              <a:t>Selective Mutism</a:t>
            </a:r>
          </a:p>
          <a:p>
            <a:pPr eaLnBrk="1" hangingPunct="1">
              <a:defRPr/>
            </a:pPr>
            <a:r>
              <a:rPr lang="en-US"/>
              <a:t>Panic Disorder</a:t>
            </a:r>
          </a:p>
          <a:p>
            <a:pPr eaLnBrk="1" hangingPunct="1">
              <a:defRPr/>
            </a:pPr>
            <a:r>
              <a:rPr lang="en-US"/>
              <a:t>Generalized Anxiety Disorder</a:t>
            </a:r>
          </a:p>
          <a:p>
            <a:pPr eaLnBrk="1" hangingPunct="1">
              <a:defRPr/>
            </a:pPr>
            <a:r>
              <a:rPr lang="en-US"/>
              <a:t>Obsessive Compulsive Disorder</a:t>
            </a:r>
          </a:p>
          <a:p>
            <a:pPr eaLnBrk="1" hangingPunct="1">
              <a:defRPr/>
            </a:pPr>
            <a:r>
              <a:rPr lang="en-US"/>
              <a:t>Posttraumatic Stress Disorder</a:t>
            </a:r>
          </a:p>
          <a:p>
            <a:pPr eaLnBrk="1" hangingPunct="1">
              <a:defRPr/>
            </a:pPr>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sz="quarter"/>
          </p:nvPr>
        </p:nvSpPr>
        <p:spPr>
          <a:xfrm>
            <a:off x="0" y="609600"/>
            <a:ext cx="9144000" cy="1143000"/>
          </a:xfrm>
        </p:spPr>
        <p:txBody>
          <a:bodyPr/>
          <a:lstStyle/>
          <a:p>
            <a:pPr eaLnBrk="1" hangingPunct="1">
              <a:defRPr/>
            </a:pPr>
            <a:r>
              <a:rPr lang="en-US" i="1"/>
              <a:t>How to Recognize the</a:t>
            </a:r>
            <a:br>
              <a:rPr lang="en-US" i="1"/>
            </a:br>
            <a:r>
              <a:rPr lang="en-US" i="1"/>
              <a:t>Moods of an Adolescent</a:t>
            </a:r>
          </a:p>
        </p:txBody>
      </p:sp>
      <p:pic>
        <p:nvPicPr>
          <p:cNvPr id="20483" name="Picture 3" descr="bigstockphoto_Portrait_of_macho_774666"/>
          <p:cNvPicPr>
            <a:picLocks noGrp="1" noChangeAspect="1" noChangeArrowheads="1"/>
          </p:cNvPicPr>
          <p:nvPr>
            <p:ph sz="quarter" idx="1"/>
          </p:nvPr>
        </p:nvPicPr>
        <p:blipFill>
          <a:blip r:embed="rId4" cstate="print"/>
          <a:srcRect/>
          <a:stretch>
            <a:fillRect/>
          </a:stretch>
        </p:blipFill>
        <p:spPr>
          <a:xfrm>
            <a:off x="1625601" y="1981200"/>
            <a:ext cx="1159273" cy="1554480"/>
          </a:xfrm>
          <a:noFill/>
        </p:spPr>
      </p:pic>
      <p:pic>
        <p:nvPicPr>
          <p:cNvPr id="20484" name="Picture 4" descr="bigstockphoto_Portrait_of_macho_774666"/>
          <p:cNvPicPr>
            <a:picLocks noGrp="1" noChangeAspect="1" noChangeArrowheads="1"/>
          </p:cNvPicPr>
          <p:nvPr>
            <p:ph sz="quarter" idx="3"/>
          </p:nvPr>
        </p:nvPicPr>
        <p:blipFill>
          <a:blip r:embed="rId5" cstate="print"/>
          <a:srcRect/>
          <a:stretch>
            <a:fillRect/>
          </a:stretch>
        </p:blipFill>
        <p:spPr>
          <a:xfrm>
            <a:off x="1638601" y="4295664"/>
            <a:ext cx="1115171" cy="1554480"/>
          </a:xfrm>
          <a:noFill/>
        </p:spPr>
      </p:pic>
      <p:pic>
        <p:nvPicPr>
          <p:cNvPr id="20485" name="Picture 5" descr="bigstockphoto_Portrait_of_macho_774666"/>
          <p:cNvPicPr>
            <a:picLocks noGrp="1" noChangeAspect="1" noChangeArrowheads="1"/>
          </p:cNvPicPr>
          <p:nvPr>
            <p:ph sz="quarter" idx="2"/>
          </p:nvPr>
        </p:nvPicPr>
        <p:blipFill>
          <a:blip r:embed="rId4" cstate="print"/>
          <a:srcRect/>
          <a:stretch>
            <a:fillRect/>
          </a:stretch>
        </p:blipFill>
        <p:spPr>
          <a:xfrm>
            <a:off x="4127501" y="1981200"/>
            <a:ext cx="1159273" cy="1554480"/>
          </a:xfrm>
          <a:noFill/>
        </p:spPr>
      </p:pic>
      <p:pic>
        <p:nvPicPr>
          <p:cNvPr id="20486" name="Picture 6" descr="bigstockphoto_Portrait_of_macho_774666"/>
          <p:cNvPicPr>
            <a:picLocks noGrp="1" noChangeAspect="1" noChangeArrowheads="1"/>
          </p:cNvPicPr>
          <p:nvPr>
            <p:ph sz="quarter" idx="4"/>
          </p:nvPr>
        </p:nvPicPr>
        <p:blipFill>
          <a:blip r:embed="rId6" cstate="print"/>
          <a:srcRect/>
          <a:stretch>
            <a:fillRect/>
          </a:stretch>
        </p:blipFill>
        <p:spPr>
          <a:xfrm>
            <a:off x="6781800" y="4295664"/>
            <a:ext cx="1050401" cy="1554480"/>
          </a:xfrm>
          <a:noFill/>
        </p:spPr>
      </p:pic>
      <p:pic>
        <p:nvPicPr>
          <p:cNvPr id="20487" name="Picture 7" descr="bigstockphoto_Portrait_of_macho_774666"/>
          <p:cNvPicPr>
            <a:picLocks noChangeAspect="1" noChangeArrowheads="1"/>
          </p:cNvPicPr>
          <p:nvPr/>
        </p:nvPicPr>
        <p:blipFill>
          <a:blip r:embed="rId7" cstate="print"/>
          <a:srcRect/>
          <a:stretch>
            <a:fillRect/>
          </a:stretch>
        </p:blipFill>
        <p:spPr bwMode="auto">
          <a:xfrm>
            <a:off x="6629401" y="1981200"/>
            <a:ext cx="1112740" cy="1554480"/>
          </a:xfrm>
          <a:prstGeom prst="rect">
            <a:avLst/>
          </a:prstGeom>
          <a:noFill/>
          <a:ln w="9525">
            <a:noFill/>
            <a:miter lim="800000"/>
            <a:headEnd/>
            <a:tailEnd/>
          </a:ln>
        </p:spPr>
      </p:pic>
      <p:pic>
        <p:nvPicPr>
          <p:cNvPr id="20488" name="Picture 8" descr="bigstockphoto_Portrait_of_macho_774666"/>
          <p:cNvPicPr>
            <a:picLocks noChangeAspect="1" noChangeArrowheads="1"/>
          </p:cNvPicPr>
          <p:nvPr/>
        </p:nvPicPr>
        <p:blipFill>
          <a:blip r:embed="rId7" cstate="print"/>
          <a:srcRect/>
          <a:stretch>
            <a:fillRect/>
          </a:stretch>
        </p:blipFill>
        <p:spPr bwMode="auto">
          <a:xfrm>
            <a:off x="4088974" y="4343400"/>
            <a:ext cx="1114138" cy="1554480"/>
          </a:xfrm>
          <a:prstGeom prst="rect">
            <a:avLst/>
          </a:prstGeom>
          <a:noFill/>
          <a:ln w="9525">
            <a:noFill/>
            <a:miter lim="800000"/>
            <a:headEnd/>
            <a:tailEnd/>
          </a:ln>
        </p:spPr>
      </p:pic>
      <p:sp>
        <p:nvSpPr>
          <p:cNvPr id="20489" name="Text Box 9"/>
          <p:cNvSpPr txBox="1">
            <a:spLocks noChangeArrowheads="1"/>
          </p:cNvSpPr>
          <p:nvPr/>
        </p:nvSpPr>
        <p:spPr bwMode="auto">
          <a:xfrm>
            <a:off x="1524000" y="3581400"/>
            <a:ext cx="1225550" cy="396875"/>
          </a:xfrm>
          <a:prstGeom prst="rect">
            <a:avLst/>
          </a:prstGeom>
          <a:noFill/>
          <a:ln w="12700" cap="rnd">
            <a:noFill/>
            <a:miter lim="800000"/>
            <a:headEnd/>
            <a:tailEnd/>
          </a:ln>
        </p:spPr>
        <p:txBody>
          <a:bodyPr>
            <a:spAutoFit/>
          </a:bodyPr>
          <a:lstStyle/>
          <a:p>
            <a:pPr algn="ctr">
              <a:spcBef>
                <a:spcPct val="50000"/>
              </a:spcBef>
            </a:pPr>
            <a:r>
              <a:rPr lang="en-US" sz="2000" b="1"/>
              <a:t>HAPPY</a:t>
            </a:r>
          </a:p>
        </p:txBody>
      </p:sp>
      <p:sp>
        <p:nvSpPr>
          <p:cNvPr id="20490" name="Text Box 10"/>
          <p:cNvSpPr txBox="1">
            <a:spLocks noChangeArrowheads="1"/>
          </p:cNvSpPr>
          <p:nvPr/>
        </p:nvSpPr>
        <p:spPr bwMode="auto">
          <a:xfrm>
            <a:off x="3810000" y="3581400"/>
            <a:ext cx="1790700" cy="396875"/>
          </a:xfrm>
          <a:prstGeom prst="rect">
            <a:avLst/>
          </a:prstGeom>
          <a:noFill/>
          <a:ln w="12700" cap="rnd">
            <a:noFill/>
            <a:miter lim="800000"/>
            <a:headEnd/>
            <a:tailEnd/>
          </a:ln>
        </p:spPr>
        <p:txBody>
          <a:bodyPr>
            <a:spAutoFit/>
          </a:bodyPr>
          <a:lstStyle/>
          <a:p>
            <a:pPr algn="ctr">
              <a:spcBef>
                <a:spcPct val="50000"/>
              </a:spcBef>
            </a:pPr>
            <a:r>
              <a:rPr lang="en-US" sz="2000" b="1"/>
              <a:t>DEPRESSED</a:t>
            </a:r>
          </a:p>
        </p:txBody>
      </p:sp>
      <p:sp>
        <p:nvSpPr>
          <p:cNvPr id="20491" name="Text Box 11"/>
          <p:cNvSpPr txBox="1">
            <a:spLocks noChangeArrowheads="1"/>
          </p:cNvSpPr>
          <p:nvPr/>
        </p:nvSpPr>
        <p:spPr bwMode="auto">
          <a:xfrm>
            <a:off x="6449964" y="3637219"/>
            <a:ext cx="1471613" cy="396875"/>
          </a:xfrm>
          <a:prstGeom prst="rect">
            <a:avLst/>
          </a:prstGeom>
          <a:noFill/>
          <a:ln w="12700" cap="rnd">
            <a:noFill/>
            <a:miter lim="800000"/>
            <a:headEnd/>
            <a:tailEnd/>
          </a:ln>
        </p:spPr>
        <p:txBody>
          <a:bodyPr>
            <a:spAutoFit/>
          </a:bodyPr>
          <a:lstStyle/>
          <a:p>
            <a:pPr algn="ctr">
              <a:spcBef>
                <a:spcPct val="50000"/>
              </a:spcBef>
            </a:pPr>
            <a:r>
              <a:rPr lang="en-US" sz="2000" b="1" dirty="0"/>
              <a:t>EXCITED</a:t>
            </a:r>
          </a:p>
        </p:txBody>
      </p:sp>
      <p:sp>
        <p:nvSpPr>
          <p:cNvPr id="20492" name="Text Box 12"/>
          <p:cNvSpPr txBox="1">
            <a:spLocks noChangeArrowheads="1"/>
          </p:cNvSpPr>
          <p:nvPr/>
        </p:nvSpPr>
        <p:spPr bwMode="auto">
          <a:xfrm>
            <a:off x="1464468" y="5969095"/>
            <a:ext cx="1344613" cy="396875"/>
          </a:xfrm>
          <a:prstGeom prst="rect">
            <a:avLst/>
          </a:prstGeom>
          <a:noFill/>
          <a:ln w="12700" cap="rnd">
            <a:noFill/>
            <a:miter lim="800000"/>
            <a:headEnd/>
            <a:tailEnd/>
          </a:ln>
        </p:spPr>
        <p:txBody>
          <a:bodyPr>
            <a:spAutoFit/>
          </a:bodyPr>
          <a:lstStyle/>
          <a:p>
            <a:pPr algn="ctr">
              <a:spcBef>
                <a:spcPct val="50000"/>
              </a:spcBef>
            </a:pPr>
            <a:r>
              <a:rPr lang="en-US" sz="2000" b="1" dirty="0"/>
              <a:t>ANXIOUS</a:t>
            </a:r>
          </a:p>
        </p:txBody>
      </p:sp>
      <p:sp>
        <p:nvSpPr>
          <p:cNvPr id="20493" name="Text Box 13"/>
          <p:cNvSpPr txBox="1">
            <a:spLocks noChangeArrowheads="1"/>
          </p:cNvSpPr>
          <p:nvPr/>
        </p:nvSpPr>
        <p:spPr bwMode="auto">
          <a:xfrm>
            <a:off x="3994141" y="5969095"/>
            <a:ext cx="1282700" cy="396875"/>
          </a:xfrm>
          <a:prstGeom prst="rect">
            <a:avLst/>
          </a:prstGeom>
          <a:noFill/>
          <a:ln w="12700" cap="rnd">
            <a:noFill/>
            <a:miter lim="800000"/>
            <a:headEnd/>
            <a:tailEnd/>
          </a:ln>
        </p:spPr>
        <p:txBody>
          <a:bodyPr>
            <a:spAutoFit/>
          </a:bodyPr>
          <a:lstStyle/>
          <a:p>
            <a:pPr algn="ctr">
              <a:spcBef>
                <a:spcPct val="50000"/>
              </a:spcBef>
            </a:pPr>
            <a:r>
              <a:rPr lang="en-US" sz="2000" b="1" dirty="0"/>
              <a:t>MANIC </a:t>
            </a:r>
          </a:p>
        </p:txBody>
      </p:sp>
      <p:sp>
        <p:nvSpPr>
          <p:cNvPr id="20494" name="Text Box 14"/>
          <p:cNvSpPr txBox="1">
            <a:spLocks noChangeArrowheads="1"/>
          </p:cNvSpPr>
          <p:nvPr/>
        </p:nvSpPr>
        <p:spPr bwMode="auto">
          <a:xfrm>
            <a:off x="6546587" y="5965529"/>
            <a:ext cx="1520825" cy="396875"/>
          </a:xfrm>
          <a:prstGeom prst="rect">
            <a:avLst/>
          </a:prstGeom>
          <a:noFill/>
          <a:ln w="12700" cap="rnd">
            <a:noFill/>
            <a:miter lim="800000"/>
            <a:headEnd/>
            <a:tailEnd/>
          </a:ln>
        </p:spPr>
        <p:txBody>
          <a:bodyPr>
            <a:spAutoFit/>
          </a:bodyPr>
          <a:lstStyle/>
          <a:p>
            <a:pPr algn="ctr">
              <a:spcBef>
                <a:spcPct val="50000"/>
              </a:spcBef>
            </a:pPr>
            <a:r>
              <a:rPr lang="en-US" sz="2000" b="1" dirty="0"/>
              <a:t>SUICIDAL</a:t>
            </a: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04800" y="457200"/>
            <a:ext cx="8458200" cy="914400"/>
          </a:xfrm>
        </p:spPr>
        <p:txBody>
          <a:bodyPr/>
          <a:lstStyle/>
          <a:p>
            <a:pPr eaLnBrk="1" hangingPunct="1">
              <a:defRPr/>
            </a:pPr>
            <a:r>
              <a:rPr lang="en-US" sz="4800" b="0"/>
              <a:t>Adolescent Development</a:t>
            </a:r>
          </a:p>
        </p:txBody>
      </p:sp>
      <p:sp>
        <p:nvSpPr>
          <p:cNvPr id="21507" name="Line 3"/>
          <p:cNvSpPr>
            <a:spLocks noChangeShapeType="1"/>
          </p:cNvSpPr>
          <p:nvPr/>
        </p:nvSpPr>
        <p:spPr bwMode="auto">
          <a:xfrm>
            <a:off x="381000" y="6400800"/>
            <a:ext cx="3200400" cy="0"/>
          </a:xfrm>
          <a:prstGeom prst="line">
            <a:avLst/>
          </a:prstGeom>
          <a:noFill/>
          <a:ln w="38100">
            <a:solidFill>
              <a:srgbClr val="FF9933"/>
            </a:solidFill>
            <a:round/>
            <a:headEnd/>
            <a:tailEnd/>
          </a:ln>
        </p:spPr>
        <p:txBody>
          <a:bodyPr anchor="ctr"/>
          <a:lstStyle/>
          <a:p>
            <a:endParaRPr lang="en-US"/>
          </a:p>
        </p:txBody>
      </p:sp>
      <p:pic>
        <p:nvPicPr>
          <p:cNvPr id="21508" name="Picture 4" descr="ovidweb"/>
          <p:cNvPicPr>
            <a:picLocks noGrp="1" noChangeAspect="1" noChangeArrowheads="1"/>
          </p:cNvPicPr>
          <p:nvPr>
            <p:ph type="body" idx="1"/>
          </p:nvPr>
        </p:nvPicPr>
        <p:blipFill>
          <a:blip r:embed="rId2" cstate="print"/>
          <a:srcRect/>
          <a:stretch>
            <a:fillRect/>
          </a:stretch>
        </p:blipFill>
        <p:spPr>
          <a:xfrm>
            <a:off x="914400" y="1905000"/>
            <a:ext cx="7215188" cy="4114800"/>
          </a:xfrm>
          <a:noFill/>
        </p:spPr>
      </p:pic>
      <p:sp>
        <p:nvSpPr>
          <p:cNvPr id="21509" name="Rectangle 5"/>
          <p:cNvSpPr>
            <a:spLocks noChangeArrowheads="1"/>
          </p:cNvSpPr>
          <p:nvPr/>
        </p:nvSpPr>
        <p:spPr bwMode="auto">
          <a:xfrm>
            <a:off x="685800" y="1066800"/>
            <a:ext cx="8153400" cy="701675"/>
          </a:xfrm>
          <a:prstGeom prst="rect">
            <a:avLst/>
          </a:prstGeom>
          <a:noFill/>
          <a:ln w="9525" algn="ctr">
            <a:noFill/>
            <a:miter lim="800000"/>
            <a:headEnd/>
            <a:tailEnd/>
          </a:ln>
        </p:spPr>
        <p:txBody>
          <a:bodyPr>
            <a:spAutoFit/>
          </a:bodyPr>
          <a:lstStyle/>
          <a:p>
            <a:pPr eaLnBrk="1" hangingPunct="1">
              <a:spcBef>
                <a:spcPct val="50000"/>
              </a:spcBef>
            </a:pPr>
            <a:r>
              <a:rPr lang="en-US" sz="2000">
                <a:ea typeface="Geneva" pitchFamily="28" charset="-128"/>
              </a:rPr>
              <a:t>Development of overall rates of clinical depression (1-year point prevalence combining new cases and recurrences by age and gender)</a:t>
            </a:r>
            <a:r>
              <a:rPr lang="en-US" sz="1000">
                <a:ea typeface="Geneva" pitchFamily="28" charset="-128"/>
              </a:rPr>
              <a:t> </a:t>
            </a:r>
          </a:p>
        </p:txBody>
      </p:sp>
      <p:sp>
        <p:nvSpPr>
          <p:cNvPr id="21510" name="Text Box 6"/>
          <p:cNvSpPr txBox="1">
            <a:spLocks noChangeArrowheads="1"/>
          </p:cNvSpPr>
          <p:nvPr/>
        </p:nvSpPr>
        <p:spPr bwMode="auto">
          <a:xfrm>
            <a:off x="457200" y="6096000"/>
            <a:ext cx="2057400" cy="304800"/>
          </a:xfrm>
          <a:prstGeom prst="rect">
            <a:avLst/>
          </a:prstGeom>
          <a:noFill/>
          <a:ln w="9525" algn="ctr">
            <a:noFill/>
            <a:miter lim="800000"/>
            <a:headEnd/>
            <a:tailEnd/>
          </a:ln>
        </p:spPr>
        <p:txBody>
          <a:bodyPr>
            <a:spAutoFit/>
          </a:bodyPr>
          <a:lstStyle/>
          <a:p>
            <a:pPr eaLnBrk="1" hangingPunct="1">
              <a:spcBef>
                <a:spcPct val="50000"/>
              </a:spcBef>
            </a:pPr>
            <a:r>
              <a:rPr lang="en-US" sz="1400">
                <a:ea typeface="Geneva" pitchFamily="28" charset="-128"/>
              </a:rPr>
              <a:t>(Hankin, et al., 1998)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381000" y="381000"/>
            <a:ext cx="8272463" cy="609600"/>
          </a:xfrm>
        </p:spPr>
        <p:txBody>
          <a:bodyPr/>
          <a:lstStyle/>
          <a:p>
            <a:pPr eaLnBrk="1" hangingPunct="1">
              <a:defRPr/>
            </a:pPr>
            <a:r>
              <a:rPr lang="en-US" sz="6000">
                <a:latin typeface="Comic Sans MS" pitchFamily="66" charset="0"/>
              </a:rPr>
              <a:t> </a:t>
            </a:r>
            <a:r>
              <a:rPr lang="en-US" sz="3600" b="0"/>
              <a:t>Scope of the Problem</a:t>
            </a:r>
            <a:br>
              <a:rPr lang="en-US" sz="3600"/>
            </a:br>
            <a:endParaRPr lang="en-US" sz="3600"/>
          </a:p>
        </p:txBody>
      </p:sp>
      <p:sp>
        <p:nvSpPr>
          <p:cNvPr id="498691" name="Rectangle 3"/>
          <p:cNvSpPr>
            <a:spLocks noGrp="1" noChangeArrowheads="1"/>
          </p:cNvSpPr>
          <p:nvPr>
            <p:ph type="body" idx="1"/>
          </p:nvPr>
        </p:nvSpPr>
        <p:spPr>
          <a:xfrm>
            <a:off x="228600" y="914400"/>
            <a:ext cx="8686800" cy="5334000"/>
          </a:xfrm>
        </p:spPr>
        <p:txBody>
          <a:bodyPr/>
          <a:lstStyle/>
          <a:p>
            <a:pPr eaLnBrk="1" hangingPunct="1">
              <a:buFont typeface="Wingdings" pitchFamily="2" charset="2"/>
              <a:buNone/>
              <a:defRPr/>
            </a:pPr>
            <a:endParaRPr lang="en-US" sz="2000">
              <a:latin typeface="Verdana" pitchFamily="34" charset="0"/>
            </a:endParaRPr>
          </a:p>
          <a:p>
            <a:pPr eaLnBrk="1" hangingPunct="1">
              <a:lnSpc>
                <a:spcPct val="70000"/>
              </a:lnSpc>
              <a:spcBef>
                <a:spcPct val="5000"/>
              </a:spcBef>
              <a:defRPr/>
            </a:pPr>
            <a:r>
              <a:rPr lang="en-US"/>
              <a:t>Mean length of episodes: 7 to 9 months</a:t>
            </a:r>
          </a:p>
          <a:p>
            <a:pPr eaLnBrk="1" hangingPunct="1">
              <a:lnSpc>
                <a:spcPct val="70000"/>
              </a:lnSpc>
              <a:spcBef>
                <a:spcPct val="5000"/>
              </a:spcBef>
              <a:buFont typeface="Wingdings" pitchFamily="2" charset="2"/>
              <a:buNone/>
              <a:defRPr/>
            </a:pPr>
            <a:endParaRPr lang="en-US"/>
          </a:p>
          <a:p>
            <a:pPr eaLnBrk="1" hangingPunct="1">
              <a:lnSpc>
                <a:spcPct val="70000"/>
              </a:lnSpc>
              <a:spcBef>
                <a:spcPct val="5000"/>
              </a:spcBef>
              <a:defRPr/>
            </a:pPr>
            <a:r>
              <a:rPr lang="en-US"/>
              <a:t>6% to 10% become protracted</a:t>
            </a:r>
          </a:p>
          <a:p>
            <a:pPr eaLnBrk="1" hangingPunct="1">
              <a:lnSpc>
                <a:spcPct val="70000"/>
              </a:lnSpc>
              <a:spcBef>
                <a:spcPct val="5000"/>
              </a:spcBef>
              <a:buFont typeface="Wingdings" pitchFamily="2" charset="2"/>
              <a:buNone/>
              <a:defRPr/>
            </a:pPr>
            <a:endParaRPr lang="en-US"/>
          </a:p>
          <a:p>
            <a:pPr eaLnBrk="1" hangingPunct="1">
              <a:lnSpc>
                <a:spcPct val="70000"/>
              </a:lnSpc>
              <a:spcBef>
                <a:spcPct val="5000"/>
              </a:spcBef>
              <a:defRPr/>
            </a:pPr>
            <a:r>
              <a:rPr lang="en-US"/>
              <a:t>Recurrence: 30 -50%</a:t>
            </a:r>
          </a:p>
          <a:p>
            <a:pPr eaLnBrk="1" hangingPunct="1">
              <a:lnSpc>
                <a:spcPct val="70000"/>
              </a:lnSpc>
              <a:spcBef>
                <a:spcPct val="5000"/>
              </a:spcBef>
              <a:buFont typeface="Wingdings" pitchFamily="2" charset="2"/>
              <a:buNone/>
              <a:defRPr/>
            </a:pPr>
            <a:endParaRPr lang="en-US"/>
          </a:p>
          <a:p>
            <a:pPr eaLnBrk="1" hangingPunct="1">
              <a:lnSpc>
                <a:spcPct val="70000"/>
              </a:lnSpc>
              <a:spcBef>
                <a:spcPct val="5000"/>
              </a:spcBef>
              <a:defRPr/>
            </a:pPr>
            <a:r>
              <a:rPr lang="en-US"/>
              <a:t>Associated with significant:</a:t>
            </a:r>
          </a:p>
          <a:p>
            <a:pPr lvl="1" eaLnBrk="1" hangingPunct="1">
              <a:defRPr/>
            </a:pPr>
            <a:r>
              <a:rPr lang="en-US"/>
              <a:t>comorbidity</a:t>
            </a:r>
          </a:p>
          <a:p>
            <a:pPr lvl="1" eaLnBrk="1" hangingPunct="1">
              <a:defRPr/>
            </a:pPr>
            <a:r>
              <a:rPr lang="en-US"/>
              <a:t>functional impairment </a:t>
            </a:r>
          </a:p>
          <a:p>
            <a:pPr lvl="1" eaLnBrk="1" hangingPunct="1">
              <a:defRPr/>
            </a:pPr>
            <a:r>
              <a:rPr lang="en-US"/>
              <a:t>risk for suicide</a:t>
            </a:r>
          </a:p>
          <a:p>
            <a:pPr lvl="1" eaLnBrk="1" hangingPunct="1">
              <a:defRPr/>
            </a:pPr>
            <a:r>
              <a:rPr lang="en-US"/>
              <a:t>substance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76213" y="157163"/>
            <a:ext cx="4721225" cy="1074737"/>
          </a:xfrm>
        </p:spPr>
        <p:txBody>
          <a:bodyPr/>
          <a:lstStyle/>
          <a:p>
            <a:pPr eaLnBrk="1" hangingPunct="1">
              <a:defRPr/>
            </a:pPr>
            <a:r>
              <a:rPr lang="en-US">
                <a:solidFill>
                  <a:srgbClr val="FF0000"/>
                </a:solidFill>
              </a:rPr>
              <a:t>Brain Development</a:t>
            </a:r>
          </a:p>
        </p:txBody>
      </p:sp>
      <p:sp>
        <p:nvSpPr>
          <p:cNvPr id="528387" name="Rectangle 3"/>
          <p:cNvSpPr>
            <a:spLocks noGrp="1" noChangeArrowheads="1"/>
          </p:cNvSpPr>
          <p:nvPr>
            <p:ph type="body" idx="1"/>
          </p:nvPr>
        </p:nvSpPr>
        <p:spPr>
          <a:xfrm>
            <a:off x="392113" y="1638300"/>
            <a:ext cx="4208462" cy="4451350"/>
          </a:xfrm>
        </p:spPr>
        <p:txBody>
          <a:bodyPr/>
          <a:lstStyle/>
          <a:p>
            <a:pPr marL="407988" indent="-407988" eaLnBrk="1" hangingPunct="1">
              <a:spcBef>
                <a:spcPct val="50000"/>
              </a:spcBef>
              <a:defRPr/>
            </a:pPr>
            <a:endParaRPr lang="en-US" sz="1600"/>
          </a:p>
          <a:p>
            <a:pPr marL="407988" indent="-407988" eaLnBrk="1" hangingPunct="1">
              <a:spcBef>
                <a:spcPct val="50000"/>
              </a:spcBef>
              <a:defRPr/>
            </a:pPr>
            <a:r>
              <a:rPr lang="en-US" sz="1600"/>
              <a:t>Between 6-15 years, </a:t>
            </a:r>
            <a:r>
              <a:rPr lang="en-US" sz="1600">
                <a:solidFill>
                  <a:srgbClr val="FF0000"/>
                </a:solidFill>
              </a:rPr>
              <a:t>extreme growth</a:t>
            </a:r>
            <a:r>
              <a:rPr lang="en-US" sz="1600"/>
              <a:t> (to 80%) occurs at the collosal isthmus that supports associative relay, while considerable </a:t>
            </a:r>
            <a:r>
              <a:rPr lang="en-US" sz="1600">
                <a:solidFill>
                  <a:srgbClr val="FF0000"/>
                </a:solidFill>
              </a:rPr>
              <a:t>synaptic pruning</a:t>
            </a:r>
            <a:r>
              <a:rPr lang="en-US" sz="1600"/>
              <a:t> occurs</a:t>
            </a:r>
          </a:p>
          <a:p>
            <a:pPr marL="407988" indent="-407988" eaLnBrk="1" hangingPunct="1">
              <a:spcBef>
                <a:spcPct val="50000"/>
              </a:spcBef>
              <a:defRPr/>
            </a:pPr>
            <a:r>
              <a:rPr lang="en-US" sz="1600"/>
              <a:t>Brain </a:t>
            </a:r>
            <a:r>
              <a:rPr lang="en-US" sz="1600">
                <a:solidFill>
                  <a:srgbClr val="FF0000"/>
                </a:solidFill>
              </a:rPr>
              <a:t>myelination increases 100%</a:t>
            </a:r>
            <a:r>
              <a:rPr lang="en-US" sz="1600"/>
              <a:t> during the teenage years</a:t>
            </a:r>
          </a:p>
          <a:p>
            <a:pPr marL="407988" indent="-407988" eaLnBrk="1" hangingPunct="1">
              <a:spcBef>
                <a:spcPct val="50000"/>
              </a:spcBef>
              <a:defRPr/>
            </a:pPr>
            <a:r>
              <a:rPr lang="en-US" sz="1600"/>
              <a:t>Dopamine (DA), norepinephrine (NE), and serotonin (5-HT) </a:t>
            </a:r>
            <a:r>
              <a:rPr lang="en-US" sz="1600">
                <a:solidFill>
                  <a:srgbClr val="FF0000"/>
                </a:solidFill>
              </a:rPr>
              <a:t>transmitter systems</a:t>
            </a:r>
            <a:r>
              <a:rPr lang="en-US" sz="1600"/>
              <a:t> in the brain </a:t>
            </a:r>
            <a:r>
              <a:rPr lang="en-US" sz="1600">
                <a:solidFill>
                  <a:srgbClr val="FF0000"/>
                </a:solidFill>
              </a:rPr>
              <a:t>continue to develop</a:t>
            </a:r>
            <a:r>
              <a:rPr lang="en-US" sz="1600"/>
              <a:t> into one’s 20s</a:t>
            </a:r>
          </a:p>
        </p:txBody>
      </p:sp>
      <p:sp>
        <p:nvSpPr>
          <p:cNvPr id="6148" name="Rectangle 4"/>
          <p:cNvSpPr>
            <a:spLocks noChangeArrowheads="1"/>
          </p:cNvSpPr>
          <p:nvPr/>
        </p:nvSpPr>
        <p:spPr bwMode="auto">
          <a:xfrm>
            <a:off x="120650" y="6180138"/>
            <a:ext cx="5332413" cy="530225"/>
          </a:xfrm>
          <a:prstGeom prst="rect">
            <a:avLst/>
          </a:prstGeom>
          <a:noFill/>
          <a:ln w="28575">
            <a:noFill/>
            <a:miter lim="800000"/>
            <a:headEnd/>
            <a:tailEnd/>
          </a:ln>
        </p:spPr>
        <p:txBody>
          <a:bodyPr wrap="none" anchor="b">
            <a:spAutoFit/>
          </a:bodyPr>
          <a:lstStyle/>
          <a:p>
            <a:pPr>
              <a:lnSpc>
                <a:spcPct val="80000"/>
              </a:lnSpc>
              <a:buClr>
                <a:schemeClr val="accent1"/>
              </a:buClr>
              <a:buSzPct val="90000"/>
              <a:buFont typeface="Symbol" pitchFamily="18" charset="2"/>
              <a:buNone/>
            </a:pPr>
            <a:r>
              <a:rPr lang="en-US" b="1">
                <a:latin typeface="Arial Narrow" pitchFamily="34" charset="0"/>
                <a:cs typeface="Times New Roman" pitchFamily="18" charset="0"/>
              </a:rPr>
              <a:t>Thompson PM, et al. </a:t>
            </a:r>
            <a:r>
              <a:rPr lang="en-US" b="1" i="1">
                <a:latin typeface="Arial Narrow" pitchFamily="34" charset="0"/>
                <a:cs typeface="Times New Roman" pitchFamily="18" charset="0"/>
              </a:rPr>
              <a:t>Nature.</a:t>
            </a:r>
            <a:r>
              <a:rPr lang="en-US" b="1">
                <a:latin typeface="Arial Narrow" pitchFamily="34" charset="0"/>
                <a:cs typeface="Times New Roman" pitchFamily="18" charset="0"/>
              </a:rPr>
              <a:t> 2000;404(6774):190-193</a:t>
            </a:r>
            <a:r>
              <a:rPr lang="en-US" b="1">
                <a:latin typeface="Arial Narrow" pitchFamily="34" charset="0"/>
              </a:rPr>
              <a:t>.</a:t>
            </a:r>
          </a:p>
          <a:p>
            <a:pPr>
              <a:lnSpc>
                <a:spcPct val="80000"/>
              </a:lnSpc>
              <a:buClr>
                <a:schemeClr val="accent1"/>
              </a:buClr>
              <a:buSzPct val="90000"/>
              <a:buFont typeface="Symbol" pitchFamily="18" charset="2"/>
              <a:buNone/>
            </a:pPr>
            <a:r>
              <a:rPr lang="en-US" b="1">
                <a:latin typeface="Arial Narrow" pitchFamily="34" charset="0"/>
                <a:cs typeface="Times New Roman" pitchFamily="18" charset="0"/>
              </a:rPr>
              <a:t>Benes FM, et al. </a:t>
            </a:r>
            <a:r>
              <a:rPr lang="en-US" b="1" i="1">
                <a:latin typeface="Arial Narrow" pitchFamily="34" charset="0"/>
                <a:cs typeface="Times New Roman" pitchFamily="18" charset="0"/>
              </a:rPr>
              <a:t>Arch Gen Psychiatry.</a:t>
            </a:r>
            <a:r>
              <a:rPr lang="en-US" b="1">
                <a:latin typeface="Arial Narrow" pitchFamily="34" charset="0"/>
                <a:cs typeface="Times New Roman" pitchFamily="18" charset="0"/>
              </a:rPr>
              <a:t> 1994;51(6):477-484</a:t>
            </a:r>
            <a:r>
              <a:rPr lang="en-US" b="1">
                <a:latin typeface="Arial Narrow" pitchFamily="34" charset="0"/>
              </a:rPr>
              <a:t>.</a:t>
            </a:r>
          </a:p>
        </p:txBody>
      </p:sp>
      <p:pic>
        <p:nvPicPr>
          <p:cNvPr id="6149" name="Picture 5"/>
          <p:cNvPicPr>
            <a:picLocks noChangeAspect="1" noChangeArrowheads="1"/>
          </p:cNvPicPr>
          <p:nvPr/>
        </p:nvPicPr>
        <p:blipFill>
          <a:blip r:embed="rId3" cstate="print"/>
          <a:srcRect/>
          <a:stretch>
            <a:fillRect/>
          </a:stretch>
        </p:blipFill>
        <p:spPr bwMode="auto">
          <a:xfrm>
            <a:off x="4938713" y="0"/>
            <a:ext cx="4205287" cy="63055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animEffect transition="in" filter="randombar(horizontal)">
                                      <p:cBhvr>
                                        <p:cTn id="7" dur="500"/>
                                        <p:tgtEl>
                                          <p:spTgt spid="528387">
                                            <p:txEl>
                                              <p:pRg st="1" end="1"/>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28387">
                                            <p:txEl>
                                              <p:pRg st="2" end="2"/>
                                            </p:txEl>
                                          </p:spTgt>
                                        </p:tgtEl>
                                        <p:attrNameLst>
                                          <p:attrName>style.visibility</p:attrName>
                                        </p:attrNameLst>
                                      </p:cBhvr>
                                      <p:to>
                                        <p:strVal val="visible"/>
                                      </p:to>
                                    </p:set>
                                    <p:animEffect transition="in" filter="randombar(horizontal)">
                                      <p:cBhvr>
                                        <p:cTn id="11" dur="500"/>
                                        <p:tgtEl>
                                          <p:spTgt spid="528387">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28387">
                                            <p:txEl>
                                              <p:pRg st="3" end="3"/>
                                            </p:txEl>
                                          </p:spTgt>
                                        </p:tgtEl>
                                        <p:attrNameLst>
                                          <p:attrName>style.visibility</p:attrName>
                                        </p:attrNameLst>
                                      </p:cBhvr>
                                      <p:to>
                                        <p:strVal val="visible"/>
                                      </p:to>
                                    </p:set>
                                    <p:animEffect transition="in" filter="randombar(horizontal)">
                                      <p:cBhvr>
                                        <p:cTn id="15" dur="500"/>
                                        <p:tgtEl>
                                          <p:spTgt spid="528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629400" y="2514600"/>
            <a:ext cx="1905000" cy="1069975"/>
          </a:xfrm>
          <a:prstGeom prst="rect">
            <a:avLst/>
          </a:prstGeom>
          <a:noFill/>
          <a:ln w="12700">
            <a:noFill/>
            <a:miter lim="800000"/>
            <a:headEnd/>
            <a:tailEnd/>
          </a:ln>
        </p:spPr>
        <p:txBody>
          <a:bodyPr>
            <a:spAutoFit/>
          </a:bodyPr>
          <a:lstStyle/>
          <a:p>
            <a:pPr>
              <a:spcBef>
                <a:spcPct val="50000"/>
              </a:spcBef>
            </a:pPr>
            <a:r>
              <a:rPr lang="en-US" sz="1600" b="1"/>
              <a:t>49% of social anxiety disorder patients have panic disorder**</a:t>
            </a:r>
          </a:p>
        </p:txBody>
      </p:sp>
      <p:sp>
        <p:nvSpPr>
          <p:cNvPr id="23555" name="Text Box 3"/>
          <p:cNvSpPr txBox="1">
            <a:spLocks noChangeArrowheads="1"/>
          </p:cNvSpPr>
          <p:nvPr/>
        </p:nvSpPr>
        <p:spPr bwMode="auto">
          <a:xfrm>
            <a:off x="5181600" y="990600"/>
            <a:ext cx="2133600" cy="1069975"/>
          </a:xfrm>
          <a:prstGeom prst="rect">
            <a:avLst/>
          </a:prstGeom>
          <a:noFill/>
          <a:ln w="12700">
            <a:noFill/>
            <a:miter lim="800000"/>
            <a:headEnd/>
            <a:tailEnd/>
          </a:ln>
        </p:spPr>
        <p:txBody>
          <a:bodyPr>
            <a:spAutoFit/>
          </a:bodyPr>
          <a:lstStyle/>
          <a:p>
            <a:pPr>
              <a:spcBef>
                <a:spcPct val="50000"/>
              </a:spcBef>
            </a:pPr>
            <a:r>
              <a:rPr lang="en-US" sz="1600" b="1"/>
              <a:t>50% to 65% of panic disorder patients have depression</a:t>
            </a:r>
            <a:r>
              <a:rPr lang="en-US" sz="1600" b="1" baseline="30000">
                <a:cs typeface="Arial" pitchFamily="34" charset="0"/>
              </a:rPr>
              <a:t>†</a:t>
            </a:r>
            <a:endParaRPr lang="en-US" sz="1600" b="1" baseline="30000"/>
          </a:p>
        </p:txBody>
      </p:sp>
      <p:sp>
        <p:nvSpPr>
          <p:cNvPr id="23556" name="Text Box 4"/>
          <p:cNvSpPr txBox="1">
            <a:spLocks noChangeArrowheads="1"/>
          </p:cNvSpPr>
          <p:nvPr/>
        </p:nvSpPr>
        <p:spPr bwMode="auto">
          <a:xfrm>
            <a:off x="6477000" y="4648200"/>
            <a:ext cx="2438400" cy="825500"/>
          </a:xfrm>
          <a:prstGeom prst="rect">
            <a:avLst/>
          </a:prstGeom>
          <a:noFill/>
          <a:ln w="12700">
            <a:noFill/>
            <a:miter lim="800000"/>
            <a:headEnd/>
            <a:tailEnd/>
          </a:ln>
        </p:spPr>
        <p:txBody>
          <a:bodyPr>
            <a:spAutoFit/>
          </a:bodyPr>
          <a:lstStyle/>
          <a:p>
            <a:pPr>
              <a:spcBef>
                <a:spcPct val="50000"/>
              </a:spcBef>
            </a:pPr>
            <a:r>
              <a:rPr lang="en-US" sz="1600" b="1"/>
              <a:t>11% of social anxiety disorder patients have OCD**</a:t>
            </a:r>
          </a:p>
        </p:txBody>
      </p:sp>
      <p:sp>
        <p:nvSpPr>
          <p:cNvPr id="23557" name="Text Box 5"/>
          <p:cNvSpPr txBox="1">
            <a:spLocks noChangeArrowheads="1"/>
          </p:cNvSpPr>
          <p:nvPr/>
        </p:nvSpPr>
        <p:spPr bwMode="auto">
          <a:xfrm>
            <a:off x="1905000" y="4876800"/>
            <a:ext cx="2057400" cy="825500"/>
          </a:xfrm>
          <a:prstGeom prst="rect">
            <a:avLst/>
          </a:prstGeom>
          <a:noFill/>
          <a:ln w="12700">
            <a:noFill/>
            <a:miter lim="800000"/>
            <a:headEnd/>
            <a:tailEnd/>
          </a:ln>
        </p:spPr>
        <p:txBody>
          <a:bodyPr>
            <a:spAutoFit/>
          </a:bodyPr>
          <a:lstStyle/>
          <a:p>
            <a:pPr>
              <a:spcBef>
                <a:spcPct val="50000"/>
              </a:spcBef>
            </a:pPr>
            <a:r>
              <a:rPr lang="en-US" sz="1600" b="1"/>
              <a:t>67% of OCD patients have depression*</a:t>
            </a:r>
          </a:p>
        </p:txBody>
      </p:sp>
      <p:sp>
        <p:nvSpPr>
          <p:cNvPr id="23558" name="Text Box 6"/>
          <p:cNvSpPr txBox="1">
            <a:spLocks noChangeArrowheads="1"/>
          </p:cNvSpPr>
          <p:nvPr/>
        </p:nvSpPr>
        <p:spPr bwMode="auto">
          <a:xfrm>
            <a:off x="609600" y="2060575"/>
            <a:ext cx="2843213" cy="1042988"/>
          </a:xfrm>
          <a:prstGeom prst="rect">
            <a:avLst/>
          </a:prstGeom>
          <a:noFill/>
          <a:ln w="12700">
            <a:noFill/>
            <a:miter lim="800000"/>
            <a:headEnd/>
            <a:tailEnd/>
          </a:ln>
        </p:spPr>
        <p:txBody>
          <a:bodyPr>
            <a:spAutoFit/>
          </a:bodyPr>
          <a:lstStyle/>
          <a:p>
            <a:pPr>
              <a:lnSpc>
                <a:spcPct val="60000"/>
              </a:lnSpc>
              <a:spcBef>
                <a:spcPct val="50000"/>
              </a:spcBef>
            </a:pPr>
            <a:endParaRPr lang="en-US" sz="1600" b="1">
              <a:solidFill>
                <a:schemeClr val="bg1"/>
              </a:solidFill>
            </a:endParaRPr>
          </a:p>
          <a:p>
            <a:pPr>
              <a:lnSpc>
                <a:spcPct val="60000"/>
              </a:lnSpc>
              <a:spcBef>
                <a:spcPct val="50000"/>
              </a:spcBef>
            </a:pPr>
            <a:r>
              <a:rPr lang="en-US" sz="1600" b="1"/>
              <a:t>70% of social anxiety </a:t>
            </a:r>
          </a:p>
          <a:p>
            <a:pPr>
              <a:lnSpc>
                <a:spcPct val="60000"/>
              </a:lnSpc>
              <a:spcBef>
                <a:spcPct val="50000"/>
              </a:spcBef>
            </a:pPr>
            <a:r>
              <a:rPr lang="en-US" sz="1600" b="1"/>
              <a:t>disorder patients have </a:t>
            </a:r>
          </a:p>
          <a:p>
            <a:pPr>
              <a:lnSpc>
                <a:spcPct val="60000"/>
              </a:lnSpc>
              <a:spcBef>
                <a:spcPct val="50000"/>
              </a:spcBef>
            </a:pPr>
            <a:r>
              <a:rPr lang="en-US" sz="1600" b="1"/>
              <a:t>depression**</a:t>
            </a:r>
            <a:endParaRPr lang="en-US" b="1"/>
          </a:p>
        </p:txBody>
      </p:sp>
      <p:sp>
        <p:nvSpPr>
          <p:cNvPr id="23559" name="Text Box 7"/>
          <p:cNvSpPr txBox="1">
            <a:spLocks noChangeArrowheads="1"/>
          </p:cNvSpPr>
          <p:nvPr/>
        </p:nvSpPr>
        <p:spPr bwMode="auto">
          <a:xfrm>
            <a:off x="322263" y="5856288"/>
            <a:ext cx="7786687" cy="639762"/>
          </a:xfrm>
          <a:prstGeom prst="rect">
            <a:avLst/>
          </a:prstGeom>
          <a:noFill/>
          <a:ln w="12700">
            <a:noFill/>
            <a:miter lim="800000"/>
            <a:headEnd/>
            <a:tailEnd/>
          </a:ln>
        </p:spPr>
        <p:txBody>
          <a:bodyPr>
            <a:spAutoFit/>
          </a:bodyPr>
          <a:lstStyle/>
          <a:p>
            <a:pPr>
              <a:tabLst>
                <a:tab pos="119063" algn="r"/>
                <a:tab pos="165100" algn="l"/>
              </a:tabLst>
            </a:pPr>
            <a:r>
              <a:rPr lang="en-US" sz="1200">
                <a:solidFill>
                  <a:srgbClr val="FFFFFF"/>
                </a:solidFill>
              </a:rPr>
              <a:t>	*	Rasmussen and Eisen. </a:t>
            </a:r>
            <a:r>
              <a:rPr lang="en-US" sz="1200" i="1">
                <a:solidFill>
                  <a:srgbClr val="FFFFFF"/>
                </a:solidFill>
              </a:rPr>
              <a:t>J Clin Psychiatry.</a:t>
            </a:r>
            <a:r>
              <a:rPr lang="en-US" sz="1200">
                <a:solidFill>
                  <a:srgbClr val="FFFFFF"/>
                </a:solidFill>
              </a:rPr>
              <a:t> 1992;53(suppl):4.</a:t>
            </a:r>
          </a:p>
          <a:p>
            <a:pPr>
              <a:tabLst>
                <a:tab pos="119063" algn="r"/>
                <a:tab pos="165100" algn="l"/>
              </a:tabLst>
            </a:pPr>
            <a:r>
              <a:rPr lang="en-US" sz="1200">
                <a:solidFill>
                  <a:srgbClr val="FFFFFF"/>
                </a:solidFill>
              </a:rPr>
              <a:t>	**	Van Ameringen et al.</a:t>
            </a:r>
            <a:r>
              <a:rPr lang="en-US" sz="1200" i="1">
                <a:solidFill>
                  <a:srgbClr val="FFFFFF"/>
                </a:solidFill>
              </a:rPr>
              <a:t> J Affect Disord</a:t>
            </a:r>
            <a:r>
              <a:rPr lang="en-US" sz="1200">
                <a:solidFill>
                  <a:srgbClr val="FFFFFF"/>
                </a:solidFill>
              </a:rPr>
              <a:t>. 1991;21:93.</a:t>
            </a:r>
          </a:p>
          <a:p>
            <a:pPr>
              <a:tabLst>
                <a:tab pos="119063" algn="r"/>
                <a:tab pos="165100" algn="l"/>
              </a:tabLst>
            </a:pPr>
            <a:r>
              <a:rPr lang="en-US" sz="1200">
                <a:solidFill>
                  <a:srgbClr val="FFFFFF"/>
                </a:solidFill>
                <a:cs typeface="Arial" pitchFamily="34" charset="0"/>
              </a:rPr>
              <a:t>	</a:t>
            </a:r>
            <a:r>
              <a:rPr lang="en-US" sz="1200" baseline="30000">
                <a:solidFill>
                  <a:srgbClr val="FFFFFF"/>
                </a:solidFill>
                <a:cs typeface="Arial" pitchFamily="34" charset="0"/>
              </a:rPr>
              <a:t>†</a:t>
            </a:r>
            <a:r>
              <a:rPr lang="en-US" sz="1200">
                <a:solidFill>
                  <a:srgbClr val="FFFFFF"/>
                </a:solidFill>
              </a:rPr>
              <a:t>	American Psychiatric Association. </a:t>
            </a:r>
            <a:r>
              <a:rPr lang="en-US" sz="1200" i="1">
                <a:solidFill>
                  <a:srgbClr val="FFFFFF"/>
                </a:solidFill>
              </a:rPr>
              <a:t>Diagnostic and Statistical Manual of Mental Disorders, 4th ed</a:t>
            </a:r>
            <a:r>
              <a:rPr lang="en-US" sz="1200">
                <a:solidFill>
                  <a:srgbClr val="FFFFFF"/>
                </a:solidFill>
              </a:rPr>
              <a:t>. 1994.  </a:t>
            </a:r>
            <a:endParaRPr lang="en-US" sz="1200"/>
          </a:p>
        </p:txBody>
      </p:sp>
      <p:sp>
        <p:nvSpPr>
          <p:cNvPr id="265224" name="Rectangle 8"/>
          <p:cNvSpPr>
            <a:spLocks noGrp="1" noChangeArrowheads="1"/>
          </p:cNvSpPr>
          <p:nvPr>
            <p:ph type="title"/>
          </p:nvPr>
        </p:nvSpPr>
        <p:spPr>
          <a:xfrm>
            <a:off x="259556" y="227013"/>
            <a:ext cx="9144000" cy="1047750"/>
          </a:xfrm>
        </p:spPr>
        <p:txBody>
          <a:bodyPr/>
          <a:lstStyle/>
          <a:p>
            <a:pPr eaLnBrk="1" hangingPunct="1">
              <a:defRPr/>
            </a:pPr>
            <a:r>
              <a:rPr lang="en-US" sz="4000" dirty="0"/>
              <a:t>Comorbidity of Depression and Anxiety Disorders</a:t>
            </a:r>
          </a:p>
        </p:txBody>
      </p:sp>
      <p:sp>
        <p:nvSpPr>
          <p:cNvPr id="23561" name="Oval 9"/>
          <p:cNvSpPr>
            <a:spLocks noChangeArrowheads="1"/>
          </p:cNvSpPr>
          <p:nvPr/>
        </p:nvSpPr>
        <p:spPr bwMode="blackWhite">
          <a:xfrm>
            <a:off x="2416175" y="2387600"/>
            <a:ext cx="3200400" cy="2743200"/>
          </a:xfrm>
          <a:prstGeom prst="ellipse">
            <a:avLst/>
          </a:prstGeom>
          <a:solidFill>
            <a:srgbClr val="6699FF"/>
          </a:solidFill>
          <a:ln w="22225">
            <a:solidFill>
              <a:srgbClr val="000099"/>
            </a:solidFill>
            <a:round/>
            <a:headEnd/>
            <a:tailEnd/>
          </a:ln>
        </p:spPr>
        <p:txBody>
          <a:bodyPr wrap="none" anchor="ctr"/>
          <a:lstStyle/>
          <a:p>
            <a:pPr algn="ctr">
              <a:spcBef>
                <a:spcPct val="50000"/>
              </a:spcBef>
            </a:pPr>
            <a:endParaRPr lang="en-US" sz="1600" b="1">
              <a:solidFill>
                <a:schemeClr val="bg1"/>
              </a:solidFill>
            </a:endParaRPr>
          </a:p>
        </p:txBody>
      </p:sp>
      <p:sp>
        <p:nvSpPr>
          <p:cNvPr id="23562" name="Text Box 10"/>
          <p:cNvSpPr txBox="1">
            <a:spLocks noChangeArrowheads="1"/>
          </p:cNvSpPr>
          <p:nvPr/>
        </p:nvSpPr>
        <p:spPr bwMode="auto">
          <a:xfrm>
            <a:off x="2362200" y="3548063"/>
            <a:ext cx="1646238" cy="396875"/>
          </a:xfrm>
          <a:prstGeom prst="rect">
            <a:avLst/>
          </a:prstGeom>
          <a:noFill/>
          <a:ln w="12700">
            <a:noFill/>
            <a:miter lim="800000"/>
            <a:headEnd/>
            <a:tailEnd/>
          </a:ln>
        </p:spPr>
        <p:txBody>
          <a:bodyPr>
            <a:spAutoFit/>
          </a:bodyPr>
          <a:lstStyle/>
          <a:p>
            <a:pPr algn="ctr">
              <a:spcBef>
                <a:spcPct val="50000"/>
              </a:spcBef>
            </a:pPr>
            <a:r>
              <a:rPr lang="en-US" sz="2000" b="1">
                <a:solidFill>
                  <a:schemeClr val="bg1"/>
                </a:solidFill>
              </a:rPr>
              <a:t>Depression</a:t>
            </a:r>
          </a:p>
        </p:txBody>
      </p:sp>
      <p:sp>
        <p:nvSpPr>
          <p:cNvPr id="23563" name="Oval 11"/>
          <p:cNvSpPr>
            <a:spLocks noChangeArrowheads="1"/>
          </p:cNvSpPr>
          <p:nvPr/>
        </p:nvSpPr>
        <p:spPr bwMode="blackWhite">
          <a:xfrm>
            <a:off x="3863975" y="4733925"/>
            <a:ext cx="1219200" cy="838200"/>
          </a:xfrm>
          <a:prstGeom prst="ellipse">
            <a:avLst/>
          </a:prstGeom>
          <a:solidFill>
            <a:srgbClr val="00CC00"/>
          </a:solidFill>
          <a:ln w="22225">
            <a:solidFill>
              <a:srgbClr val="006600"/>
            </a:solidFill>
            <a:round/>
            <a:headEnd/>
            <a:tailEnd/>
          </a:ln>
        </p:spPr>
        <p:txBody>
          <a:bodyPr wrap="none" anchor="ctr"/>
          <a:lstStyle/>
          <a:p>
            <a:pPr algn="ctr">
              <a:spcBef>
                <a:spcPct val="50000"/>
              </a:spcBef>
            </a:pPr>
            <a:endParaRPr lang="en-US" sz="1400" b="1">
              <a:solidFill>
                <a:schemeClr val="bg1"/>
              </a:solidFill>
            </a:endParaRPr>
          </a:p>
        </p:txBody>
      </p:sp>
      <p:sp>
        <p:nvSpPr>
          <p:cNvPr id="23564" name="Text Box 12"/>
          <p:cNvSpPr txBox="1">
            <a:spLocks noChangeArrowheads="1"/>
          </p:cNvSpPr>
          <p:nvPr/>
        </p:nvSpPr>
        <p:spPr bwMode="auto">
          <a:xfrm>
            <a:off x="4092575" y="5086350"/>
            <a:ext cx="838200" cy="396875"/>
          </a:xfrm>
          <a:prstGeom prst="rect">
            <a:avLst/>
          </a:prstGeom>
          <a:noFill/>
          <a:ln w="12700">
            <a:noFill/>
            <a:miter lim="800000"/>
            <a:headEnd/>
            <a:tailEnd/>
          </a:ln>
        </p:spPr>
        <p:txBody>
          <a:bodyPr>
            <a:spAutoFit/>
          </a:bodyPr>
          <a:lstStyle/>
          <a:p>
            <a:pPr algn="ctr">
              <a:spcBef>
                <a:spcPct val="50000"/>
              </a:spcBef>
            </a:pPr>
            <a:r>
              <a:rPr lang="en-US" sz="2000" b="1">
                <a:solidFill>
                  <a:schemeClr val="bg1"/>
                </a:solidFill>
              </a:rPr>
              <a:t>OCD</a:t>
            </a:r>
          </a:p>
        </p:txBody>
      </p:sp>
      <p:sp>
        <p:nvSpPr>
          <p:cNvPr id="23565" name="Text Box 13"/>
          <p:cNvSpPr txBox="1">
            <a:spLocks noChangeArrowheads="1"/>
          </p:cNvSpPr>
          <p:nvPr/>
        </p:nvSpPr>
        <p:spPr bwMode="auto">
          <a:xfrm>
            <a:off x="5505450" y="3524250"/>
            <a:ext cx="1276350" cy="1006475"/>
          </a:xfrm>
          <a:prstGeom prst="rect">
            <a:avLst/>
          </a:prstGeom>
          <a:noFill/>
          <a:ln w="12700">
            <a:noFill/>
            <a:miter lim="800000"/>
            <a:headEnd/>
            <a:tailEnd/>
          </a:ln>
        </p:spPr>
        <p:txBody>
          <a:bodyPr>
            <a:spAutoFit/>
          </a:bodyPr>
          <a:lstStyle/>
          <a:p>
            <a:pPr algn="ctr">
              <a:spcBef>
                <a:spcPct val="50000"/>
              </a:spcBef>
            </a:pPr>
            <a:r>
              <a:rPr lang="en-US" sz="2000" b="1"/>
              <a:t>Social Anxiety Disorder</a:t>
            </a:r>
          </a:p>
        </p:txBody>
      </p:sp>
      <p:sp>
        <p:nvSpPr>
          <p:cNvPr id="23566" name="Oval 14"/>
          <p:cNvSpPr>
            <a:spLocks noChangeArrowheads="1"/>
          </p:cNvSpPr>
          <p:nvPr/>
        </p:nvSpPr>
        <p:spPr bwMode="blackWhite">
          <a:xfrm>
            <a:off x="4092575" y="2000250"/>
            <a:ext cx="2057400" cy="1292225"/>
          </a:xfrm>
          <a:prstGeom prst="ellipse">
            <a:avLst/>
          </a:prstGeom>
          <a:solidFill>
            <a:srgbClr val="FF9933"/>
          </a:solidFill>
          <a:ln w="22225">
            <a:solidFill>
              <a:srgbClr val="FF6600"/>
            </a:solidFill>
            <a:round/>
            <a:headEnd/>
            <a:tailEnd/>
          </a:ln>
        </p:spPr>
        <p:txBody>
          <a:bodyPr wrap="none" anchor="ctr"/>
          <a:lstStyle/>
          <a:p>
            <a:endParaRPr lang="en-US"/>
          </a:p>
        </p:txBody>
      </p:sp>
      <p:sp>
        <p:nvSpPr>
          <p:cNvPr id="23567" name="Text Box 15"/>
          <p:cNvSpPr txBox="1">
            <a:spLocks noChangeArrowheads="1"/>
          </p:cNvSpPr>
          <p:nvPr/>
        </p:nvSpPr>
        <p:spPr bwMode="auto">
          <a:xfrm>
            <a:off x="4895850" y="2286000"/>
            <a:ext cx="1447800" cy="549275"/>
          </a:xfrm>
          <a:prstGeom prst="rect">
            <a:avLst/>
          </a:prstGeom>
          <a:noFill/>
          <a:ln w="12700">
            <a:noFill/>
            <a:miter lim="800000"/>
            <a:headEnd/>
            <a:tailEnd/>
          </a:ln>
        </p:spPr>
        <p:txBody>
          <a:bodyPr>
            <a:spAutoFit/>
          </a:bodyPr>
          <a:lstStyle/>
          <a:p>
            <a:pPr>
              <a:lnSpc>
                <a:spcPct val="50000"/>
              </a:lnSpc>
              <a:spcBef>
                <a:spcPct val="50000"/>
              </a:spcBef>
            </a:pPr>
            <a:r>
              <a:rPr lang="en-US" sz="2000" b="1">
                <a:solidFill>
                  <a:schemeClr val="bg1"/>
                </a:solidFill>
              </a:rPr>
              <a:t>Panic </a:t>
            </a:r>
          </a:p>
          <a:p>
            <a:pPr>
              <a:lnSpc>
                <a:spcPct val="50000"/>
              </a:lnSpc>
              <a:spcBef>
                <a:spcPct val="50000"/>
              </a:spcBef>
            </a:pPr>
            <a:r>
              <a:rPr lang="en-US" sz="2000" b="1">
                <a:solidFill>
                  <a:schemeClr val="bg1"/>
                </a:solidFill>
              </a:rPr>
              <a:t>   Disorder</a:t>
            </a:r>
          </a:p>
        </p:txBody>
      </p:sp>
      <p:sp>
        <p:nvSpPr>
          <p:cNvPr id="23568" name="Text Box 16"/>
          <p:cNvSpPr txBox="1">
            <a:spLocks noChangeArrowheads="1"/>
          </p:cNvSpPr>
          <p:nvPr/>
        </p:nvSpPr>
        <p:spPr bwMode="auto">
          <a:xfrm>
            <a:off x="3948113" y="3200400"/>
            <a:ext cx="1766887" cy="1463675"/>
          </a:xfrm>
          <a:prstGeom prst="rect">
            <a:avLst/>
          </a:prstGeom>
          <a:noFill/>
          <a:ln w="12700">
            <a:noFill/>
            <a:miter lim="800000"/>
            <a:headEnd/>
            <a:tailEnd/>
          </a:ln>
        </p:spPr>
        <p:txBody>
          <a:bodyPr>
            <a:spAutoFit/>
          </a:bodyPr>
          <a:lstStyle/>
          <a:p>
            <a:pPr algn="ctr">
              <a:spcBef>
                <a:spcPct val="50000"/>
              </a:spcBef>
            </a:pPr>
            <a:r>
              <a:rPr lang="en-US" sz="2000" b="1">
                <a:solidFill>
                  <a:schemeClr val="bg1"/>
                </a:solidFill>
              </a:rPr>
              <a:t>HIGHLY COMMON…</a:t>
            </a:r>
          </a:p>
          <a:p>
            <a:pPr algn="ctr">
              <a:spcBef>
                <a:spcPct val="50000"/>
              </a:spcBef>
            </a:pPr>
            <a:r>
              <a:rPr lang="en-US" sz="2000" b="1">
                <a:solidFill>
                  <a:schemeClr val="bg1"/>
                </a:solidFill>
              </a:rPr>
              <a:t>HIGHLY COMORBID</a:t>
            </a:r>
          </a:p>
        </p:txBody>
      </p:sp>
      <p:sp>
        <p:nvSpPr>
          <p:cNvPr id="23569" name="Oval 17"/>
          <p:cNvSpPr>
            <a:spLocks noChangeArrowheads="1"/>
          </p:cNvSpPr>
          <p:nvPr/>
        </p:nvSpPr>
        <p:spPr bwMode="blackWhite">
          <a:xfrm>
            <a:off x="2416175" y="2387600"/>
            <a:ext cx="3200400" cy="2743200"/>
          </a:xfrm>
          <a:prstGeom prst="ellipse">
            <a:avLst/>
          </a:prstGeom>
          <a:noFill/>
          <a:ln w="22225">
            <a:solidFill>
              <a:schemeClr val="accent2"/>
            </a:solidFill>
            <a:round/>
            <a:headEnd/>
            <a:tailEnd/>
          </a:ln>
        </p:spPr>
        <p:txBody>
          <a:bodyPr wrap="none" anchor="ctr"/>
          <a:lstStyle/>
          <a:p>
            <a:pPr algn="ctr">
              <a:spcBef>
                <a:spcPct val="50000"/>
              </a:spcBef>
            </a:pPr>
            <a:endParaRPr lang="en-US" sz="1600" b="1">
              <a:solidFill>
                <a:schemeClr val="bg1"/>
              </a:solidFill>
            </a:endParaRPr>
          </a:p>
        </p:txBody>
      </p:sp>
      <p:sp>
        <p:nvSpPr>
          <p:cNvPr id="23570" name="Oval 18"/>
          <p:cNvSpPr>
            <a:spLocks noChangeArrowheads="1"/>
          </p:cNvSpPr>
          <p:nvPr/>
        </p:nvSpPr>
        <p:spPr bwMode="blackWhite">
          <a:xfrm>
            <a:off x="3902075" y="2889250"/>
            <a:ext cx="2741613" cy="2249488"/>
          </a:xfrm>
          <a:prstGeom prst="ellipse">
            <a:avLst/>
          </a:prstGeom>
          <a:noFill/>
          <a:ln w="22225">
            <a:solidFill>
              <a:schemeClr val="bg1"/>
            </a:solidFill>
            <a:round/>
            <a:headEnd/>
            <a:tailEnd/>
          </a:ln>
        </p:spPr>
        <p:txBody>
          <a:bodyPr wrap="none" anchor="ctr"/>
          <a:lstStyle/>
          <a:p>
            <a:endParaRPr lang="en-US"/>
          </a:p>
        </p:txBody>
      </p:sp>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en-US"/>
              <a:t>Risk Factors for Anxiety and Depression</a:t>
            </a:r>
          </a:p>
        </p:txBody>
      </p:sp>
      <p:sp>
        <p:nvSpPr>
          <p:cNvPr id="258051" name="Rectangle 3"/>
          <p:cNvSpPr>
            <a:spLocks noGrp="1" noChangeArrowheads="1"/>
          </p:cNvSpPr>
          <p:nvPr>
            <p:ph type="body" idx="1"/>
          </p:nvPr>
        </p:nvSpPr>
        <p:spPr/>
        <p:txBody>
          <a:bodyPr/>
          <a:lstStyle/>
          <a:p>
            <a:pPr eaLnBrk="1" hangingPunct="1">
              <a:lnSpc>
                <a:spcPct val="90000"/>
              </a:lnSpc>
              <a:buFont typeface="Wingdings" pitchFamily="2" charset="2"/>
              <a:buNone/>
              <a:defRPr/>
            </a:pPr>
            <a:endParaRPr lang="en-US"/>
          </a:p>
          <a:p>
            <a:pPr eaLnBrk="1" hangingPunct="1">
              <a:lnSpc>
                <a:spcPct val="90000"/>
              </a:lnSpc>
              <a:defRPr/>
            </a:pPr>
            <a:r>
              <a:rPr lang="en-US"/>
              <a:t>Genetic Predisposition</a:t>
            </a:r>
          </a:p>
          <a:p>
            <a:pPr lvl="1" eaLnBrk="1" hangingPunct="1">
              <a:lnSpc>
                <a:spcPct val="90000"/>
              </a:lnSpc>
              <a:defRPr/>
            </a:pPr>
            <a:r>
              <a:rPr lang="en-US"/>
              <a:t>Whose your mamma and daddy</a:t>
            </a:r>
          </a:p>
          <a:p>
            <a:pPr eaLnBrk="1" hangingPunct="1">
              <a:lnSpc>
                <a:spcPct val="90000"/>
              </a:lnSpc>
              <a:defRPr/>
            </a:pPr>
            <a:endParaRPr lang="en-US"/>
          </a:p>
          <a:p>
            <a:pPr eaLnBrk="1" hangingPunct="1">
              <a:lnSpc>
                <a:spcPct val="90000"/>
              </a:lnSpc>
              <a:defRPr/>
            </a:pPr>
            <a:r>
              <a:rPr lang="en-US"/>
              <a:t>Environmental Stresses</a:t>
            </a:r>
          </a:p>
          <a:p>
            <a:pPr lvl="1" eaLnBrk="1" hangingPunct="1">
              <a:lnSpc>
                <a:spcPct val="90000"/>
              </a:lnSpc>
              <a:defRPr/>
            </a:pPr>
            <a:r>
              <a:rPr lang="en-US"/>
              <a:t>How is your mamma and daddy</a:t>
            </a:r>
          </a:p>
          <a:p>
            <a:pPr lvl="1" eaLnBrk="1" hangingPunct="1">
              <a:lnSpc>
                <a:spcPct val="90000"/>
              </a:lnSpc>
              <a:defRPr/>
            </a:pPr>
            <a:r>
              <a:rPr lang="en-US"/>
              <a:t>How safe is home and school</a:t>
            </a:r>
          </a:p>
          <a:p>
            <a:pPr lvl="1" eaLnBrk="1" hangingPunct="1">
              <a:lnSpc>
                <a:spcPct val="90000"/>
              </a:lnSpc>
              <a:defRPr/>
            </a:pPr>
            <a:r>
              <a:rPr lang="en-US"/>
              <a:t>Academic and social pressures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0" y="2060575"/>
            <a:ext cx="863600" cy="1871663"/>
          </a:xfrm>
          <a:prstGeom prst="lightningBolt">
            <a:avLst/>
          </a:prstGeom>
          <a:solidFill>
            <a:schemeClr val="accent1"/>
          </a:solidFill>
          <a:ln w="952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0" y="4149725"/>
            <a:ext cx="1800225" cy="641350"/>
          </a:xfrm>
          <a:prstGeom prst="rect">
            <a:avLst/>
          </a:prstGeom>
          <a:noFill/>
          <a:ln w="9525">
            <a:noFill/>
            <a:miter lim="800000"/>
            <a:headEnd/>
            <a:tailEnd/>
          </a:ln>
        </p:spPr>
        <p:txBody>
          <a:bodyPr>
            <a:spAutoFit/>
          </a:bodyPr>
          <a:lstStyle/>
          <a:p>
            <a:pPr eaLnBrk="1" hangingPunct="1">
              <a:spcBef>
                <a:spcPct val="50000"/>
              </a:spcBef>
            </a:pPr>
            <a:r>
              <a:rPr lang="en-US">
                <a:cs typeface="Arial" pitchFamily="34" charset="0"/>
              </a:rPr>
              <a:t>Environmental Stress</a:t>
            </a:r>
          </a:p>
        </p:txBody>
      </p:sp>
      <p:sp>
        <p:nvSpPr>
          <p:cNvPr id="25604" name="Line 4"/>
          <p:cNvSpPr>
            <a:spLocks noChangeShapeType="1"/>
          </p:cNvSpPr>
          <p:nvPr/>
        </p:nvSpPr>
        <p:spPr bwMode="auto">
          <a:xfrm>
            <a:off x="755650" y="3068638"/>
            <a:ext cx="574675" cy="0"/>
          </a:xfrm>
          <a:prstGeom prst="line">
            <a:avLst/>
          </a:prstGeom>
          <a:noFill/>
          <a:ln w="9525">
            <a:solidFill>
              <a:schemeClr val="tx1"/>
            </a:solidFill>
            <a:round/>
            <a:headEnd/>
            <a:tailEnd type="triangle" w="med" len="med"/>
          </a:ln>
        </p:spPr>
        <p:txBody>
          <a:bodyPr wrap="none"/>
          <a:lstStyle/>
          <a:p>
            <a:endParaRPr lang="en-US"/>
          </a:p>
        </p:txBody>
      </p:sp>
      <p:sp>
        <p:nvSpPr>
          <p:cNvPr id="25605" name="AutoShape 5"/>
          <p:cNvSpPr>
            <a:spLocks noChangeArrowheads="1"/>
          </p:cNvSpPr>
          <p:nvPr/>
        </p:nvSpPr>
        <p:spPr bwMode="auto">
          <a:xfrm>
            <a:off x="1619250" y="2492375"/>
            <a:ext cx="1079500" cy="1081088"/>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25606" name="Text Box 6"/>
          <p:cNvSpPr txBox="1">
            <a:spLocks noChangeArrowheads="1"/>
          </p:cNvSpPr>
          <p:nvPr/>
        </p:nvSpPr>
        <p:spPr bwMode="auto">
          <a:xfrm>
            <a:off x="1547813" y="4221163"/>
            <a:ext cx="1366837" cy="641350"/>
          </a:xfrm>
          <a:prstGeom prst="rect">
            <a:avLst/>
          </a:prstGeom>
          <a:noFill/>
          <a:ln w="9525">
            <a:noFill/>
            <a:miter lim="800000"/>
            <a:headEnd/>
            <a:tailEnd/>
          </a:ln>
        </p:spPr>
        <p:txBody>
          <a:bodyPr>
            <a:spAutoFit/>
          </a:bodyPr>
          <a:lstStyle/>
          <a:p>
            <a:pPr eaLnBrk="1" hangingPunct="1">
              <a:spcBef>
                <a:spcPct val="50000"/>
              </a:spcBef>
            </a:pPr>
            <a:r>
              <a:rPr lang="en-US">
                <a:cs typeface="Arial" pitchFamily="34" charset="0"/>
              </a:rPr>
              <a:t>Hormone release</a:t>
            </a:r>
          </a:p>
        </p:txBody>
      </p:sp>
      <p:sp>
        <p:nvSpPr>
          <p:cNvPr id="25607" name="Line 7"/>
          <p:cNvSpPr>
            <a:spLocks noChangeShapeType="1"/>
          </p:cNvSpPr>
          <p:nvPr/>
        </p:nvSpPr>
        <p:spPr bwMode="auto">
          <a:xfrm>
            <a:off x="2700338" y="3068638"/>
            <a:ext cx="720725" cy="0"/>
          </a:xfrm>
          <a:prstGeom prst="line">
            <a:avLst/>
          </a:prstGeom>
          <a:noFill/>
          <a:ln w="9525">
            <a:solidFill>
              <a:schemeClr val="tx1"/>
            </a:solidFill>
            <a:round/>
            <a:headEnd/>
            <a:tailEnd type="triangle" w="med" len="med"/>
          </a:ln>
        </p:spPr>
        <p:txBody>
          <a:bodyPr wrap="none"/>
          <a:lstStyle/>
          <a:p>
            <a:endParaRPr lang="en-US"/>
          </a:p>
        </p:txBody>
      </p:sp>
      <p:pic>
        <p:nvPicPr>
          <p:cNvPr id="25608" name="Picture 8" descr="chromosome-1"/>
          <p:cNvPicPr>
            <a:picLocks noChangeAspect="1" noChangeArrowheads="1"/>
          </p:cNvPicPr>
          <p:nvPr/>
        </p:nvPicPr>
        <p:blipFill>
          <a:blip r:embed="rId2" cstate="print"/>
          <a:srcRect/>
          <a:stretch>
            <a:fillRect/>
          </a:stretch>
        </p:blipFill>
        <p:spPr bwMode="auto">
          <a:xfrm>
            <a:off x="2916238" y="1557338"/>
            <a:ext cx="1449387" cy="2667000"/>
          </a:xfrm>
          <a:prstGeom prst="rect">
            <a:avLst/>
          </a:prstGeom>
          <a:noFill/>
          <a:ln w="9525">
            <a:noFill/>
            <a:miter lim="800000"/>
            <a:headEnd/>
            <a:tailEnd/>
          </a:ln>
        </p:spPr>
      </p:pic>
      <p:pic>
        <p:nvPicPr>
          <p:cNvPr id="25609" name="Picture 9" descr="brain-1"/>
          <p:cNvPicPr>
            <a:picLocks noChangeAspect="1" noChangeArrowheads="1"/>
          </p:cNvPicPr>
          <p:nvPr/>
        </p:nvPicPr>
        <p:blipFill>
          <a:blip r:embed="rId3" cstate="print"/>
          <a:srcRect/>
          <a:stretch>
            <a:fillRect/>
          </a:stretch>
        </p:blipFill>
        <p:spPr bwMode="auto">
          <a:xfrm>
            <a:off x="5003800" y="2205038"/>
            <a:ext cx="2095500" cy="1752600"/>
          </a:xfrm>
          <a:prstGeom prst="rect">
            <a:avLst/>
          </a:prstGeom>
          <a:noFill/>
          <a:ln w="9525">
            <a:noFill/>
            <a:miter lim="800000"/>
            <a:headEnd/>
            <a:tailEnd/>
          </a:ln>
        </p:spPr>
      </p:pic>
      <p:sp>
        <p:nvSpPr>
          <p:cNvPr id="25610" name="Line 10"/>
          <p:cNvSpPr>
            <a:spLocks noChangeShapeType="1"/>
          </p:cNvSpPr>
          <p:nvPr/>
        </p:nvSpPr>
        <p:spPr bwMode="auto">
          <a:xfrm>
            <a:off x="4140200" y="3068638"/>
            <a:ext cx="792163" cy="0"/>
          </a:xfrm>
          <a:prstGeom prst="line">
            <a:avLst/>
          </a:prstGeom>
          <a:noFill/>
          <a:ln w="9525">
            <a:solidFill>
              <a:schemeClr val="tx1"/>
            </a:solidFill>
            <a:round/>
            <a:headEnd/>
            <a:tailEnd type="triangle" w="med" len="med"/>
          </a:ln>
        </p:spPr>
        <p:txBody>
          <a:bodyPr wrap="none"/>
          <a:lstStyle/>
          <a:p>
            <a:endParaRPr lang="en-US"/>
          </a:p>
        </p:txBody>
      </p:sp>
      <p:sp>
        <p:nvSpPr>
          <p:cNvPr id="25611" name="Text Box 11"/>
          <p:cNvSpPr txBox="1">
            <a:spLocks noChangeArrowheads="1"/>
          </p:cNvSpPr>
          <p:nvPr/>
        </p:nvSpPr>
        <p:spPr bwMode="auto">
          <a:xfrm>
            <a:off x="2987675" y="4221163"/>
            <a:ext cx="1368425" cy="641350"/>
          </a:xfrm>
          <a:prstGeom prst="rect">
            <a:avLst/>
          </a:prstGeom>
          <a:noFill/>
          <a:ln w="9525">
            <a:noFill/>
            <a:miter lim="800000"/>
            <a:headEnd/>
            <a:tailEnd/>
          </a:ln>
        </p:spPr>
        <p:txBody>
          <a:bodyPr>
            <a:spAutoFit/>
          </a:bodyPr>
          <a:lstStyle/>
          <a:p>
            <a:pPr eaLnBrk="1" hangingPunct="1">
              <a:spcBef>
                <a:spcPct val="50000"/>
              </a:spcBef>
            </a:pPr>
            <a:r>
              <a:rPr lang="en-US">
                <a:cs typeface="Arial" pitchFamily="34" charset="0"/>
              </a:rPr>
              <a:t>Epigenetic change</a:t>
            </a:r>
          </a:p>
        </p:txBody>
      </p:sp>
      <p:sp>
        <p:nvSpPr>
          <p:cNvPr id="25612" name="Text Box 12"/>
          <p:cNvSpPr txBox="1">
            <a:spLocks noChangeArrowheads="1"/>
          </p:cNvSpPr>
          <p:nvPr/>
        </p:nvSpPr>
        <p:spPr bwMode="auto">
          <a:xfrm>
            <a:off x="5435600" y="4149725"/>
            <a:ext cx="1584325" cy="915988"/>
          </a:xfrm>
          <a:prstGeom prst="rect">
            <a:avLst/>
          </a:prstGeom>
          <a:noFill/>
          <a:ln w="9525">
            <a:noFill/>
            <a:miter lim="800000"/>
            <a:headEnd/>
            <a:tailEnd/>
          </a:ln>
        </p:spPr>
        <p:txBody>
          <a:bodyPr>
            <a:spAutoFit/>
          </a:bodyPr>
          <a:lstStyle/>
          <a:p>
            <a:pPr eaLnBrk="1" hangingPunct="1">
              <a:spcBef>
                <a:spcPct val="50000"/>
              </a:spcBef>
            </a:pPr>
            <a:r>
              <a:rPr lang="en-US">
                <a:cs typeface="Arial" pitchFamily="34" charset="0"/>
              </a:rPr>
              <a:t>Changes in Brain Functioning</a:t>
            </a:r>
          </a:p>
        </p:txBody>
      </p:sp>
      <p:sp>
        <p:nvSpPr>
          <p:cNvPr id="25613" name="Line 13"/>
          <p:cNvSpPr>
            <a:spLocks noChangeShapeType="1"/>
          </p:cNvSpPr>
          <p:nvPr/>
        </p:nvSpPr>
        <p:spPr bwMode="auto">
          <a:xfrm>
            <a:off x="6804025" y="3141663"/>
            <a:ext cx="647700" cy="0"/>
          </a:xfrm>
          <a:prstGeom prst="line">
            <a:avLst/>
          </a:prstGeom>
          <a:noFill/>
          <a:ln w="9525">
            <a:solidFill>
              <a:schemeClr val="tx1"/>
            </a:solidFill>
            <a:round/>
            <a:headEnd/>
            <a:tailEnd type="triangle" w="med" len="med"/>
          </a:ln>
        </p:spPr>
        <p:txBody>
          <a:bodyPr wrap="none"/>
          <a:lstStyle/>
          <a:p>
            <a:endParaRPr lang="en-US"/>
          </a:p>
        </p:txBody>
      </p:sp>
      <p:sp>
        <p:nvSpPr>
          <p:cNvPr id="25614" name="Text Box 14"/>
          <p:cNvSpPr txBox="1">
            <a:spLocks noChangeArrowheads="1"/>
          </p:cNvSpPr>
          <p:nvPr/>
        </p:nvSpPr>
        <p:spPr bwMode="auto">
          <a:xfrm>
            <a:off x="7596188" y="4508500"/>
            <a:ext cx="1368425" cy="641350"/>
          </a:xfrm>
          <a:prstGeom prst="rect">
            <a:avLst/>
          </a:prstGeom>
          <a:noFill/>
          <a:ln w="9525">
            <a:noFill/>
            <a:miter lim="800000"/>
            <a:headEnd/>
            <a:tailEnd/>
          </a:ln>
        </p:spPr>
        <p:txBody>
          <a:bodyPr>
            <a:spAutoFit/>
          </a:bodyPr>
          <a:lstStyle/>
          <a:p>
            <a:pPr eaLnBrk="1" hangingPunct="1">
              <a:spcBef>
                <a:spcPct val="50000"/>
              </a:spcBef>
            </a:pPr>
            <a:r>
              <a:rPr lang="en-US">
                <a:cs typeface="Arial" pitchFamily="34" charset="0"/>
              </a:rPr>
              <a:t>Changes in Behavior</a:t>
            </a:r>
          </a:p>
        </p:txBody>
      </p:sp>
      <p:sp>
        <p:nvSpPr>
          <p:cNvPr id="482319" name="AutoShape 15"/>
          <p:cNvSpPr>
            <a:spLocks noChangeArrowheads="1"/>
          </p:cNvSpPr>
          <p:nvPr/>
        </p:nvSpPr>
        <p:spPr bwMode="auto">
          <a:xfrm rot="5400000">
            <a:off x="2965450" y="3163888"/>
            <a:ext cx="1844675" cy="5543550"/>
          </a:xfrm>
          <a:prstGeom prst="curvedLeftArrow">
            <a:avLst>
              <a:gd name="adj1" fmla="val 60103"/>
              <a:gd name="adj2" fmla="val 12020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5616" name="Text Box 16"/>
          <p:cNvSpPr txBox="1">
            <a:spLocks noChangeArrowheads="1"/>
          </p:cNvSpPr>
          <p:nvPr/>
        </p:nvSpPr>
        <p:spPr bwMode="auto">
          <a:xfrm>
            <a:off x="1116013" y="549275"/>
            <a:ext cx="6911975" cy="822325"/>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tx2"/>
                </a:solidFill>
                <a:cs typeface="Arial" pitchFamily="34" charset="0"/>
              </a:rPr>
              <a:t>Stress Response Leading to the Development of Psychopathology</a:t>
            </a:r>
          </a:p>
        </p:txBody>
      </p:sp>
      <p:pic>
        <p:nvPicPr>
          <p:cNvPr id="25617" name="Picture 17" descr="IMG_2446"/>
          <p:cNvPicPr>
            <a:picLocks noChangeAspect="1" noChangeArrowheads="1"/>
          </p:cNvPicPr>
          <p:nvPr/>
        </p:nvPicPr>
        <p:blipFill>
          <a:blip r:embed="rId4" cstate="print"/>
          <a:srcRect/>
          <a:stretch>
            <a:fillRect/>
          </a:stretch>
        </p:blipFill>
        <p:spPr bwMode="auto">
          <a:xfrm>
            <a:off x="7667625" y="2133600"/>
            <a:ext cx="1476375" cy="2205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2319"/>
                                        </p:tgtEl>
                                        <p:attrNameLst>
                                          <p:attrName>style.visibility</p:attrName>
                                        </p:attrNameLst>
                                      </p:cBhvr>
                                      <p:to>
                                        <p:strVal val="visible"/>
                                      </p:to>
                                    </p:set>
                                    <p:anim calcmode="lin" valueType="num">
                                      <p:cBhvr additive="base">
                                        <p:cTn id="7" dur="500" fill="hold"/>
                                        <p:tgtEl>
                                          <p:spTgt spid="482319"/>
                                        </p:tgtEl>
                                        <p:attrNameLst>
                                          <p:attrName>ppt_x</p:attrName>
                                        </p:attrNameLst>
                                      </p:cBhvr>
                                      <p:tavLst>
                                        <p:tav tm="0">
                                          <p:val>
                                            <p:strVal val="#ppt_x"/>
                                          </p:val>
                                        </p:tav>
                                        <p:tav tm="100000">
                                          <p:val>
                                            <p:strVal val="#ppt_x"/>
                                          </p:val>
                                        </p:tav>
                                      </p:tavLst>
                                    </p:anim>
                                    <p:anim calcmode="lin" valueType="num">
                                      <p:cBhvr additive="base">
                                        <p:cTn id="8" dur="500" fill="hold"/>
                                        <p:tgtEl>
                                          <p:spTgt spid="482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262063" y="939800"/>
          <a:ext cx="6797675" cy="4452938"/>
        </p:xfrm>
        <a:graphic>
          <a:graphicData uri="http://schemas.openxmlformats.org/presentationml/2006/ole">
            <mc:AlternateContent xmlns:mc="http://schemas.openxmlformats.org/markup-compatibility/2006">
              <mc:Choice xmlns:v="urn:schemas-microsoft-com:vml" Requires="v">
                <p:oleObj spid="_x0000_s2051" name="Photo House" r:id="rId3" imgW="7619048" imgH="4990476" progId="">
                  <p:embed/>
                </p:oleObj>
              </mc:Choice>
              <mc:Fallback>
                <p:oleObj name="Photo House" r:id="rId3" imgW="7619048" imgH="499047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939800"/>
                        <a:ext cx="6797675" cy="445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3"/>
          <p:cNvSpPr txBox="1">
            <a:spLocks noChangeArrowheads="1"/>
          </p:cNvSpPr>
          <p:nvPr/>
        </p:nvSpPr>
        <p:spPr bwMode="auto">
          <a:xfrm>
            <a:off x="457200" y="5654675"/>
            <a:ext cx="8305800" cy="366713"/>
          </a:xfrm>
          <a:prstGeom prst="rect">
            <a:avLst/>
          </a:prstGeom>
          <a:noFill/>
          <a:ln w="9525">
            <a:noFill/>
            <a:miter lim="800000"/>
            <a:headEnd/>
            <a:tailEnd/>
          </a:ln>
        </p:spPr>
        <p:txBody>
          <a:bodyPr>
            <a:spAutoFit/>
          </a:bodyPr>
          <a:lstStyle/>
          <a:p>
            <a:pPr algn="ctr" eaLnBrk="1" hangingPunct="1">
              <a:spcBef>
                <a:spcPts val="600"/>
              </a:spcBef>
            </a:pPr>
            <a:r>
              <a:rPr lang="en-US" altLang="zh-CN" b="1">
                <a:latin typeface="Chalkboard"/>
                <a:ea typeface="SimSun" pitchFamily="2" charset="-122"/>
              </a:rPr>
              <a:t>Every cell in your body has the same nuclear genes, but</a:t>
            </a:r>
            <a:r>
              <a:rPr lang="en-US" altLang="zh-CN" b="1">
                <a:latin typeface="Times New Roman" pitchFamily="18" charset="0"/>
                <a:ea typeface="SimSun" pitchFamily="2" charset="-122"/>
              </a:rPr>
              <a:t>…</a:t>
            </a:r>
            <a:r>
              <a:rPr lang="en-US" altLang="zh-CN" b="1">
                <a:latin typeface="Chalkboard"/>
                <a:ea typeface="SimSun" pitchFamily="2" charset="-122"/>
              </a:rPr>
              <a:t>?</a:t>
            </a:r>
          </a:p>
        </p:txBody>
      </p:sp>
      <p:sp>
        <p:nvSpPr>
          <p:cNvPr id="2052" name="TextBox 3"/>
          <p:cNvSpPr txBox="1">
            <a:spLocks noChangeArrowheads="1"/>
          </p:cNvSpPr>
          <p:nvPr/>
        </p:nvSpPr>
        <p:spPr bwMode="auto">
          <a:xfrm>
            <a:off x="1935163" y="169863"/>
            <a:ext cx="5645150" cy="519112"/>
          </a:xfrm>
          <a:prstGeom prst="rect">
            <a:avLst/>
          </a:prstGeom>
          <a:noFill/>
          <a:ln w="9525">
            <a:noFill/>
            <a:miter lim="800000"/>
            <a:headEnd/>
            <a:tailEnd/>
          </a:ln>
        </p:spPr>
        <p:txBody>
          <a:bodyPr wrap="none">
            <a:spAutoFit/>
          </a:bodyPr>
          <a:lstStyle/>
          <a:p>
            <a:pPr algn="ctr" eaLnBrk="1" hangingPunct="1"/>
            <a:r>
              <a:rPr lang="en-US" sz="2800">
                <a:solidFill>
                  <a:schemeClr val="tx2"/>
                </a:solidFill>
                <a:latin typeface="Chalkboard"/>
              </a:rPr>
              <a:t>Identical Twins Separated At Birth</a:t>
            </a:r>
            <a:r>
              <a:rPr lang="en-US" sz="2800">
                <a:latin typeface="Chalkboard"/>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0" y="304800"/>
            <a:ext cx="9144000" cy="1431925"/>
          </a:xfrm>
        </p:spPr>
        <p:txBody>
          <a:bodyPr/>
          <a:lstStyle/>
          <a:p>
            <a:pPr eaLnBrk="1" hangingPunct="1">
              <a:defRPr/>
            </a:pPr>
            <a:r>
              <a:rPr lang="en-US" sz="2800"/>
              <a:t>Some Of The Possible Causes Of The Increase In The Rates Of Depression And Anxiety In Children And Adolescents</a:t>
            </a:r>
          </a:p>
        </p:txBody>
      </p:sp>
      <p:sp>
        <p:nvSpPr>
          <p:cNvPr id="512003" name="Rectangle 3"/>
          <p:cNvSpPr>
            <a:spLocks noGrp="1" noChangeArrowheads="1"/>
          </p:cNvSpPr>
          <p:nvPr>
            <p:ph type="body" idx="1"/>
          </p:nvPr>
        </p:nvSpPr>
        <p:spPr/>
        <p:txBody>
          <a:bodyPr/>
          <a:lstStyle/>
          <a:p>
            <a:pPr eaLnBrk="1" hangingPunct="1">
              <a:defRPr/>
            </a:pPr>
            <a:r>
              <a:rPr lang="en-US"/>
              <a:t>Parental psychopathology </a:t>
            </a:r>
          </a:p>
          <a:p>
            <a:pPr eaLnBrk="1" hangingPunct="1">
              <a:defRPr/>
            </a:pPr>
            <a:r>
              <a:rPr lang="en-US"/>
              <a:t>Early traumatic incidents</a:t>
            </a:r>
          </a:p>
          <a:p>
            <a:pPr eaLnBrk="1" hangingPunct="1">
              <a:defRPr/>
            </a:pPr>
            <a:r>
              <a:rPr lang="en-US"/>
              <a:t>Changes in the extended and nuclear  family</a:t>
            </a:r>
          </a:p>
          <a:p>
            <a:pPr eaLnBrk="1" hangingPunct="1">
              <a:defRPr/>
            </a:pPr>
            <a:r>
              <a:rPr lang="en-US"/>
              <a:t>Effects of the Electronic Media </a:t>
            </a:r>
          </a:p>
          <a:p>
            <a:pPr eaLnBrk="1" hangingPunct="1">
              <a:defRPr/>
            </a:pPr>
            <a:r>
              <a:rPr lang="en-US"/>
              <a:t>Changes in sleep patterns</a:t>
            </a:r>
          </a:p>
          <a:p>
            <a:pPr eaLnBrk="1" hangingPunct="1">
              <a:defRPr/>
            </a:pPr>
            <a:r>
              <a:rPr lang="en-US"/>
              <a:t>Increased everyday stress </a:t>
            </a:r>
          </a:p>
          <a:p>
            <a:pPr eaLnBrk="1" hangingPunct="1">
              <a:defRPr/>
            </a:pPr>
            <a:endParaRPr lang="en-US"/>
          </a:p>
          <a:p>
            <a:pPr eaLnBrk="1" hangingPunct="1">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838200" y="29718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b="1" dirty="0">
                <a:solidFill>
                  <a:srgbClr val="FFFF00"/>
                </a:solidFill>
                <a:latin typeface="Comic Sans MS" pitchFamily="66" charset="0"/>
              </a:rPr>
              <a:t>PARENTAL</a:t>
            </a:r>
          </a:p>
          <a:p>
            <a:pPr algn="ctr" eaLnBrk="1" hangingPunct="1">
              <a:defRPr/>
            </a:pPr>
            <a:r>
              <a:rPr lang="en-US" b="1" dirty="0">
                <a:solidFill>
                  <a:srgbClr val="FFFF00"/>
                </a:solidFill>
                <a:latin typeface="Comic Sans MS" pitchFamily="66" charset="0"/>
              </a:rPr>
              <a:t>PSYCHOPA-</a:t>
            </a:r>
          </a:p>
          <a:p>
            <a:pPr algn="ctr" eaLnBrk="1" hangingPunct="1">
              <a:defRPr/>
            </a:pPr>
            <a:r>
              <a:rPr lang="en-US" b="1" dirty="0">
                <a:solidFill>
                  <a:srgbClr val="FFFF00"/>
                </a:solidFill>
                <a:latin typeface="Comic Sans MS" pitchFamily="66" charset="0"/>
              </a:rPr>
              <a:t>THOLOGY</a:t>
            </a:r>
          </a:p>
        </p:txBody>
      </p:sp>
      <p:sp>
        <p:nvSpPr>
          <p:cNvPr id="21508" name="Rectangle 8"/>
          <p:cNvSpPr>
            <a:spLocks noChangeArrowheads="1"/>
          </p:cNvSpPr>
          <p:nvPr/>
        </p:nvSpPr>
        <p:spPr bwMode="auto">
          <a:xfrm>
            <a:off x="3657600" y="29718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b="1" dirty="0">
                <a:solidFill>
                  <a:schemeClr val="bg1"/>
                </a:solidFill>
                <a:latin typeface="Comic Sans MS" pitchFamily="66" charset="0"/>
              </a:rPr>
              <a:t>PARENTING</a:t>
            </a:r>
          </a:p>
        </p:txBody>
      </p:sp>
      <p:sp>
        <p:nvSpPr>
          <p:cNvPr id="21509" name="Rectangle 9"/>
          <p:cNvSpPr>
            <a:spLocks noChangeArrowheads="1"/>
          </p:cNvSpPr>
          <p:nvPr/>
        </p:nvSpPr>
        <p:spPr bwMode="auto">
          <a:xfrm>
            <a:off x="6400800" y="29718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dirty="0">
                <a:solidFill>
                  <a:schemeClr val="bg1"/>
                </a:solidFill>
                <a:latin typeface="Comic Sans MS" pitchFamily="66" charset="0"/>
              </a:rPr>
              <a:t>child </a:t>
            </a:r>
          </a:p>
          <a:p>
            <a:pPr algn="ctr" eaLnBrk="1" hangingPunct="1">
              <a:defRPr/>
            </a:pPr>
            <a:r>
              <a:rPr lang="en-US" dirty="0">
                <a:solidFill>
                  <a:schemeClr val="bg1"/>
                </a:solidFill>
                <a:latin typeface="Comic Sans MS" pitchFamily="66" charset="0"/>
              </a:rPr>
              <a:t>development</a:t>
            </a:r>
          </a:p>
        </p:txBody>
      </p:sp>
      <p:cxnSp>
        <p:nvCxnSpPr>
          <p:cNvPr id="27654" name="AutoShape 10"/>
          <p:cNvCxnSpPr>
            <a:cxnSpLocks noChangeShapeType="1"/>
            <a:stCxn id="21507" idx="3"/>
            <a:endCxn id="21508" idx="1"/>
          </p:cNvCxnSpPr>
          <p:nvPr/>
        </p:nvCxnSpPr>
        <p:spPr bwMode="auto">
          <a:xfrm>
            <a:off x="2743200" y="3543300"/>
            <a:ext cx="914400" cy="1588"/>
          </a:xfrm>
          <a:prstGeom prst="straightConnector1">
            <a:avLst/>
          </a:prstGeom>
          <a:noFill/>
          <a:ln w="57150">
            <a:solidFill>
              <a:schemeClr val="tx1"/>
            </a:solidFill>
            <a:round/>
            <a:headEnd/>
            <a:tailEnd type="arrow" w="med" len="med"/>
          </a:ln>
        </p:spPr>
      </p:cxnSp>
      <p:cxnSp>
        <p:nvCxnSpPr>
          <p:cNvPr id="27655" name="AutoShape 11"/>
          <p:cNvCxnSpPr>
            <a:cxnSpLocks noChangeShapeType="1"/>
            <a:stCxn id="21508" idx="3"/>
            <a:endCxn id="21509" idx="1"/>
          </p:cNvCxnSpPr>
          <p:nvPr/>
        </p:nvCxnSpPr>
        <p:spPr bwMode="auto">
          <a:xfrm>
            <a:off x="5562600" y="3543300"/>
            <a:ext cx="838200" cy="1588"/>
          </a:xfrm>
          <a:prstGeom prst="straightConnector1">
            <a:avLst/>
          </a:prstGeom>
          <a:noFill/>
          <a:ln w="57150">
            <a:solidFill>
              <a:schemeClr val="tx1"/>
            </a:solidFill>
            <a:round/>
            <a:headEnd/>
            <a:tailEnd type="triangle" w="med" len="med"/>
          </a:ln>
        </p:spPr>
      </p:cxnSp>
      <p:sp>
        <p:nvSpPr>
          <p:cNvPr id="10" name="Rectangle 4"/>
          <p:cNvSpPr>
            <a:spLocks noChangeArrowheads="1"/>
          </p:cNvSpPr>
          <p:nvPr/>
        </p:nvSpPr>
        <p:spPr bwMode="auto">
          <a:xfrm>
            <a:off x="838200" y="43434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dirty="0">
                <a:solidFill>
                  <a:schemeClr val="bg1"/>
                </a:solidFill>
                <a:latin typeface="Comic Sans MS" pitchFamily="66" charset="0"/>
              </a:rPr>
              <a:t>IQ</a:t>
            </a:r>
          </a:p>
        </p:txBody>
      </p:sp>
      <p:sp>
        <p:nvSpPr>
          <p:cNvPr id="11" name="Rectangle 4"/>
          <p:cNvSpPr>
            <a:spLocks noChangeArrowheads="1"/>
          </p:cNvSpPr>
          <p:nvPr/>
        </p:nvSpPr>
        <p:spPr bwMode="auto">
          <a:xfrm>
            <a:off x="838200" y="57150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dirty="0">
                <a:solidFill>
                  <a:schemeClr val="bg1"/>
                </a:solidFill>
                <a:latin typeface="Comic Sans MS" pitchFamily="66" charset="0"/>
              </a:rPr>
              <a:t>absence of </a:t>
            </a:r>
          </a:p>
          <a:p>
            <a:pPr algn="ctr" eaLnBrk="1" hangingPunct="1">
              <a:defRPr/>
            </a:pPr>
            <a:r>
              <a:rPr lang="en-US" dirty="0">
                <a:solidFill>
                  <a:schemeClr val="bg1"/>
                </a:solidFill>
                <a:latin typeface="Comic Sans MS" pitchFamily="66" charset="0"/>
              </a:rPr>
              <a:t>social support</a:t>
            </a:r>
          </a:p>
        </p:txBody>
      </p:sp>
      <p:sp>
        <p:nvSpPr>
          <p:cNvPr id="12" name="Rectangle 4"/>
          <p:cNvSpPr>
            <a:spLocks noChangeArrowheads="1"/>
          </p:cNvSpPr>
          <p:nvPr/>
        </p:nvSpPr>
        <p:spPr bwMode="auto">
          <a:xfrm>
            <a:off x="838200" y="16002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dirty="0">
                <a:solidFill>
                  <a:schemeClr val="bg1"/>
                </a:solidFill>
                <a:latin typeface="Comic Sans MS" pitchFamily="66" charset="0"/>
              </a:rPr>
              <a:t>stressful life</a:t>
            </a:r>
          </a:p>
          <a:p>
            <a:pPr algn="ctr" eaLnBrk="1" hangingPunct="1">
              <a:defRPr/>
            </a:pPr>
            <a:r>
              <a:rPr lang="en-US" dirty="0">
                <a:solidFill>
                  <a:schemeClr val="bg1"/>
                </a:solidFill>
                <a:latin typeface="Comic Sans MS" pitchFamily="66" charset="0"/>
              </a:rPr>
              <a:t>events</a:t>
            </a:r>
          </a:p>
        </p:txBody>
      </p:sp>
      <p:sp>
        <p:nvSpPr>
          <p:cNvPr id="29" name="Rectangle 4"/>
          <p:cNvSpPr>
            <a:spLocks noChangeArrowheads="1"/>
          </p:cNvSpPr>
          <p:nvPr/>
        </p:nvSpPr>
        <p:spPr bwMode="auto">
          <a:xfrm>
            <a:off x="838200" y="228600"/>
            <a:ext cx="1905000" cy="1143000"/>
          </a:xfrm>
          <a:prstGeom prst="rect">
            <a:avLst/>
          </a:prstGeom>
          <a:solidFill>
            <a:schemeClr val="accent6">
              <a:lumMod val="60000"/>
              <a:lumOff val="40000"/>
            </a:schemeClr>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6">
                <a:lumMod val="60000"/>
                <a:lumOff val="40000"/>
              </a:schemeClr>
            </a:extrusionClr>
          </a:sp3d>
        </p:spPr>
        <p:txBody>
          <a:bodyPr wrap="none" anchor="ctr">
            <a:flatTx/>
          </a:bodyPr>
          <a:lstStyle/>
          <a:p>
            <a:pPr algn="ctr" eaLnBrk="1" hangingPunct="1">
              <a:defRPr/>
            </a:pPr>
            <a:r>
              <a:rPr lang="en-US" dirty="0">
                <a:solidFill>
                  <a:schemeClr val="bg1"/>
                </a:solidFill>
                <a:latin typeface="Comic Sans MS" pitchFamily="66" charset="0"/>
              </a:rPr>
              <a:t>POVERTY</a:t>
            </a:r>
          </a:p>
        </p:txBody>
      </p:sp>
      <p:cxnSp>
        <p:nvCxnSpPr>
          <p:cNvPr id="36" name="Straight Arrow Connector 35"/>
          <p:cNvCxnSpPr>
            <a:stCxn id="29" idx="3"/>
          </p:cNvCxnSpPr>
          <p:nvPr/>
        </p:nvCxnSpPr>
        <p:spPr>
          <a:xfrm>
            <a:off x="2743200" y="800100"/>
            <a:ext cx="914400" cy="2781300"/>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3"/>
            <a:endCxn id="21508" idx="1"/>
          </p:cNvCxnSpPr>
          <p:nvPr/>
        </p:nvCxnSpPr>
        <p:spPr>
          <a:xfrm>
            <a:off x="2743200" y="2171700"/>
            <a:ext cx="914400" cy="1371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0" idx="3"/>
          </p:cNvCxnSpPr>
          <p:nvPr/>
        </p:nvCxnSpPr>
        <p:spPr>
          <a:xfrm flipV="1">
            <a:off x="2743200" y="3429000"/>
            <a:ext cx="914400" cy="14859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3"/>
          </p:cNvCxnSpPr>
          <p:nvPr/>
        </p:nvCxnSpPr>
        <p:spPr>
          <a:xfrm flipV="1">
            <a:off x="2743200" y="3429000"/>
            <a:ext cx="838200" cy="28575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3" name="Slide Number Placeholder 17"/>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6FFB4FA2-68F6-440F-BFEB-37464B5B3E16}" type="slidenum">
              <a:rPr lang="en-US" sz="1200">
                <a:latin typeface="+mj-lt"/>
              </a:rPr>
              <a:pPr algn="r" eaLnBrk="1" hangingPunct="1">
                <a:defRPr/>
              </a:pPr>
              <a:t>25</a:t>
            </a:fld>
            <a:endParaRPr lang="en-US" sz="120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304800"/>
            <a:ext cx="8763000" cy="1143000"/>
          </a:xfrm>
        </p:spPr>
        <p:txBody>
          <a:bodyPr/>
          <a:lstStyle/>
          <a:p>
            <a:pPr eaLnBrk="1" hangingPunct="1">
              <a:defRPr/>
            </a:pPr>
            <a:r>
              <a:rPr lang="en-US" sz="3600" dirty="0"/>
              <a:t>The Effects of Parental Psychopathology </a:t>
            </a:r>
            <a:br>
              <a:rPr lang="en-US" sz="3600" dirty="0"/>
            </a:br>
            <a:r>
              <a:rPr lang="en-US" sz="3600" dirty="0"/>
              <a:t>on Brain Development and Behavior</a:t>
            </a:r>
          </a:p>
        </p:txBody>
      </p:sp>
      <p:sp>
        <p:nvSpPr>
          <p:cNvPr id="486403" name="Rectangle 3"/>
          <p:cNvSpPr>
            <a:spLocks noGrp="1" noChangeArrowheads="1"/>
          </p:cNvSpPr>
          <p:nvPr>
            <p:ph type="body" idx="1"/>
          </p:nvPr>
        </p:nvSpPr>
        <p:spPr/>
        <p:txBody>
          <a:bodyPr/>
          <a:lstStyle/>
          <a:p>
            <a:pPr eaLnBrk="1" hangingPunct="1">
              <a:defRPr/>
            </a:pPr>
            <a:r>
              <a:rPr lang="en-US"/>
              <a:t>If you help the parents you will be helping the child!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JAMA Vol 295, No. 12, 2006</a:t>
            </a:r>
          </a:p>
        </p:txBody>
      </p:sp>
      <p:sp>
        <p:nvSpPr>
          <p:cNvPr id="487426" name="Rectangle 2"/>
          <p:cNvSpPr>
            <a:spLocks noGrp="1" noChangeArrowheads="1"/>
          </p:cNvSpPr>
          <p:nvPr>
            <p:ph type="title"/>
          </p:nvPr>
        </p:nvSpPr>
        <p:spPr/>
        <p:txBody>
          <a:bodyPr/>
          <a:lstStyle/>
          <a:p>
            <a:pPr eaLnBrk="1" hangingPunct="1">
              <a:defRPr/>
            </a:pPr>
            <a:r>
              <a:rPr lang="en-US" sz="3600" dirty="0"/>
              <a:t>The Importance of Getting the Depressed Parent Treatment</a:t>
            </a:r>
          </a:p>
        </p:txBody>
      </p:sp>
      <p:sp>
        <p:nvSpPr>
          <p:cNvPr id="487427" name="Rectangle 3"/>
          <p:cNvSpPr>
            <a:spLocks noGrp="1" noChangeArrowheads="1"/>
          </p:cNvSpPr>
          <p:nvPr>
            <p:ph type="body" idx="1"/>
          </p:nvPr>
        </p:nvSpPr>
        <p:spPr/>
        <p:txBody>
          <a:bodyPr/>
          <a:lstStyle/>
          <a:p>
            <a:pPr eaLnBrk="1" hangingPunct="1">
              <a:lnSpc>
                <a:spcPct val="90000"/>
              </a:lnSpc>
              <a:defRPr/>
            </a:pPr>
            <a:r>
              <a:rPr lang="en-US"/>
              <a:t>Results of the STAR*D Child Study (3 month study)</a:t>
            </a:r>
          </a:p>
          <a:p>
            <a:pPr lvl="1" eaLnBrk="1" hangingPunct="1">
              <a:lnSpc>
                <a:spcPct val="90000"/>
              </a:lnSpc>
              <a:defRPr/>
            </a:pPr>
            <a:r>
              <a:rPr lang="en-US"/>
              <a:t>33% of children with anxiety and depression had symptoms resolved when moms depression resolved</a:t>
            </a:r>
          </a:p>
          <a:p>
            <a:pPr lvl="1" eaLnBrk="1" hangingPunct="1">
              <a:lnSpc>
                <a:spcPct val="90000"/>
              </a:lnSpc>
              <a:defRPr/>
            </a:pPr>
            <a:r>
              <a:rPr lang="en-US"/>
              <a:t>If moms depression didn’t resolve 17% of the children developed a disorder who didn’t have one at baseline over the 3 months</a:t>
            </a:r>
          </a:p>
          <a:p>
            <a:pPr lvl="1" eaLnBrk="1" hangingPunct="1">
              <a:lnSpc>
                <a:spcPct val="90000"/>
              </a:lnSpc>
              <a:buFontTx/>
              <a:buNone/>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
          <p:cNvPicPr>
            <a:picLocks noGrp="1" noChangeAspect="1" noChangeArrowheads="1"/>
          </p:cNvPicPr>
          <p:nvPr>
            <p:ph/>
          </p:nvPr>
        </p:nvPicPr>
        <p:blipFill>
          <a:blip r:embed="rId2" cstate="print"/>
          <a:srcRect/>
          <a:stretch>
            <a:fillRect/>
          </a:stretch>
        </p:blipFill>
        <p:spPr>
          <a:xfrm>
            <a:off x="457200" y="228600"/>
            <a:ext cx="8382000" cy="6386513"/>
          </a:xfr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eaLnBrk="1" hangingPunct="1">
              <a:defRPr/>
            </a:pPr>
            <a:r>
              <a:rPr lang="en-US" sz="3200"/>
              <a:t>Effects of Early Psychological Trauma on the Development of Psychopathology</a:t>
            </a:r>
          </a:p>
        </p:txBody>
      </p:sp>
      <p:sp>
        <p:nvSpPr>
          <p:cNvPr id="488451" name="Rectangle 3"/>
          <p:cNvSpPr>
            <a:spLocks noGrp="1" noChangeArrowheads="1"/>
          </p:cNvSpPr>
          <p:nvPr>
            <p:ph type="body" idx="1"/>
          </p:nvPr>
        </p:nvSpPr>
        <p:spPr/>
        <p:txBody>
          <a:bodyPr/>
          <a:lstStyle/>
          <a:p>
            <a:pPr eaLnBrk="1" hangingPunct="1">
              <a:defRPr/>
            </a:pPr>
            <a:r>
              <a:rPr lang="en-US"/>
              <a:t>It depends on your genetic predisposition</a:t>
            </a:r>
          </a:p>
          <a:p>
            <a:pPr eaLnBrk="1" hangingPunct="1">
              <a:defRPr/>
            </a:pPr>
            <a:r>
              <a:rPr lang="en-US"/>
              <a:t>Certain Genes protect us from the negative impacts of trauma and certain genes make us more vulnerable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a:t>13</a:t>
            </a:r>
          </a:p>
        </p:txBody>
      </p:sp>
      <p:pic>
        <p:nvPicPr>
          <p:cNvPr id="7171" name="Picture 3"/>
          <p:cNvPicPr>
            <a:picLocks noChangeAspect="1" noChangeArrowheads="1"/>
          </p:cNvPicPr>
          <p:nvPr/>
        </p:nvPicPr>
        <p:blipFill>
          <a:blip r:embed="rId2" cstate="print"/>
          <a:srcRect/>
          <a:stretch>
            <a:fillRect/>
          </a:stretch>
        </p:blipFill>
        <p:spPr bwMode="auto">
          <a:xfrm>
            <a:off x="481013" y="1598613"/>
            <a:ext cx="8162925" cy="4572000"/>
          </a:xfrm>
          <a:prstGeom prst="rect">
            <a:avLst/>
          </a:prstGeom>
          <a:noFill/>
          <a:ln w="9525" algn="ctr">
            <a:noFill/>
            <a:miter lim="800000"/>
            <a:headEnd type="none" w="sm" len="sm"/>
            <a:tailEnd type="none" w="sm" len="sm"/>
          </a:ln>
        </p:spPr>
      </p:pic>
      <p:pic>
        <p:nvPicPr>
          <p:cNvPr id="7172" name="Picture 4"/>
          <p:cNvPicPr>
            <a:picLocks noChangeAspect="1" noChangeArrowheads="1"/>
          </p:cNvPicPr>
          <p:nvPr/>
        </p:nvPicPr>
        <p:blipFill>
          <a:blip r:embed="rId3" cstate="print"/>
          <a:srcRect/>
          <a:stretch>
            <a:fillRect/>
          </a:stretch>
        </p:blipFill>
        <p:spPr bwMode="auto">
          <a:xfrm>
            <a:off x="4338638" y="6345238"/>
            <a:ext cx="4805362" cy="512762"/>
          </a:xfrm>
          <a:prstGeom prst="rect">
            <a:avLst/>
          </a:prstGeom>
          <a:noFill/>
          <a:ln w="9525" algn="ctr">
            <a:noFill/>
            <a:miter lim="800000"/>
            <a:headEnd type="none" w="sm" len="sm"/>
            <a:tailEnd type="none" w="sm" len="sm"/>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en-US" sz="3600"/>
              <a:t>Gene-environment interaction and major depressive episode</a:t>
            </a:r>
          </a:p>
        </p:txBody>
      </p:sp>
      <p:pic>
        <p:nvPicPr>
          <p:cNvPr id="32771" name="Picture 3" descr="Caspi Science"/>
          <p:cNvPicPr>
            <a:picLocks noGrp="1" noChangeAspect="1" noChangeArrowheads="1"/>
          </p:cNvPicPr>
          <p:nvPr>
            <p:ph idx="1"/>
          </p:nvPr>
        </p:nvPicPr>
        <p:blipFill>
          <a:blip r:embed="rId2" cstate="print"/>
          <a:srcRect/>
          <a:stretch>
            <a:fillRect/>
          </a:stretch>
        </p:blipFill>
        <p:spPr>
          <a:xfrm>
            <a:off x="436984" y="1662113"/>
            <a:ext cx="8153400" cy="4679950"/>
          </a:xfrm>
          <a:noFill/>
        </p:spPr>
      </p:pic>
      <p:sp>
        <p:nvSpPr>
          <p:cNvPr id="32772" name="Text Box 4"/>
          <p:cNvSpPr txBox="1">
            <a:spLocks noChangeArrowheads="1"/>
          </p:cNvSpPr>
          <p:nvPr/>
        </p:nvSpPr>
        <p:spPr bwMode="auto">
          <a:xfrm>
            <a:off x="5722938" y="6342063"/>
            <a:ext cx="2300287" cy="366712"/>
          </a:xfrm>
          <a:prstGeom prst="rect">
            <a:avLst/>
          </a:prstGeom>
          <a:noFill/>
          <a:ln w="9525">
            <a:noFill/>
            <a:miter lim="800000"/>
            <a:headEnd/>
            <a:tailEnd/>
          </a:ln>
        </p:spPr>
        <p:txBody>
          <a:bodyPr>
            <a:spAutoFit/>
          </a:bodyPr>
          <a:lstStyle/>
          <a:p>
            <a:pPr eaLnBrk="1" hangingPunct="1">
              <a:spcBef>
                <a:spcPct val="50000"/>
              </a:spcBef>
            </a:pPr>
            <a:r>
              <a:rPr lang="en-US"/>
              <a:t>Caspi, Science 2003</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715000" y="1981200"/>
            <a:ext cx="2743200" cy="2438400"/>
          </a:xfrm>
          <a:prstGeom prst="rect">
            <a:avLst/>
          </a:prstGeom>
          <a:gradFill rotWithShape="0">
            <a:gsLst>
              <a:gs pos="0">
                <a:srgbClr val="006B61"/>
              </a:gs>
              <a:gs pos="100000">
                <a:srgbClr val="00201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006B61"/>
            </a:extrusionClr>
          </a:sp3d>
        </p:spPr>
        <p:txBody>
          <a:bodyPr wrap="none" anchor="ctr">
            <a:flatTx/>
          </a:bodyPr>
          <a:lstStyle/>
          <a:p>
            <a:pPr algn="ctr" eaLnBrk="1" hangingPunct="1"/>
            <a:endParaRPr lang="en-US"/>
          </a:p>
        </p:txBody>
      </p:sp>
      <p:sp>
        <p:nvSpPr>
          <p:cNvPr id="33795" name="Rectangle 3"/>
          <p:cNvSpPr>
            <a:spLocks noChangeArrowheads="1"/>
          </p:cNvSpPr>
          <p:nvPr/>
        </p:nvSpPr>
        <p:spPr bwMode="auto">
          <a:xfrm>
            <a:off x="973138" y="2032000"/>
            <a:ext cx="2667000" cy="2133600"/>
          </a:xfrm>
          <a:prstGeom prst="rect">
            <a:avLst/>
          </a:prstGeom>
          <a:gradFill rotWithShape="0">
            <a:gsLst>
              <a:gs pos="0">
                <a:srgbClr val="006B61"/>
              </a:gs>
              <a:gs pos="100000">
                <a:srgbClr val="00201D"/>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006B61"/>
            </a:extrusionClr>
          </a:sp3d>
        </p:spPr>
        <p:txBody>
          <a:bodyPr wrap="none" anchor="ctr">
            <a:flatTx/>
          </a:bodyPr>
          <a:lstStyle/>
          <a:p>
            <a:pPr algn="ctr" eaLnBrk="1" hangingPunct="1"/>
            <a:endParaRPr lang="en-US"/>
          </a:p>
        </p:txBody>
      </p:sp>
      <p:sp>
        <p:nvSpPr>
          <p:cNvPr id="33796" name="Rectangle 4"/>
          <p:cNvSpPr>
            <a:spLocks noChangeArrowheads="1"/>
          </p:cNvSpPr>
          <p:nvPr/>
        </p:nvSpPr>
        <p:spPr bwMode="auto">
          <a:xfrm>
            <a:off x="900113" y="2060575"/>
            <a:ext cx="2921000" cy="2011363"/>
          </a:xfrm>
          <a:prstGeom prst="rect">
            <a:avLst/>
          </a:prstGeom>
          <a:noFill/>
          <a:ln w="25400">
            <a:noFill/>
            <a:miter lim="800000"/>
            <a:headEnd/>
            <a:tailEnd/>
          </a:ln>
        </p:spPr>
        <p:txBody>
          <a:bodyPr lIns="90487" tIns="44450" rIns="90487" bIns="44450">
            <a:spAutoFit/>
          </a:bodyPr>
          <a:lstStyle/>
          <a:p>
            <a:pPr algn="ctr" eaLnBrk="1" hangingPunct="1"/>
            <a:r>
              <a:rPr lang="en-US" b="1"/>
              <a:t>Early experience</a:t>
            </a:r>
          </a:p>
          <a:p>
            <a:pPr algn="ctr" eaLnBrk="1" hangingPunct="1"/>
            <a:endParaRPr lang="en-US" b="1"/>
          </a:p>
          <a:p>
            <a:pPr algn="ctr" eaLnBrk="1" hangingPunct="1"/>
            <a:r>
              <a:rPr lang="en-US" b="1"/>
              <a:t>Abuse	</a:t>
            </a:r>
          </a:p>
          <a:p>
            <a:pPr algn="ctr" eaLnBrk="1" hangingPunct="1"/>
            <a:r>
              <a:rPr lang="en-US" b="1"/>
              <a:t>Family strife	</a:t>
            </a:r>
          </a:p>
          <a:p>
            <a:pPr algn="ctr" eaLnBrk="1" hangingPunct="1"/>
            <a:r>
              <a:rPr lang="en-US" b="1"/>
              <a:t>Emotional neglect</a:t>
            </a:r>
          </a:p>
          <a:p>
            <a:pPr algn="ctr" eaLnBrk="1" hangingPunct="1"/>
            <a:r>
              <a:rPr lang="en-US" b="1"/>
              <a:t>Harsh discipline</a:t>
            </a:r>
          </a:p>
          <a:p>
            <a:pPr algn="ctr" eaLnBrk="1" hangingPunct="1"/>
            <a:endParaRPr lang="en-US" b="1"/>
          </a:p>
        </p:txBody>
      </p:sp>
      <p:sp>
        <p:nvSpPr>
          <p:cNvPr id="33797" name="Rectangle 5"/>
          <p:cNvSpPr>
            <a:spLocks noChangeArrowheads="1"/>
          </p:cNvSpPr>
          <p:nvPr/>
        </p:nvSpPr>
        <p:spPr bwMode="auto">
          <a:xfrm>
            <a:off x="6342063" y="1952625"/>
            <a:ext cx="1668462" cy="2286000"/>
          </a:xfrm>
          <a:prstGeom prst="rect">
            <a:avLst/>
          </a:prstGeom>
          <a:noFill/>
          <a:ln w="25400">
            <a:noFill/>
            <a:miter lim="800000"/>
            <a:headEnd/>
            <a:tailEnd/>
          </a:ln>
        </p:spPr>
        <p:txBody>
          <a:bodyPr wrap="none" lIns="90487" tIns="44450" rIns="90487" bIns="44450">
            <a:spAutoFit/>
          </a:bodyPr>
          <a:lstStyle/>
          <a:p>
            <a:pPr algn="ctr" eaLnBrk="1" hangingPunct="1"/>
            <a:r>
              <a:rPr lang="en-US" b="1"/>
              <a:t>Health Risks</a:t>
            </a:r>
          </a:p>
          <a:p>
            <a:pPr algn="ctr" eaLnBrk="1" hangingPunct="1"/>
            <a:endParaRPr lang="en-US" b="1"/>
          </a:p>
          <a:p>
            <a:pPr algn="ctr" eaLnBrk="1" hangingPunct="1"/>
            <a:r>
              <a:rPr lang="en-US" b="1"/>
              <a:t>Depression</a:t>
            </a:r>
          </a:p>
          <a:p>
            <a:pPr algn="ctr" eaLnBrk="1" hangingPunct="1"/>
            <a:r>
              <a:rPr lang="en-US" b="1"/>
              <a:t>Drug abuse</a:t>
            </a:r>
          </a:p>
          <a:p>
            <a:pPr algn="ctr" eaLnBrk="1" hangingPunct="1"/>
            <a:r>
              <a:rPr lang="en-US" b="1"/>
              <a:t>Anxiety</a:t>
            </a:r>
          </a:p>
          <a:p>
            <a:pPr algn="ctr" eaLnBrk="1" hangingPunct="1"/>
            <a:r>
              <a:rPr lang="en-US" b="1"/>
              <a:t>Diabetes</a:t>
            </a:r>
          </a:p>
          <a:p>
            <a:pPr algn="ctr" eaLnBrk="1" hangingPunct="1"/>
            <a:r>
              <a:rPr lang="en-US" b="1"/>
              <a:t>Heart disease</a:t>
            </a:r>
          </a:p>
          <a:p>
            <a:pPr algn="ctr" eaLnBrk="1" hangingPunct="1"/>
            <a:r>
              <a:rPr lang="en-US" b="1"/>
              <a:t>Obesity</a:t>
            </a:r>
          </a:p>
        </p:txBody>
      </p:sp>
      <p:sp>
        <p:nvSpPr>
          <p:cNvPr id="33798" name="Line 6"/>
          <p:cNvSpPr>
            <a:spLocks noChangeShapeType="1"/>
          </p:cNvSpPr>
          <p:nvPr/>
        </p:nvSpPr>
        <p:spPr bwMode="auto">
          <a:xfrm>
            <a:off x="4114800" y="3124200"/>
            <a:ext cx="889000" cy="0"/>
          </a:xfrm>
          <a:prstGeom prst="line">
            <a:avLst/>
          </a:prstGeom>
          <a:noFill/>
          <a:ln w="76200">
            <a:solidFill>
              <a:srgbClr val="00FF00"/>
            </a:solidFill>
            <a:round/>
            <a:headEnd/>
            <a:tailEnd type="triangle" w="med" len="med"/>
          </a:ln>
        </p:spPr>
        <p:txBody>
          <a:bodyPr wrap="none" anchor="ctr"/>
          <a:lstStyle/>
          <a:p>
            <a:endParaRPr lang="en-US"/>
          </a:p>
        </p:txBody>
      </p:sp>
      <p:sp>
        <p:nvSpPr>
          <p:cNvPr id="33799" name="Line 7"/>
          <p:cNvSpPr>
            <a:spLocks noChangeShapeType="1"/>
          </p:cNvSpPr>
          <p:nvPr/>
        </p:nvSpPr>
        <p:spPr bwMode="auto">
          <a:xfrm>
            <a:off x="1252538" y="2565400"/>
            <a:ext cx="1955800" cy="0"/>
          </a:xfrm>
          <a:prstGeom prst="line">
            <a:avLst/>
          </a:prstGeom>
          <a:noFill/>
          <a:ln w="25400">
            <a:solidFill>
              <a:srgbClr val="00FF00"/>
            </a:solidFill>
            <a:round/>
            <a:headEnd/>
            <a:tailEnd/>
          </a:ln>
        </p:spPr>
        <p:txBody>
          <a:bodyPr wrap="none" anchor="ctr"/>
          <a:lstStyle/>
          <a:p>
            <a:endParaRPr lang="en-US"/>
          </a:p>
        </p:txBody>
      </p:sp>
      <p:sp>
        <p:nvSpPr>
          <p:cNvPr id="33800" name="Line 8"/>
          <p:cNvSpPr>
            <a:spLocks noChangeShapeType="1"/>
          </p:cNvSpPr>
          <p:nvPr/>
        </p:nvSpPr>
        <p:spPr bwMode="auto">
          <a:xfrm>
            <a:off x="6299200" y="2286000"/>
            <a:ext cx="1651000" cy="0"/>
          </a:xfrm>
          <a:prstGeom prst="line">
            <a:avLst/>
          </a:prstGeom>
          <a:noFill/>
          <a:ln w="25400">
            <a:solidFill>
              <a:srgbClr val="00FF00"/>
            </a:solidFill>
            <a:round/>
            <a:headEnd/>
            <a:tailEnd/>
          </a:ln>
        </p:spPr>
        <p:txBody>
          <a:bodyPr wrap="none" anchor="ctr"/>
          <a:lstStyle/>
          <a:p>
            <a:endParaRPr lang="en-US"/>
          </a:p>
        </p:txBody>
      </p:sp>
      <p:sp>
        <p:nvSpPr>
          <p:cNvPr id="33801" name="Rectangle 9"/>
          <p:cNvSpPr>
            <a:spLocks noChangeArrowheads="1"/>
          </p:cNvSpPr>
          <p:nvPr/>
        </p:nvSpPr>
        <p:spPr bwMode="auto">
          <a:xfrm>
            <a:off x="3271838" y="4689475"/>
            <a:ext cx="2481262" cy="576263"/>
          </a:xfrm>
          <a:prstGeom prst="rect">
            <a:avLst/>
          </a:prstGeom>
          <a:noFill/>
          <a:ln w="12700">
            <a:noFill/>
            <a:miter lim="800000"/>
            <a:headEnd/>
            <a:tailEnd/>
          </a:ln>
        </p:spPr>
        <p:txBody>
          <a:bodyPr wrap="none" lIns="90487" tIns="44450" rIns="90487" bIns="44450">
            <a:spAutoFit/>
          </a:bodyPr>
          <a:lstStyle/>
          <a:p>
            <a:pPr algn="ctr" eaLnBrk="1" hangingPunct="1"/>
            <a:r>
              <a:rPr lang="en-US" sz="3200">
                <a:latin typeface="Chalkboard Bold"/>
              </a:rPr>
              <a:t>Mechanism?</a:t>
            </a:r>
            <a:endParaRPr lang="en-US" sz="3200">
              <a:latin typeface="Textile"/>
            </a:endParaRPr>
          </a:p>
        </p:txBody>
      </p:sp>
      <p:sp>
        <p:nvSpPr>
          <p:cNvPr id="33802" name="Text Box 10"/>
          <p:cNvSpPr txBox="1">
            <a:spLocks noChangeArrowheads="1"/>
          </p:cNvSpPr>
          <p:nvPr/>
        </p:nvSpPr>
        <p:spPr bwMode="auto">
          <a:xfrm>
            <a:off x="503238" y="349250"/>
            <a:ext cx="7894637" cy="579438"/>
          </a:xfrm>
          <a:prstGeom prst="rect">
            <a:avLst/>
          </a:prstGeom>
          <a:noFill/>
          <a:ln w="12700">
            <a:noFill/>
            <a:miter lim="800000"/>
            <a:headEnd/>
            <a:tailEnd/>
          </a:ln>
        </p:spPr>
        <p:txBody>
          <a:bodyPr wrap="none">
            <a:spAutoFit/>
          </a:bodyPr>
          <a:lstStyle/>
          <a:p>
            <a:pPr algn="ctr" eaLnBrk="1" hangingPunct="1"/>
            <a:r>
              <a:rPr lang="en-US" sz="3200" b="1">
                <a:solidFill>
                  <a:srgbClr val="FFFF00"/>
                </a:solidFill>
                <a:latin typeface="Chalkboard Bold"/>
              </a:rPr>
              <a:t>Developmental Origins of Adult Disease</a:t>
            </a:r>
            <a:endParaRPr lang="en-US" sz="3200" b="1">
              <a:solidFill>
                <a:srgbClr val="FFFF00"/>
              </a:solidFill>
              <a:latin typeface="Textile"/>
            </a:endParaRPr>
          </a:p>
        </p:txBody>
      </p:sp>
      <p:sp>
        <p:nvSpPr>
          <p:cNvPr id="33803" name="Line 11"/>
          <p:cNvSpPr>
            <a:spLocks noChangeShapeType="1"/>
          </p:cNvSpPr>
          <p:nvPr/>
        </p:nvSpPr>
        <p:spPr bwMode="auto">
          <a:xfrm flipV="1">
            <a:off x="1282700" y="812800"/>
            <a:ext cx="6858000" cy="25400"/>
          </a:xfrm>
          <a:prstGeom prst="line">
            <a:avLst/>
          </a:prstGeom>
          <a:noFill/>
          <a:ln w="28575">
            <a:solidFill>
              <a:srgbClr val="FFCC00"/>
            </a:solidFill>
            <a:round/>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defRPr/>
            </a:pPr>
            <a:r>
              <a:rPr lang="en-US"/>
              <a:t>Cannabis use and Depression and Anxiety</a:t>
            </a:r>
          </a:p>
        </p:txBody>
      </p:sp>
      <p:sp>
        <p:nvSpPr>
          <p:cNvPr id="34819" name="Rectangle 3"/>
          <p:cNvSpPr>
            <a:spLocks noGrp="1" noChangeArrowheads="1"/>
          </p:cNvSpPr>
          <p:nvPr>
            <p:ph type="body" idx="1"/>
          </p:nvPr>
        </p:nvSpPr>
        <p:spPr/>
        <p:txBody>
          <a:bodyPr/>
          <a:lstStyle/>
          <a:p>
            <a:pPr eaLnBrk="1" hangingPunct="1"/>
            <a:r>
              <a:rPr lang="en-US" sz="2800">
                <a:effectLst/>
              </a:rPr>
              <a:t>Early initiation (Age 15) and frequent use (once a week) of cannabis resulted in higher rates of anxiety and depression, regardless of a history of mental illness. Hayatbakhsh, MR et al. 2007 </a:t>
            </a:r>
          </a:p>
          <a:p>
            <a:pPr eaLnBrk="1" hangingPunct="1"/>
            <a:endParaRPr lang="en-US" sz="2800">
              <a:effectLst/>
            </a:endParaRPr>
          </a:p>
          <a:p>
            <a:pPr eaLnBrk="1" hangingPunct="1"/>
            <a:r>
              <a:rPr lang="en-US" sz="2800">
                <a:effectLst/>
              </a:rPr>
              <a:t>Teens who smoke marijuana when feeling depressed are also more likely to become addicted to marijuana or other illicit drugs.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a:t>The Effects of Sleep on Cognition and Behavior</a:t>
            </a:r>
          </a:p>
        </p:txBody>
      </p:sp>
      <p:sp>
        <p:nvSpPr>
          <p:cNvPr id="514051" name="Rectangle 3"/>
          <p:cNvSpPr>
            <a:spLocks noGrp="1" noChangeArrowheads="1"/>
          </p:cNvSpPr>
          <p:nvPr>
            <p:ph type="body" idx="1"/>
          </p:nvPr>
        </p:nvSpPr>
        <p:spPr/>
        <p:txBody>
          <a:bodyPr/>
          <a:lstStyle/>
          <a:p>
            <a:pPr eaLnBrk="1" hangingPunct="1">
              <a:lnSpc>
                <a:spcPct val="80000"/>
              </a:lnSpc>
              <a:defRPr/>
            </a:pPr>
            <a:r>
              <a:rPr lang="en-US" sz="2400"/>
              <a:t>Need to discuss sleep hygiene with families</a:t>
            </a:r>
          </a:p>
          <a:p>
            <a:pPr lvl="1" eaLnBrk="1" hangingPunct="1">
              <a:lnSpc>
                <a:spcPct val="80000"/>
              </a:lnSpc>
              <a:defRPr/>
            </a:pPr>
            <a:r>
              <a:rPr lang="en-US" sz="2400"/>
              <a:t>Electronic age</a:t>
            </a:r>
          </a:p>
          <a:p>
            <a:pPr lvl="1" eaLnBrk="1" hangingPunct="1">
              <a:lnSpc>
                <a:spcPct val="80000"/>
              </a:lnSpc>
              <a:defRPr/>
            </a:pPr>
            <a:r>
              <a:rPr lang="en-US" sz="2400"/>
              <a:t>The culture of “ Sleepovers”</a:t>
            </a:r>
          </a:p>
          <a:p>
            <a:pPr lvl="1" eaLnBrk="1" hangingPunct="1">
              <a:lnSpc>
                <a:spcPct val="80000"/>
              </a:lnSpc>
              <a:buFontTx/>
              <a:buNone/>
              <a:defRPr/>
            </a:pPr>
            <a:endParaRPr lang="en-US" sz="2400"/>
          </a:p>
          <a:p>
            <a:pPr eaLnBrk="1" hangingPunct="1">
              <a:lnSpc>
                <a:spcPct val="80000"/>
              </a:lnSpc>
              <a:defRPr/>
            </a:pPr>
            <a:r>
              <a:rPr lang="en-US" sz="2400"/>
              <a:t>Youth who don’t get enough sleep are four times more likely to develop depression compared to peers who sleep more.</a:t>
            </a:r>
          </a:p>
          <a:p>
            <a:pPr eaLnBrk="1" hangingPunct="1">
              <a:lnSpc>
                <a:spcPct val="80000"/>
              </a:lnSpc>
              <a:buFont typeface="Wingdings" pitchFamily="2" charset="2"/>
              <a:buNone/>
              <a:defRPr/>
            </a:pPr>
            <a:endParaRPr lang="en-US" sz="2400"/>
          </a:p>
          <a:p>
            <a:pPr eaLnBrk="1" hangingPunct="1">
              <a:lnSpc>
                <a:spcPct val="80000"/>
              </a:lnSpc>
              <a:defRPr/>
            </a:pPr>
            <a:r>
              <a:rPr lang="en-US" sz="2400"/>
              <a:t>70 per cent of American high-school students fall well short of its recommended nine to 10 hours of sleep a night. </a:t>
            </a:r>
          </a:p>
          <a:p>
            <a:pPr eaLnBrk="1" hangingPunct="1">
              <a:lnSpc>
                <a:spcPct val="80000"/>
              </a:lnSpc>
              <a:buFont typeface="Wingdings" pitchFamily="2" charset="2"/>
              <a:buNone/>
              <a:defRPr/>
            </a:pPr>
            <a:endParaRPr lang="en-US" sz="2400"/>
          </a:p>
          <a:p>
            <a:pPr eaLnBrk="1" hangingPunct="1">
              <a:lnSpc>
                <a:spcPct val="80000"/>
              </a:lnSpc>
              <a:defRPr/>
            </a:pPr>
            <a:r>
              <a:rPr lang="en-US" sz="2400"/>
              <a:t>Data supporting later start to middle and high school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pPr eaLnBrk="1" hangingPunct="1">
              <a:defRPr/>
            </a:pPr>
            <a:r>
              <a:rPr lang="en-US"/>
              <a:t>Effects of Electronic Media on our Kids</a:t>
            </a:r>
          </a:p>
        </p:txBody>
      </p:sp>
      <p:sp>
        <p:nvSpPr>
          <p:cNvPr id="516099" name="Rectangle 3"/>
          <p:cNvSpPr>
            <a:spLocks noGrp="1" noChangeArrowheads="1"/>
          </p:cNvSpPr>
          <p:nvPr>
            <p:ph type="body" idx="1"/>
          </p:nvPr>
        </p:nvSpPr>
        <p:spPr/>
        <p:txBody>
          <a:bodyPr/>
          <a:lstStyle/>
          <a:p>
            <a:pPr eaLnBrk="1" hangingPunct="1">
              <a:defRPr/>
            </a:pPr>
            <a:r>
              <a:rPr lang="en-US"/>
              <a:t>Dr Douglas Gentile et al,2009 in a study of  some 3,000 eighth graders found video game addiction lead to poorer grades in school and serious psychological problems, including depression, anxiety, and social phobia.</a:t>
            </a:r>
          </a:p>
          <a:p>
            <a:pPr eaLnBrk="1" hangingPunct="1">
              <a:defRPr/>
            </a:pPr>
            <a:r>
              <a:rPr lang="en-US"/>
              <a:t>7-11% of the gamers fulfilled criteria for addiction</a:t>
            </a:r>
          </a:p>
          <a:p>
            <a:pPr eaLnBrk="1" hangingPunct="1">
              <a:buFont typeface="Wingdings" pitchFamily="2" charset="2"/>
              <a:buNone/>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a:solidFill>
                  <a:srgbClr val="FFEB5B"/>
                </a:solidFill>
              </a:rPr>
              <a:t>The Impact of Television</a:t>
            </a:r>
          </a:p>
        </p:txBody>
      </p:sp>
      <p:sp>
        <p:nvSpPr>
          <p:cNvPr id="518147" name="Rectangle 3"/>
          <p:cNvSpPr>
            <a:spLocks noGrp="1" noChangeArrowheads="1"/>
          </p:cNvSpPr>
          <p:nvPr>
            <p:ph type="body" idx="1"/>
          </p:nvPr>
        </p:nvSpPr>
        <p:spPr>
          <a:xfrm>
            <a:off x="457200" y="1981200"/>
            <a:ext cx="8229600" cy="4876800"/>
          </a:xfrm>
        </p:spPr>
        <p:txBody>
          <a:bodyPr/>
          <a:lstStyle/>
          <a:p>
            <a:pPr eaLnBrk="1" hangingPunct="1">
              <a:buFont typeface="Wingdings" pitchFamily="2" charset="2"/>
              <a:buNone/>
              <a:defRPr/>
            </a:pPr>
            <a:r>
              <a:rPr lang="en-US" sz="3600">
                <a:solidFill>
                  <a:srgbClr val="E88B10"/>
                </a:solidFill>
              </a:rPr>
              <a:t>What is the Exposure?</a:t>
            </a:r>
          </a:p>
          <a:p>
            <a:pPr eaLnBrk="1" hangingPunct="1">
              <a:buFont typeface="Wingdings" pitchFamily="2" charset="2"/>
              <a:buNone/>
              <a:defRPr/>
            </a:pPr>
            <a:endParaRPr lang="en-US" sz="3600">
              <a:solidFill>
                <a:srgbClr val="E88B10"/>
              </a:solidFill>
            </a:endParaRPr>
          </a:p>
          <a:p>
            <a:pPr eaLnBrk="1" hangingPunct="1">
              <a:defRPr/>
            </a:pPr>
            <a:r>
              <a:rPr lang="en-US"/>
              <a:t>1950:  10% homes had TVs. 1996:  99%</a:t>
            </a:r>
          </a:p>
          <a:p>
            <a:pPr eaLnBrk="1" hangingPunct="1">
              <a:defRPr/>
            </a:pPr>
            <a:endParaRPr lang="en-US"/>
          </a:p>
          <a:p>
            <a:pPr eaLnBrk="1" hangingPunct="1">
              <a:defRPr/>
            </a:pPr>
            <a:r>
              <a:rPr lang="en-US"/>
              <a:t>2010 54% of kids had TVs in their rooms</a:t>
            </a:r>
          </a:p>
          <a:p>
            <a:pPr eaLnBrk="1" hangingPunct="1">
              <a:buFont typeface="Wingdings" pitchFamily="2" charset="2"/>
              <a:buNone/>
              <a:defRPr/>
            </a:pPr>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ctrTitle"/>
          </p:nvPr>
        </p:nvSpPr>
        <p:spPr/>
        <p:txBody>
          <a:bodyPr/>
          <a:lstStyle/>
          <a:p>
            <a:pPr eaLnBrk="1" hangingPunct="1">
              <a:defRPr/>
            </a:pPr>
            <a:r>
              <a:rPr lang="en-US" sz="4000" dirty="0"/>
              <a:t>Common Psychiatric Medications Used in Children and Adolescents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pPr eaLnBrk="1" hangingPunct="1">
              <a:defRPr/>
            </a:pPr>
            <a:r>
              <a:rPr lang="en-US" b="0" u="sng" dirty="0"/>
              <a:t>Serotonin Enhancing Agents, SSRIs &amp; SNRI</a:t>
            </a:r>
          </a:p>
        </p:txBody>
      </p:sp>
      <p:sp>
        <p:nvSpPr>
          <p:cNvPr id="535555" name="Rectangle 3"/>
          <p:cNvSpPr>
            <a:spLocks noGrp="1" noChangeArrowheads="1"/>
          </p:cNvSpPr>
          <p:nvPr>
            <p:ph type="body" idx="1"/>
          </p:nvPr>
        </p:nvSpPr>
        <p:spPr/>
        <p:txBody>
          <a:bodyPr/>
          <a:lstStyle/>
          <a:p>
            <a:pPr lvl="1" eaLnBrk="1" hangingPunct="1">
              <a:defRPr/>
            </a:pPr>
            <a:r>
              <a:rPr lang="en-US" sz="3200" b="1" dirty="0"/>
              <a:t>Waiting 4-6 weeks for full clinical response then reevaluating the dosage</a:t>
            </a:r>
          </a:p>
          <a:p>
            <a:pPr lvl="1" eaLnBrk="1" hangingPunct="1">
              <a:defRPr/>
            </a:pPr>
            <a:r>
              <a:rPr lang="en-US" sz="3200" b="1" dirty="0"/>
              <a:t>Choosing which SSRI to use</a:t>
            </a:r>
          </a:p>
          <a:p>
            <a:pPr lvl="2" eaLnBrk="1" hangingPunct="1">
              <a:defRPr/>
            </a:pPr>
            <a:r>
              <a:rPr lang="en-US" sz="3200" b="1" dirty="0"/>
              <a:t>Efficacy and tolerability in a parent or sibling. Looking at half lives and the P450 system</a:t>
            </a:r>
          </a:p>
          <a:p>
            <a:pPr eaLnBrk="1" hangingPunct="1">
              <a:defRPr/>
            </a:pP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6563" y="2051050"/>
            <a:ext cx="1589087" cy="577850"/>
          </a:xfrm>
          <a:prstGeom prst="rect">
            <a:avLst/>
          </a:prstGeom>
          <a:noFill/>
          <a:ln w="12700">
            <a:noFill/>
            <a:miter lim="800000"/>
            <a:headEnd/>
            <a:tailEnd/>
          </a:ln>
        </p:spPr>
        <p:txBody>
          <a:bodyPr wrap="none" lIns="90487" tIns="44450" rIns="90487" bIns="44450">
            <a:spAutoFit/>
          </a:bodyPr>
          <a:lstStyle/>
          <a:p>
            <a:pPr algn="ctr"/>
            <a:r>
              <a:rPr lang="en-US" sz="1600" b="1">
                <a:latin typeface="Times New Roman" pitchFamily="18" charset="0"/>
              </a:rPr>
              <a:t>Synaptic Effects</a:t>
            </a:r>
            <a:br>
              <a:rPr lang="en-US" sz="1600" b="1">
                <a:latin typeface="Times New Roman" pitchFamily="18" charset="0"/>
              </a:rPr>
            </a:br>
            <a:r>
              <a:rPr lang="en-US" sz="1600" b="1">
                <a:latin typeface="Times New Roman" pitchFamily="18" charset="0"/>
              </a:rPr>
              <a:t>(hours to days)</a:t>
            </a:r>
            <a:endParaRPr lang="en-US" sz="1600" b="1">
              <a:solidFill>
                <a:schemeClr val="bg1"/>
              </a:solidFill>
              <a:latin typeface="Times New Roman" pitchFamily="18" charset="0"/>
            </a:endParaRPr>
          </a:p>
        </p:txBody>
      </p:sp>
      <p:sp>
        <p:nvSpPr>
          <p:cNvPr id="40963" name="Rectangle 3"/>
          <p:cNvSpPr>
            <a:spLocks noChangeArrowheads="1"/>
          </p:cNvSpPr>
          <p:nvPr/>
        </p:nvSpPr>
        <p:spPr bwMode="auto">
          <a:xfrm>
            <a:off x="488950" y="3282950"/>
            <a:ext cx="1481138" cy="577850"/>
          </a:xfrm>
          <a:prstGeom prst="rect">
            <a:avLst/>
          </a:prstGeom>
          <a:noFill/>
          <a:ln w="12700">
            <a:noFill/>
            <a:miter lim="800000"/>
            <a:headEnd/>
            <a:tailEnd/>
          </a:ln>
        </p:spPr>
        <p:txBody>
          <a:bodyPr wrap="none" lIns="90487" tIns="44450" rIns="90487" bIns="44450">
            <a:spAutoFit/>
          </a:bodyPr>
          <a:lstStyle/>
          <a:p>
            <a:pPr algn="ctr"/>
            <a:r>
              <a:rPr lang="en-US" sz="1600" b="1">
                <a:latin typeface="Times New Roman" pitchFamily="18" charset="0"/>
              </a:rPr>
              <a:t>Side Effects</a:t>
            </a:r>
            <a:br>
              <a:rPr lang="en-US" sz="1600" b="1">
                <a:latin typeface="Times New Roman" pitchFamily="18" charset="0"/>
              </a:rPr>
            </a:br>
            <a:r>
              <a:rPr lang="en-US" sz="1600" b="1">
                <a:latin typeface="Times New Roman" pitchFamily="18" charset="0"/>
              </a:rPr>
              <a:t>(hours to days)</a:t>
            </a:r>
          </a:p>
        </p:txBody>
      </p:sp>
      <p:sp>
        <p:nvSpPr>
          <p:cNvPr id="40964" name="Rectangle 4"/>
          <p:cNvSpPr>
            <a:spLocks noChangeArrowheads="1"/>
          </p:cNvSpPr>
          <p:nvPr/>
        </p:nvSpPr>
        <p:spPr bwMode="auto">
          <a:xfrm>
            <a:off x="285750" y="4464050"/>
            <a:ext cx="1893888" cy="577850"/>
          </a:xfrm>
          <a:prstGeom prst="rect">
            <a:avLst/>
          </a:prstGeom>
          <a:noFill/>
          <a:ln w="12700">
            <a:noFill/>
            <a:miter lim="800000"/>
            <a:headEnd/>
            <a:tailEnd/>
          </a:ln>
        </p:spPr>
        <p:txBody>
          <a:bodyPr wrap="none" lIns="90487" tIns="44450" rIns="90487" bIns="44450">
            <a:spAutoFit/>
          </a:bodyPr>
          <a:lstStyle/>
          <a:p>
            <a:pPr algn="ctr"/>
            <a:r>
              <a:rPr lang="en-US" sz="1600" b="1">
                <a:latin typeface="Times New Roman" pitchFamily="18" charset="0"/>
              </a:rPr>
              <a:t>Therapeutic Effects</a:t>
            </a:r>
            <a:br>
              <a:rPr lang="en-US" sz="1600" b="1">
                <a:latin typeface="Times New Roman" pitchFamily="18" charset="0"/>
              </a:rPr>
            </a:br>
            <a:r>
              <a:rPr lang="en-US" sz="1600" b="1">
                <a:latin typeface="Times New Roman" pitchFamily="18" charset="0"/>
              </a:rPr>
              <a:t>(1 to 6 weeks)</a:t>
            </a:r>
            <a:endParaRPr lang="en-US" sz="1600" b="1">
              <a:solidFill>
                <a:schemeClr val="bg1"/>
              </a:solidFill>
              <a:latin typeface="Times New Roman" pitchFamily="18" charset="0"/>
            </a:endParaRPr>
          </a:p>
        </p:txBody>
      </p:sp>
      <p:sp>
        <p:nvSpPr>
          <p:cNvPr id="40965" name="Rectangle 5"/>
          <p:cNvSpPr>
            <a:spLocks noChangeArrowheads="1"/>
          </p:cNvSpPr>
          <p:nvPr/>
        </p:nvSpPr>
        <p:spPr bwMode="auto">
          <a:xfrm>
            <a:off x="2506663" y="5791200"/>
            <a:ext cx="5802312" cy="363538"/>
          </a:xfrm>
          <a:prstGeom prst="rect">
            <a:avLst/>
          </a:prstGeom>
          <a:noFill/>
          <a:ln w="12700">
            <a:noFill/>
            <a:miter lim="800000"/>
            <a:headEnd/>
            <a:tailEnd/>
          </a:ln>
        </p:spPr>
        <p:txBody>
          <a:bodyPr lIns="90487" tIns="44450" rIns="90487" bIns="44450">
            <a:spAutoFit/>
          </a:bodyPr>
          <a:lstStyle/>
          <a:p>
            <a:pPr>
              <a:spcBef>
                <a:spcPct val="50000"/>
              </a:spcBef>
            </a:pPr>
            <a:r>
              <a:rPr lang="en-US" b="1">
                <a:latin typeface="Times New Roman" pitchFamily="18" charset="0"/>
              </a:rPr>
              <a:t>Time after dosing with antidepressant (in weeks)</a:t>
            </a:r>
          </a:p>
        </p:txBody>
      </p:sp>
      <p:sp>
        <p:nvSpPr>
          <p:cNvPr id="40966" name="Line 6"/>
          <p:cNvSpPr>
            <a:spLocks noChangeShapeType="1"/>
          </p:cNvSpPr>
          <p:nvPr/>
        </p:nvSpPr>
        <p:spPr bwMode="auto">
          <a:xfrm>
            <a:off x="2141538" y="4119563"/>
            <a:ext cx="6091237" cy="0"/>
          </a:xfrm>
          <a:prstGeom prst="line">
            <a:avLst/>
          </a:prstGeom>
          <a:noFill/>
          <a:ln w="19050">
            <a:solidFill>
              <a:srgbClr val="7A9AC6"/>
            </a:solidFill>
            <a:round/>
            <a:headEnd/>
            <a:tailEnd/>
          </a:ln>
        </p:spPr>
        <p:txBody>
          <a:bodyPr wrap="none" anchor="ctr"/>
          <a:lstStyle/>
          <a:p>
            <a:endParaRPr lang="en-US"/>
          </a:p>
        </p:txBody>
      </p:sp>
      <p:sp>
        <p:nvSpPr>
          <p:cNvPr id="40967" name="Line 7"/>
          <p:cNvSpPr>
            <a:spLocks noChangeShapeType="1"/>
          </p:cNvSpPr>
          <p:nvPr/>
        </p:nvSpPr>
        <p:spPr bwMode="auto">
          <a:xfrm>
            <a:off x="2141538" y="2887663"/>
            <a:ext cx="6091237" cy="0"/>
          </a:xfrm>
          <a:prstGeom prst="line">
            <a:avLst/>
          </a:prstGeom>
          <a:noFill/>
          <a:ln w="19050">
            <a:solidFill>
              <a:srgbClr val="7A9AC6"/>
            </a:solidFill>
            <a:round/>
            <a:headEnd/>
            <a:tailEnd/>
          </a:ln>
        </p:spPr>
        <p:txBody>
          <a:bodyPr wrap="none" anchor="ctr"/>
          <a:lstStyle/>
          <a:p>
            <a:endParaRPr lang="en-US"/>
          </a:p>
        </p:txBody>
      </p:sp>
      <p:sp>
        <p:nvSpPr>
          <p:cNvPr id="40968" name="Line 8"/>
          <p:cNvSpPr>
            <a:spLocks noChangeShapeType="1"/>
          </p:cNvSpPr>
          <p:nvPr/>
        </p:nvSpPr>
        <p:spPr bwMode="auto">
          <a:xfrm>
            <a:off x="2141538" y="1717675"/>
            <a:ext cx="6091237" cy="0"/>
          </a:xfrm>
          <a:prstGeom prst="line">
            <a:avLst/>
          </a:prstGeom>
          <a:noFill/>
          <a:ln w="19050">
            <a:solidFill>
              <a:srgbClr val="7A9AC6"/>
            </a:solidFill>
            <a:round/>
            <a:headEnd/>
            <a:tailEnd/>
          </a:ln>
        </p:spPr>
        <p:txBody>
          <a:bodyPr wrap="none" anchor="ctr"/>
          <a:lstStyle/>
          <a:p>
            <a:endParaRPr lang="en-US"/>
          </a:p>
        </p:txBody>
      </p:sp>
      <p:sp>
        <p:nvSpPr>
          <p:cNvPr id="40969" name="Rectangle 9"/>
          <p:cNvSpPr>
            <a:spLocks noChangeArrowheads="1"/>
          </p:cNvSpPr>
          <p:nvPr/>
        </p:nvSpPr>
        <p:spPr bwMode="auto">
          <a:xfrm>
            <a:off x="1990725" y="5384800"/>
            <a:ext cx="260350" cy="317500"/>
          </a:xfrm>
          <a:prstGeom prst="rect">
            <a:avLst/>
          </a:prstGeom>
          <a:noFill/>
          <a:ln w="12700">
            <a:noFill/>
            <a:miter lim="800000"/>
            <a:headEnd/>
            <a:tailEnd/>
          </a:ln>
        </p:spPr>
        <p:txBody>
          <a:bodyPr wrap="none" lIns="90487" tIns="44450" rIns="90487" bIns="44450">
            <a:spAutoFit/>
          </a:bodyPr>
          <a:lstStyle/>
          <a:p>
            <a:r>
              <a:rPr lang="en-US" sz="1500" b="1">
                <a:solidFill>
                  <a:srgbClr val="FFFFFF"/>
                </a:solidFill>
                <a:latin typeface="Times New Roman" pitchFamily="18" charset="0"/>
              </a:rPr>
              <a:t>0</a:t>
            </a:r>
          </a:p>
        </p:txBody>
      </p:sp>
      <p:sp>
        <p:nvSpPr>
          <p:cNvPr id="40970" name="Rectangle 10"/>
          <p:cNvSpPr>
            <a:spLocks noChangeArrowheads="1"/>
          </p:cNvSpPr>
          <p:nvPr/>
        </p:nvSpPr>
        <p:spPr bwMode="auto">
          <a:xfrm>
            <a:off x="3540125" y="5384800"/>
            <a:ext cx="260350" cy="317500"/>
          </a:xfrm>
          <a:prstGeom prst="rect">
            <a:avLst/>
          </a:prstGeom>
          <a:noFill/>
          <a:ln w="12700">
            <a:noFill/>
            <a:miter lim="800000"/>
            <a:headEnd/>
            <a:tailEnd/>
          </a:ln>
        </p:spPr>
        <p:txBody>
          <a:bodyPr wrap="none" lIns="90487" tIns="44450" rIns="90487" bIns="44450">
            <a:spAutoFit/>
          </a:bodyPr>
          <a:lstStyle/>
          <a:p>
            <a:r>
              <a:rPr lang="en-US" sz="1500" b="1">
                <a:solidFill>
                  <a:srgbClr val="FFFFFF"/>
                </a:solidFill>
                <a:latin typeface="Times New Roman" pitchFamily="18" charset="0"/>
              </a:rPr>
              <a:t>2</a:t>
            </a:r>
          </a:p>
        </p:txBody>
      </p:sp>
      <p:sp>
        <p:nvSpPr>
          <p:cNvPr id="40971" name="Rectangle 11"/>
          <p:cNvSpPr>
            <a:spLocks noChangeArrowheads="1"/>
          </p:cNvSpPr>
          <p:nvPr/>
        </p:nvSpPr>
        <p:spPr bwMode="auto">
          <a:xfrm>
            <a:off x="5073650" y="5384800"/>
            <a:ext cx="260350" cy="317500"/>
          </a:xfrm>
          <a:prstGeom prst="rect">
            <a:avLst/>
          </a:prstGeom>
          <a:noFill/>
          <a:ln w="12700">
            <a:noFill/>
            <a:miter lim="800000"/>
            <a:headEnd/>
            <a:tailEnd/>
          </a:ln>
        </p:spPr>
        <p:txBody>
          <a:bodyPr wrap="none" lIns="90487" tIns="44450" rIns="90487" bIns="44450">
            <a:spAutoFit/>
          </a:bodyPr>
          <a:lstStyle/>
          <a:p>
            <a:r>
              <a:rPr lang="en-US" sz="1500" b="1">
                <a:solidFill>
                  <a:srgbClr val="FFFFFF"/>
                </a:solidFill>
                <a:latin typeface="Times New Roman" pitchFamily="18" charset="0"/>
              </a:rPr>
              <a:t>4</a:t>
            </a:r>
          </a:p>
        </p:txBody>
      </p:sp>
      <p:sp>
        <p:nvSpPr>
          <p:cNvPr id="40972" name="Rectangle 12"/>
          <p:cNvSpPr>
            <a:spLocks noChangeArrowheads="1"/>
          </p:cNvSpPr>
          <p:nvPr/>
        </p:nvSpPr>
        <p:spPr bwMode="auto">
          <a:xfrm>
            <a:off x="6623050" y="5384800"/>
            <a:ext cx="260350" cy="317500"/>
          </a:xfrm>
          <a:prstGeom prst="rect">
            <a:avLst/>
          </a:prstGeom>
          <a:noFill/>
          <a:ln w="12700">
            <a:noFill/>
            <a:miter lim="800000"/>
            <a:headEnd/>
            <a:tailEnd/>
          </a:ln>
        </p:spPr>
        <p:txBody>
          <a:bodyPr wrap="none" lIns="90487" tIns="44450" rIns="90487" bIns="44450">
            <a:spAutoFit/>
          </a:bodyPr>
          <a:lstStyle/>
          <a:p>
            <a:r>
              <a:rPr lang="en-US" sz="1500" b="1">
                <a:solidFill>
                  <a:srgbClr val="FFFFFF"/>
                </a:solidFill>
                <a:latin typeface="Times New Roman" pitchFamily="18" charset="0"/>
              </a:rPr>
              <a:t>6</a:t>
            </a:r>
          </a:p>
        </p:txBody>
      </p:sp>
      <p:sp>
        <p:nvSpPr>
          <p:cNvPr id="40973" name="Rectangle 13"/>
          <p:cNvSpPr>
            <a:spLocks noChangeArrowheads="1"/>
          </p:cNvSpPr>
          <p:nvPr/>
        </p:nvSpPr>
        <p:spPr bwMode="auto">
          <a:xfrm>
            <a:off x="8139113" y="5384800"/>
            <a:ext cx="260350" cy="317500"/>
          </a:xfrm>
          <a:prstGeom prst="rect">
            <a:avLst/>
          </a:prstGeom>
          <a:noFill/>
          <a:ln w="12700">
            <a:noFill/>
            <a:miter lim="800000"/>
            <a:headEnd/>
            <a:tailEnd/>
          </a:ln>
        </p:spPr>
        <p:txBody>
          <a:bodyPr wrap="none" lIns="90487" tIns="44450" rIns="90487" bIns="44450">
            <a:spAutoFit/>
          </a:bodyPr>
          <a:lstStyle/>
          <a:p>
            <a:r>
              <a:rPr lang="en-US" sz="1500" b="1">
                <a:solidFill>
                  <a:srgbClr val="FFFFFF"/>
                </a:solidFill>
                <a:latin typeface="Times New Roman" pitchFamily="18" charset="0"/>
              </a:rPr>
              <a:t>8</a:t>
            </a:r>
          </a:p>
        </p:txBody>
      </p:sp>
      <p:sp>
        <p:nvSpPr>
          <p:cNvPr id="40974" name="Freeform 14"/>
          <p:cNvSpPr>
            <a:spLocks/>
          </p:cNvSpPr>
          <p:nvPr/>
        </p:nvSpPr>
        <p:spPr bwMode="auto">
          <a:xfrm>
            <a:off x="2135188" y="3251200"/>
            <a:ext cx="700087" cy="574675"/>
          </a:xfrm>
          <a:custGeom>
            <a:avLst/>
            <a:gdLst>
              <a:gd name="T0" fmla="*/ 440 w 441"/>
              <a:gd name="T1" fmla="*/ 0 h 362"/>
              <a:gd name="T2" fmla="*/ 440 w 441"/>
              <a:gd name="T3" fmla="*/ 361 h 362"/>
              <a:gd name="T4" fmla="*/ 0 w 441"/>
              <a:gd name="T5" fmla="*/ 361 h 362"/>
              <a:gd name="T6" fmla="*/ 0 w 441"/>
              <a:gd name="T7" fmla="*/ 0 h 362"/>
              <a:gd name="T8" fmla="*/ 440 w 441"/>
              <a:gd name="T9" fmla="*/ 0 h 362"/>
              <a:gd name="T10" fmla="*/ 0 60000 65536"/>
              <a:gd name="T11" fmla="*/ 0 60000 65536"/>
              <a:gd name="T12" fmla="*/ 0 60000 65536"/>
              <a:gd name="T13" fmla="*/ 0 60000 65536"/>
              <a:gd name="T14" fmla="*/ 0 60000 65536"/>
              <a:gd name="T15" fmla="*/ 0 w 441"/>
              <a:gd name="T16" fmla="*/ 0 h 362"/>
              <a:gd name="T17" fmla="*/ 441 w 441"/>
              <a:gd name="T18" fmla="*/ 362 h 362"/>
            </a:gdLst>
            <a:ahLst/>
            <a:cxnLst>
              <a:cxn ang="T10">
                <a:pos x="T0" y="T1"/>
              </a:cxn>
              <a:cxn ang="T11">
                <a:pos x="T2" y="T3"/>
              </a:cxn>
              <a:cxn ang="T12">
                <a:pos x="T4" y="T5"/>
              </a:cxn>
              <a:cxn ang="T13">
                <a:pos x="T6" y="T7"/>
              </a:cxn>
              <a:cxn ang="T14">
                <a:pos x="T8" y="T9"/>
              </a:cxn>
            </a:cxnLst>
            <a:rect l="T15" t="T16" r="T17" b="T18"/>
            <a:pathLst>
              <a:path w="441" h="362">
                <a:moveTo>
                  <a:pt x="440" y="0"/>
                </a:moveTo>
                <a:lnTo>
                  <a:pt x="440" y="361"/>
                </a:lnTo>
                <a:lnTo>
                  <a:pt x="0" y="361"/>
                </a:lnTo>
                <a:lnTo>
                  <a:pt x="0" y="0"/>
                </a:lnTo>
                <a:lnTo>
                  <a:pt x="440" y="0"/>
                </a:lnTo>
              </a:path>
            </a:pathLst>
          </a:custGeom>
          <a:solidFill>
            <a:srgbClr val="FBE948"/>
          </a:solidFill>
          <a:ln w="127000" cap="rnd" cmpd="sng">
            <a:noFill/>
            <a:prstDash val="solid"/>
            <a:round/>
            <a:headEnd type="none" w="med" len="med"/>
            <a:tailEnd type="none" w="med" len="med"/>
          </a:ln>
        </p:spPr>
        <p:txBody>
          <a:bodyPr/>
          <a:lstStyle/>
          <a:p>
            <a:endParaRPr lang="en-US"/>
          </a:p>
        </p:txBody>
      </p:sp>
      <p:sp>
        <p:nvSpPr>
          <p:cNvPr id="40975" name="Freeform 15"/>
          <p:cNvSpPr>
            <a:spLocks/>
          </p:cNvSpPr>
          <p:nvPr/>
        </p:nvSpPr>
        <p:spPr bwMode="auto">
          <a:xfrm>
            <a:off x="2135188" y="4437063"/>
            <a:ext cx="4619625" cy="573087"/>
          </a:xfrm>
          <a:custGeom>
            <a:avLst/>
            <a:gdLst>
              <a:gd name="T0" fmla="*/ 2909 w 2910"/>
              <a:gd name="T1" fmla="*/ 0 h 361"/>
              <a:gd name="T2" fmla="*/ 2909 w 2910"/>
              <a:gd name="T3" fmla="*/ 360 h 361"/>
              <a:gd name="T4" fmla="*/ 0 w 2910"/>
              <a:gd name="T5" fmla="*/ 360 h 361"/>
              <a:gd name="T6" fmla="*/ 0 w 2910"/>
              <a:gd name="T7" fmla="*/ 0 h 361"/>
              <a:gd name="T8" fmla="*/ 2909 w 2910"/>
              <a:gd name="T9" fmla="*/ 0 h 361"/>
              <a:gd name="T10" fmla="*/ 0 60000 65536"/>
              <a:gd name="T11" fmla="*/ 0 60000 65536"/>
              <a:gd name="T12" fmla="*/ 0 60000 65536"/>
              <a:gd name="T13" fmla="*/ 0 60000 65536"/>
              <a:gd name="T14" fmla="*/ 0 60000 65536"/>
              <a:gd name="T15" fmla="*/ 0 w 2910"/>
              <a:gd name="T16" fmla="*/ 0 h 361"/>
              <a:gd name="T17" fmla="*/ 2910 w 2910"/>
              <a:gd name="T18" fmla="*/ 361 h 361"/>
            </a:gdLst>
            <a:ahLst/>
            <a:cxnLst>
              <a:cxn ang="T10">
                <a:pos x="T0" y="T1"/>
              </a:cxn>
              <a:cxn ang="T11">
                <a:pos x="T2" y="T3"/>
              </a:cxn>
              <a:cxn ang="T12">
                <a:pos x="T4" y="T5"/>
              </a:cxn>
              <a:cxn ang="T13">
                <a:pos x="T6" y="T7"/>
              </a:cxn>
              <a:cxn ang="T14">
                <a:pos x="T8" y="T9"/>
              </a:cxn>
            </a:cxnLst>
            <a:rect l="T15" t="T16" r="T17" b="T18"/>
            <a:pathLst>
              <a:path w="2910" h="361">
                <a:moveTo>
                  <a:pt x="2909" y="0"/>
                </a:moveTo>
                <a:lnTo>
                  <a:pt x="2909" y="360"/>
                </a:lnTo>
                <a:lnTo>
                  <a:pt x="0" y="360"/>
                </a:lnTo>
                <a:lnTo>
                  <a:pt x="0" y="0"/>
                </a:lnTo>
                <a:lnTo>
                  <a:pt x="2909" y="0"/>
                </a:lnTo>
              </a:path>
            </a:pathLst>
          </a:custGeom>
          <a:solidFill>
            <a:srgbClr val="FBE948"/>
          </a:solidFill>
          <a:ln w="127000" cap="rnd" cmpd="sng">
            <a:noFill/>
            <a:prstDash val="solid"/>
            <a:round/>
            <a:headEnd type="none" w="med" len="med"/>
            <a:tailEnd type="none" w="med" len="med"/>
          </a:ln>
        </p:spPr>
        <p:txBody>
          <a:bodyPr/>
          <a:lstStyle/>
          <a:p>
            <a:endParaRPr lang="en-US"/>
          </a:p>
        </p:txBody>
      </p:sp>
      <p:sp>
        <p:nvSpPr>
          <p:cNvPr id="40976" name="Freeform 16"/>
          <p:cNvSpPr>
            <a:spLocks/>
          </p:cNvSpPr>
          <p:nvPr/>
        </p:nvSpPr>
        <p:spPr bwMode="auto">
          <a:xfrm>
            <a:off x="2135188" y="2066925"/>
            <a:ext cx="715962" cy="573088"/>
          </a:xfrm>
          <a:custGeom>
            <a:avLst/>
            <a:gdLst>
              <a:gd name="T0" fmla="*/ 450 w 451"/>
              <a:gd name="T1" fmla="*/ 0 h 361"/>
              <a:gd name="T2" fmla="*/ 450 w 451"/>
              <a:gd name="T3" fmla="*/ 360 h 361"/>
              <a:gd name="T4" fmla="*/ 0 w 451"/>
              <a:gd name="T5" fmla="*/ 360 h 361"/>
              <a:gd name="T6" fmla="*/ 0 w 451"/>
              <a:gd name="T7" fmla="*/ 0 h 361"/>
              <a:gd name="T8" fmla="*/ 450 w 451"/>
              <a:gd name="T9" fmla="*/ 0 h 361"/>
              <a:gd name="T10" fmla="*/ 0 60000 65536"/>
              <a:gd name="T11" fmla="*/ 0 60000 65536"/>
              <a:gd name="T12" fmla="*/ 0 60000 65536"/>
              <a:gd name="T13" fmla="*/ 0 60000 65536"/>
              <a:gd name="T14" fmla="*/ 0 60000 65536"/>
              <a:gd name="T15" fmla="*/ 0 w 451"/>
              <a:gd name="T16" fmla="*/ 0 h 361"/>
              <a:gd name="T17" fmla="*/ 451 w 451"/>
              <a:gd name="T18" fmla="*/ 361 h 361"/>
            </a:gdLst>
            <a:ahLst/>
            <a:cxnLst>
              <a:cxn ang="T10">
                <a:pos x="T0" y="T1"/>
              </a:cxn>
              <a:cxn ang="T11">
                <a:pos x="T2" y="T3"/>
              </a:cxn>
              <a:cxn ang="T12">
                <a:pos x="T4" y="T5"/>
              </a:cxn>
              <a:cxn ang="T13">
                <a:pos x="T6" y="T7"/>
              </a:cxn>
              <a:cxn ang="T14">
                <a:pos x="T8" y="T9"/>
              </a:cxn>
            </a:cxnLst>
            <a:rect l="T15" t="T16" r="T17" b="T18"/>
            <a:pathLst>
              <a:path w="451" h="361">
                <a:moveTo>
                  <a:pt x="450" y="0"/>
                </a:moveTo>
                <a:lnTo>
                  <a:pt x="450" y="360"/>
                </a:lnTo>
                <a:lnTo>
                  <a:pt x="0" y="360"/>
                </a:lnTo>
                <a:lnTo>
                  <a:pt x="0" y="0"/>
                </a:lnTo>
                <a:lnTo>
                  <a:pt x="450" y="0"/>
                </a:lnTo>
              </a:path>
            </a:pathLst>
          </a:custGeom>
          <a:solidFill>
            <a:srgbClr val="FBE948"/>
          </a:solidFill>
          <a:ln w="127000" cap="rnd" cmpd="sng">
            <a:noFill/>
            <a:prstDash val="solid"/>
            <a:round/>
            <a:headEnd type="none" w="med" len="med"/>
            <a:tailEnd type="none" w="med" len="med"/>
          </a:ln>
        </p:spPr>
        <p:txBody>
          <a:bodyPr/>
          <a:lstStyle/>
          <a:p>
            <a:endParaRPr lang="en-US"/>
          </a:p>
        </p:txBody>
      </p:sp>
      <p:sp>
        <p:nvSpPr>
          <p:cNvPr id="40977" name="Line 17"/>
          <p:cNvSpPr>
            <a:spLocks noChangeShapeType="1"/>
          </p:cNvSpPr>
          <p:nvPr/>
        </p:nvSpPr>
        <p:spPr bwMode="auto">
          <a:xfrm>
            <a:off x="2133600" y="1709738"/>
            <a:ext cx="0" cy="3592512"/>
          </a:xfrm>
          <a:prstGeom prst="line">
            <a:avLst/>
          </a:prstGeom>
          <a:noFill/>
          <a:ln w="19050">
            <a:solidFill>
              <a:srgbClr val="7A9AC6"/>
            </a:solidFill>
            <a:round/>
            <a:headEnd/>
            <a:tailEnd/>
          </a:ln>
        </p:spPr>
        <p:txBody>
          <a:bodyPr wrap="none" anchor="ctr"/>
          <a:lstStyle/>
          <a:p>
            <a:endParaRPr lang="en-US"/>
          </a:p>
        </p:txBody>
      </p:sp>
      <p:sp>
        <p:nvSpPr>
          <p:cNvPr id="40978" name="Line 18"/>
          <p:cNvSpPr>
            <a:spLocks noChangeShapeType="1"/>
          </p:cNvSpPr>
          <p:nvPr/>
        </p:nvSpPr>
        <p:spPr bwMode="auto">
          <a:xfrm>
            <a:off x="2133600" y="5313363"/>
            <a:ext cx="0" cy="0"/>
          </a:xfrm>
          <a:prstGeom prst="line">
            <a:avLst/>
          </a:prstGeom>
          <a:noFill/>
          <a:ln w="12700">
            <a:solidFill>
              <a:srgbClr val="7A9AC6"/>
            </a:solidFill>
            <a:round/>
            <a:headEnd/>
            <a:tailEnd/>
          </a:ln>
        </p:spPr>
        <p:txBody>
          <a:bodyPr wrap="none" anchor="ctr"/>
          <a:lstStyle/>
          <a:p>
            <a:endParaRPr lang="en-US"/>
          </a:p>
        </p:txBody>
      </p:sp>
      <p:sp>
        <p:nvSpPr>
          <p:cNvPr id="40979" name="Line 19"/>
          <p:cNvSpPr>
            <a:spLocks noChangeShapeType="1"/>
          </p:cNvSpPr>
          <p:nvPr/>
        </p:nvSpPr>
        <p:spPr bwMode="auto">
          <a:xfrm>
            <a:off x="2141538" y="5319713"/>
            <a:ext cx="6091237" cy="0"/>
          </a:xfrm>
          <a:prstGeom prst="line">
            <a:avLst/>
          </a:prstGeom>
          <a:noFill/>
          <a:ln w="19050">
            <a:solidFill>
              <a:srgbClr val="7A9AC6"/>
            </a:solidFill>
            <a:round/>
            <a:headEnd/>
            <a:tailEnd/>
          </a:ln>
        </p:spPr>
        <p:txBody>
          <a:bodyPr wrap="none" anchor="ctr"/>
          <a:lstStyle/>
          <a:p>
            <a:endParaRPr lang="en-US"/>
          </a:p>
        </p:txBody>
      </p:sp>
      <p:sp>
        <p:nvSpPr>
          <p:cNvPr id="538644" name="Rectangle 20"/>
          <p:cNvSpPr>
            <a:spLocks noGrp="1" noChangeArrowheads="1"/>
          </p:cNvSpPr>
          <p:nvPr>
            <p:ph type="title"/>
          </p:nvPr>
        </p:nvSpPr>
        <p:spPr/>
        <p:txBody>
          <a:bodyPr/>
          <a:lstStyle/>
          <a:p>
            <a:pPr eaLnBrk="1" hangingPunct="1">
              <a:defRPr/>
            </a:pPr>
            <a:r>
              <a:rPr lang="en-US" sz="4000"/>
              <a:t>ONSET OF ACTION OF ANTIDEPRESSANTS</a:t>
            </a:r>
            <a:endParaRPr lang="en-US"/>
          </a:p>
        </p:txBody>
      </p:sp>
      <p:sp>
        <p:nvSpPr>
          <p:cNvPr id="40981" name="Text Box 21"/>
          <p:cNvSpPr txBox="1">
            <a:spLocks noChangeArrowheads="1"/>
          </p:cNvSpPr>
          <p:nvPr/>
        </p:nvSpPr>
        <p:spPr bwMode="auto">
          <a:xfrm>
            <a:off x="474663" y="6096000"/>
            <a:ext cx="7788275" cy="517525"/>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Richelson. </a:t>
            </a:r>
            <a:r>
              <a:rPr lang="en-US" sz="1400" i="1">
                <a:latin typeface="Times New Roman" pitchFamily="18" charset="0"/>
              </a:rPr>
              <a:t>Mayo Clin Proc.  </a:t>
            </a:r>
            <a:r>
              <a:rPr lang="en-US" sz="1400">
                <a:latin typeface="Times New Roman" pitchFamily="18" charset="0"/>
              </a:rPr>
              <a:t>1994</a:t>
            </a:r>
            <a:br>
              <a:rPr lang="en-US" sz="1400">
                <a:latin typeface="Times New Roman" pitchFamily="18" charset="0"/>
              </a:rPr>
            </a:br>
            <a:r>
              <a:rPr lang="en-US" sz="1400">
                <a:latin typeface="Times New Roman" pitchFamily="18" charset="0"/>
              </a:rPr>
              <a:t>Stahl. </a:t>
            </a:r>
            <a:r>
              <a:rPr lang="en-US" sz="1400" i="1">
                <a:latin typeface="Times New Roman" pitchFamily="18" charset="0"/>
              </a:rPr>
              <a:t>Essential Psychopharmacology.</a:t>
            </a:r>
            <a:r>
              <a:rPr lang="en-US" sz="1400">
                <a:latin typeface="Times New Roman" pitchFamily="18" charset="0"/>
              </a:rPr>
              <a:t> 1996</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62000" y="5791200"/>
            <a:ext cx="6140450" cy="514350"/>
          </a:xfrm>
          <a:prstGeom prst="rect">
            <a:avLst/>
          </a:prstGeom>
          <a:solidFill>
            <a:schemeClr val="tx1"/>
          </a:solidFill>
          <a:ln w="12700">
            <a:noFill/>
            <a:miter lim="800000"/>
            <a:headEnd/>
            <a:tailEnd/>
          </a:ln>
        </p:spPr>
        <p:txBody>
          <a:bodyPr wrap="none" lIns="90488" tIns="44450" rIns="90488" bIns="44450" anchor="b">
            <a:spAutoFit/>
          </a:bodyPr>
          <a:lstStyle/>
          <a:p>
            <a:pPr>
              <a:tabLst>
                <a:tab pos="0" algn="l"/>
              </a:tabLst>
            </a:pPr>
            <a:r>
              <a:rPr lang="en-US" sz="1400" b="1">
                <a:solidFill>
                  <a:schemeClr val="bg1"/>
                </a:solidFill>
                <a:latin typeface="Times New Roman" pitchFamily="18" charset="0"/>
              </a:rPr>
              <a:t>ADHD Practice Parameters. </a:t>
            </a:r>
            <a:r>
              <a:rPr lang="en-US" sz="1400" b="1" i="1">
                <a:solidFill>
                  <a:schemeClr val="bg1"/>
                </a:solidFill>
                <a:latin typeface="Times New Roman" pitchFamily="18" charset="0"/>
              </a:rPr>
              <a:t>J Am Acad Child Adolesc Psychiatry.</a:t>
            </a:r>
            <a:r>
              <a:rPr lang="en-US" sz="1400" b="1">
                <a:solidFill>
                  <a:schemeClr val="bg1"/>
                </a:solidFill>
                <a:latin typeface="Times New Roman" pitchFamily="18" charset="0"/>
              </a:rPr>
              <a:t> 1997;36:85S.</a:t>
            </a:r>
          </a:p>
          <a:p>
            <a:pPr>
              <a:tabLst>
                <a:tab pos="0" algn="l"/>
              </a:tabLst>
            </a:pPr>
            <a:r>
              <a:rPr lang="en-US" sz="1400" b="1">
                <a:solidFill>
                  <a:schemeClr val="bg1"/>
                </a:solidFill>
                <a:latin typeface="Times New Roman" pitchFamily="18" charset="0"/>
              </a:rPr>
              <a:t>Greenhill LL, et al. </a:t>
            </a:r>
            <a:r>
              <a:rPr lang="en-US" sz="1400" b="1" i="1">
                <a:solidFill>
                  <a:schemeClr val="bg1"/>
                </a:solidFill>
                <a:latin typeface="Times New Roman" pitchFamily="18" charset="0"/>
              </a:rPr>
              <a:t>J Am Acad Child Adolesc Psychiatry. </a:t>
            </a:r>
            <a:r>
              <a:rPr lang="en-US" sz="1400" b="1">
                <a:solidFill>
                  <a:schemeClr val="bg1"/>
                </a:solidFill>
                <a:latin typeface="Times New Roman" pitchFamily="18" charset="0"/>
              </a:rPr>
              <a:t>1999;38:503-512.</a:t>
            </a:r>
          </a:p>
        </p:txBody>
      </p:sp>
      <p:sp>
        <p:nvSpPr>
          <p:cNvPr id="539651" name="Rectangle 3"/>
          <p:cNvSpPr>
            <a:spLocks noGrp="1" noChangeArrowheads="1"/>
          </p:cNvSpPr>
          <p:nvPr>
            <p:ph type="title"/>
          </p:nvPr>
        </p:nvSpPr>
        <p:spPr/>
        <p:txBody>
          <a:bodyPr/>
          <a:lstStyle/>
          <a:p>
            <a:pPr eaLnBrk="1" hangingPunct="1">
              <a:defRPr/>
            </a:pPr>
            <a:r>
              <a:rPr lang="en-US" b="0"/>
              <a:t>In ADHD: </a:t>
            </a:r>
            <a:br>
              <a:rPr lang="en-US" b="0"/>
            </a:br>
            <a:r>
              <a:rPr lang="en-US" b="0"/>
              <a:t>Stimulants Found to Improve</a:t>
            </a:r>
          </a:p>
        </p:txBody>
      </p:sp>
      <p:sp>
        <p:nvSpPr>
          <p:cNvPr id="539652" name="Rectangle 4"/>
          <p:cNvSpPr>
            <a:spLocks noGrp="1" noChangeArrowheads="1"/>
          </p:cNvSpPr>
          <p:nvPr>
            <p:ph type="body" idx="1"/>
          </p:nvPr>
        </p:nvSpPr>
        <p:spPr>
          <a:xfrm>
            <a:off x="1066800" y="1981200"/>
            <a:ext cx="3695700" cy="2752725"/>
          </a:xfrm>
        </p:spPr>
        <p:txBody>
          <a:bodyPr/>
          <a:lstStyle/>
          <a:p>
            <a:pPr eaLnBrk="1" hangingPunct="1">
              <a:defRPr/>
            </a:pPr>
            <a:r>
              <a:rPr lang="en-US" sz="2800"/>
              <a:t>Core Symptoms</a:t>
            </a:r>
          </a:p>
          <a:p>
            <a:pPr lvl="1" eaLnBrk="1" hangingPunct="1">
              <a:defRPr/>
            </a:pPr>
            <a:r>
              <a:rPr lang="en-US" sz="2400"/>
              <a:t>Inattention</a:t>
            </a:r>
          </a:p>
          <a:p>
            <a:pPr lvl="1" eaLnBrk="1" hangingPunct="1">
              <a:defRPr/>
            </a:pPr>
            <a:r>
              <a:rPr lang="en-US" sz="2400"/>
              <a:t>Impulsivity</a:t>
            </a:r>
          </a:p>
          <a:p>
            <a:pPr lvl="1" eaLnBrk="1" hangingPunct="1">
              <a:defRPr/>
            </a:pPr>
            <a:r>
              <a:rPr lang="en-US" sz="2400"/>
              <a:t>Hyperactivity</a:t>
            </a:r>
          </a:p>
        </p:txBody>
      </p:sp>
      <p:sp>
        <p:nvSpPr>
          <p:cNvPr id="539653" name="Rectangle 5"/>
          <p:cNvSpPr>
            <a:spLocks noChangeArrowheads="1"/>
          </p:cNvSpPr>
          <p:nvPr/>
        </p:nvSpPr>
        <p:spPr bwMode="auto">
          <a:xfrm>
            <a:off x="4489450" y="1981200"/>
            <a:ext cx="4654550" cy="39211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800">
                <a:effectLst>
                  <a:outerShdw blurRad="38100" dist="38100" dir="2700000" algn="tl">
                    <a:srgbClr val="000000"/>
                  </a:outerShdw>
                </a:effectLst>
                <a:latin typeface="Tahoma" pitchFamily="34" charset="0"/>
              </a:rPr>
              <a:t>Other Symptoms</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Noncompliance</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Impulsive aggression</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Social interactions</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Academic efficiency</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Academic accuracy</a:t>
            </a:r>
          </a:p>
          <a:p>
            <a:pPr marL="742950" lvl="1" indent="-285750" eaLnBrk="1" hangingPunct="1">
              <a:spcBef>
                <a:spcPct val="20000"/>
              </a:spcBef>
              <a:buClr>
                <a:schemeClr val="tx1"/>
              </a:buClr>
              <a:buFontTx/>
              <a:buChar char="–"/>
              <a:defRPr/>
            </a:pPr>
            <a:r>
              <a:rPr lang="en-US" sz="2400">
                <a:effectLst>
                  <a:outerShdw blurRad="38100" dist="38100" dir="2700000" algn="tl">
                    <a:srgbClr val="000000"/>
                  </a:outerShdw>
                </a:effectLst>
                <a:latin typeface="Tahoma" pitchFamily="34" charset="0"/>
              </a:rPr>
              <a:t>Family dynamics</a:t>
            </a:r>
            <a:endParaRPr lang="en-US" sz="2800">
              <a:effectLst>
                <a:outerShdw blurRad="38100" dist="38100" dir="2700000" algn="tl">
                  <a:srgbClr val="000000"/>
                </a:outerShdw>
              </a:effectLst>
              <a:latin typeface="Tahoma" pitchFamily="34"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371600" y="3933825"/>
            <a:ext cx="7772400" cy="1143000"/>
          </a:xfrm>
        </p:spPr>
        <p:txBody>
          <a:bodyPr/>
          <a:lstStyle/>
          <a:p>
            <a:pPr eaLnBrk="1" hangingPunct="1">
              <a:defRPr/>
            </a:pPr>
            <a:r>
              <a:rPr lang="en-US" sz="3200" dirty="0"/>
              <a:t>"When I was a boy of 14, my father was so ignorant I could hardly stand to have the old man around. But when I got to be 21, I was astonished at how much the old man had learned in seven years."</a:t>
            </a:r>
            <a:r>
              <a:rPr lang="en-US" sz="4000" dirty="0"/>
              <a:t> </a:t>
            </a:r>
            <a:br>
              <a:rPr lang="en-US" sz="4000" dirty="0"/>
            </a:br>
            <a:r>
              <a:rPr lang="en-US" sz="4000" dirty="0"/>
              <a:t>  --  </a:t>
            </a:r>
            <a:r>
              <a:rPr lang="en-US" sz="4000" b="0" dirty="0"/>
              <a:t>Mark Twain</a:t>
            </a:r>
            <a:r>
              <a:rPr lang="en-US" sz="4000" dirty="0"/>
              <a:t> </a:t>
            </a:r>
          </a:p>
        </p:txBody>
      </p:sp>
      <p:pic>
        <p:nvPicPr>
          <p:cNvPr id="8195" name="Picture 3" descr="Mark Twain"/>
          <p:cNvPicPr>
            <a:picLocks noChangeAspect="1" noChangeArrowheads="1"/>
          </p:cNvPicPr>
          <p:nvPr/>
        </p:nvPicPr>
        <p:blipFill>
          <a:blip r:embed="rId2" cstate="print"/>
          <a:srcRect/>
          <a:stretch>
            <a:fillRect/>
          </a:stretch>
        </p:blipFill>
        <p:spPr bwMode="auto">
          <a:xfrm>
            <a:off x="990600" y="260350"/>
            <a:ext cx="1371600" cy="1535113"/>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152400"/>
            <a:ext cx="9144000" cy="1143000"/>
          </a:xfrm>
        </p:spPr>
        <p:txBody>
          <a:bodyPr/>
          <a:lstStyle/>
          <a:p>
            <a:pPr eaLnBrk="1" hangingPunct="1">
              <a:defRPr/>
            </a:pPr>
            <a:r>
              <a:rPr lang="en-GB" sz="3600" dirty="0"/>
              <a:t>FDA Approved Treatments for ADHD</a:t>
            </a:r>
            <a:endParaRPr lang="en-US" sz="3600" dirty="0"/>
          </a:p>
        </p:txBody>
      </p:sp>
      <p:graphicFrame>
        <p:nvGraphicFramePr>
          <p:cNvPr id="541699" name="Group 3"/>
          <p:cNvGraphicFramePr>
            <a:graphicFrameLocks noGrp="1"/>
          </p:cNvGraphicFramePr>
          <p:nvPr>
            <p:ph idx="1"/>
          </p:nvPr>
        </p:nvGraphicFramePr>
        <p:xfrm>
          <a:off x="457200" y="790575"/>
          <a:ext cx="8204200" cy="6568504"/>
        </p:xfrm>
        <a:graphic>
          <a:graphicData uri="http://schemas.openxmlformats.org/drawingml/2006/table">
            <a:tbl>
              <a:tblPr/>
              <a:tblGrid>
                <a:gridCol w="39243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tblGrid>
              <a:tr h="315913">
                <a:tc gridSpan="3">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800" b="1" i="0" u="none" strike="noStrike" cap="none" normalizeH="0" baseline="0">
                          <a:ln>
                            <a:noFill/>
                          </a:ln>
                          <a:solidFill>
                            <a:srgbClr val="FFF842"/>
                          </a:solidFill>
                          <a:effectLst>
                            <a:outerShdw blurRad="38100" dist="38100" dir="2700000" algn="tl">
                              <a:srgbClr val="000000"/>
                            </a:outerShdw>
                          </a:effectLst>
                          <a:latin typeface="Tahoma" pitchFamily="34" charset="0"/>
                        </a:rPr>
                        <a:t>Methylphenidate-based formulations</a:t>
                      </a:r>
                      <a:r>
                        <a:rPr kumimoji="0" lang="en-GB" sz="1900" b="1" i="0" u="none" strike="noStrike" cap="none" normalizeH="0" baseline="0">
                          <a:ln>
                            <a:noFill/>
                          </a:ln>
                          <a:solidFill>
                            <a:srgbClr val="FFF842"/>
                          </a:solidFill>
                          <a:effectLst>
                            <a:outerShdw blurRad="38100" dist="38100" dir="2700000" algn="tl">
                              <a:srgbClr val="000000"/>
                            </a:outerShdw>
                          </a:effectLst>
                          <a:latin typeface="Tahoma" pitchFamily="34" charset="0"/>
                        </a:rPr>
                        <a:t>  Duration of effect     Adol/Adult</a:t>
                      </a:r>
                      <a:endParaRPr kumimoji="0" lang="en-US" sz="1900" b="1" i="0" u="none" strike="noStrike" cap="none" normalizeH="0" baseline="0">
                        <a:ln>
                          <a:noFill/>
                        </a:ln>
                        <a:solidFill>
                          <a:srgbClr val="FFF842"/>
                        </a:solidFill>
                        <a:effectLst>
                          <a:outerShdw blurRad="38100" dist="38100" dir="2700000" algn="tl">
                            <a:srgbClr val="000000"/>
                          </a:outerShdw>
                        </a:effectLst>
                        <a:latin typeface="Tahoma"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32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Concerta</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~12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5913">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Ritalin</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rPr>
                        <a:t>4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2542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Metadate</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 CD</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8</a:t>
                      </a:r>
                      <a:r>
                        <a:rPr kumimoji="0" lang="en-GB" sz="1900" b="1" i="0" u="none" strike="noStrike" cap="none" normalizeH="0" baseline="0">
                          <a:ln>
                            <a:noFill/>
                          </a:ln>
                          <a:solidFill>
                            <a:schemeClr val="tx1"/>
                          </a:solidFill>
                          <a:effectLst>
                            <a:outerShdw blurRad="38100" dist="38100" dir="2700000" algn="tl">
                              <a:srgbClr val="000000"/>
                            </a:outerShdw>
                          </a:effectLst>
                          <a:latin typeface="Arial"/>
                          <a:cs typeface="Times New Roman" pitchFamily="18"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10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Ritalin</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 LA </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~8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Focalin</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 XR</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8</a:t>
                      </a:r>
                      <a:r>
                        <a:rPr kumimoji="0" lang="en-GB" sz="1900" b="1" i="0" u="none" strike="noStrike" cap="none" normalizeH="0" baseline="0">
                          <a:ln>
                            <a:noFill/>
                          </a:ln>
                          <a:solidFill>
                            <a:schemeClr val="tx1"/>
                          </a:solidFill>
                          <a:effectLst>
                            <a:outerShdw blurRad="38100" dist="38100" dir="2700000" algn="tl">
                              <a:srgbClr val="000000"/>
                            </a:outerShdw>
                          </a:effectLst>
                          <a:latin typeface="Arial"/>
                          <a:cs typeface="Times New Roman" pitchFamily="18"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12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15913">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Focalin</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 </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~5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9527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Daytrana</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~12 hours (worn for 9)</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4325">
                <a:tc gridSpan="3">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rgbClr val="FFF842"/>
                          </a:solidFill>
                          <a:effectLst>
                            <a:outerShdw blurRad="38100" dist="38100" dir="2700000" algn="tl">
                              <a:srgbClr val="000000"/>
                            </a:outerShdw>
                          </a:effectLst>
                          <a:latin typeface="Tahoma" pitchFamily="34" charset="0"/>
                        </a:rPr>
                        <a:t>Amphetamine-based </a:t>
                      </a:r>
                      <a:r>
                        <a:rPr kumimoji="0" lang="en-GB" sz="1900" b="1" i="0" u="none" strike="noStrike" cap="none" normalizeH="0" baseline="0">
                          <a:ln>
                            <a:noFill/>
                          </a:ln>
                          <a:solidFill>
                            <a:srgbClr val="FFF842"/>
                          </a:solidFill>
                          <a:effectLst>
                            <a:outerShdw blurRad="38100" dist="38100" dir="2700000" algn="tl">
                              <a:srgbClr val="000000"/>
                            </a:outerShdw>
                          </a:effectLst>
                          <a:latin typeface="Tahoma" pitchFamily="34" charset="0"/>
                        </a:rPr>
                        <a:t>formulations</a:t>
                      </a:r>
                      <a:endParaRPr kumimoji="0" lang="en-US" sz="1900" b="1" i="0" u="none" strike="noStrike" cap="none" normalizeH="0" baseline="0">
                        <a:ln>
                          <a:noFill/>
                        </a:ln>
                        <a:solidFill>
                          <a:srgbClr val="FFF842"/>
                        </a:solidFill>
                        <a:effectLst>
                          <a:outerShdw blurRad="38100" dist="38100" dir="2700000" algn="tl">
                            <a:srgbClr val="000000"/>
                          </a:outerShdw>
                        </a:effectLst>
                        <a:latin typeface="Tahoma"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5913">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Adderall XR</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~12 hours </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r h="220663">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Adderall</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4</a:t>
                      </a:r>
                      <a:r>
                        <a:rPr kumimoji="0" lang="en-GB" sz="19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6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1432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Dexedrine</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 Spansule</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6</a:t>
                      </a:r>
                      <a:r>
                        <a:rPr kumimoji="0" lang="en-GB" sz="19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8 hours</a:t>
                      </a:r>
                      <a:endPar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18097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Vyvanse</a:t>
                      </a:r>
                      <a:r>
                        <a:rPr kumimoji="0" lang="en-GB" sz="1900" b="1" i="0" u="none" strike="noStrike" cap="none" normalizeH="0" baseline="30000">
                          <a:ln>
                            <a:noFill/>
                          </a:ln>
                          <a:solidFill>
                            <a:schemeClr val="tx1"/>
                          </a:solidFill>
                          <a:effectLst>
                            <a:outerShdw blurRad="38100" dist="38100" dir="2700000" algn="tl">
                              <a:srgbClr val="000000"/>
                            </a:outerShdw>
                          </a:effectLst>
                          <a:latin typeface="Tahoma" pitchFamily="34" charset="0"/>
                        </a:rPr>
                        <a:t>TM</a:t>
                      </a:r>
                      <a:endPar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~14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5913">
                <a:tc gridSpan="3">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rgbClr val="FFF842"/>
                          </a:solidFill>
                          <a:effectLst>
                            <a:outerShdw blurRad="38100" dist="38100" dir="2700000" algn="tl">
                              <a:srgbClr val="000000"/>
                            </a:outerShdw>
                          </a:effectLst>
                          <a:latin typeface="Tahoma" pitchFamily="34" charset="0"/>
                        </a:rPr>
                        <a:t>Nonstimulants</a:t>
                      </a:r>
                      <a:endParaRPr kumimoji="0" lang="en-US" sz="1900" b="1" i="0" u="none" strike="noStrike" cap="none" normalizeH="0" baseline="0">
                        <a:ln>
                          <a:noFill/>
                        </a:ln>
                        <a:solidFill>
                          <a:srgbClr val="FFF842"/>
                        </a:solidFill>
                        <a:effectLst>
                          <a:outerShdw blurRad="38100" dist="38100" dir="2700000" algn="tl">
                            <a:srgbClr val="000000"/>
                          </a:outerShdw>
                        </a:effectLst>
                        <a:latin typeface="Tahoma"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314325">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GB" sz="1900" b="1" i="0" u="none" strike="noStrike" cap="none" normalizeH="0" baseline="0">
                          <a:ln>
                            <a:noFill/>
                          </a:ln>
                          <a:solidFill>
                            <a:schemeClr val="tx1"/>
                          </a:solidFill>
                          <a:effectLst>
                            <a:outerShdw blurRad="38100" dist="38100" dir="2700000" algn="tl">
                              <a:srgbClr val="000000"/>
                            </a:outerShdw>
                          </a:effectLst>
                          <a:latin typeface="Tahoma" pitchFamily="34" charset="0"/>
                        </a:rPr>
                        <a:t>Strattera</a:t>
                      </a: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 </a:t>
                      </a:r>
                    </a:p>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rPr>
                        <a:t>Intuniv</a:t>
                      </a:r>
                    </a:p>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Up to 24 hours</a:t>
                      </a:r>
                    </a:p>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8-12 hour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p>
                    <a:p>
                      <a:pPr marL="0" marR="0" lvl="0" indent="0" algn="ctr" defTabSz="933450" rtl="0" eaLnBrk="1" fontAlgn="base" latinLnBrk="0" hangingPunct="1">
                        <a:lnSpc>
                          <a:spcPct val="90000"/>
                        </a:lnSpc>
                        <a:spcBef>
                          <a:spcPct val="0"/>
                        </a:spcBef>
                        <a:spcAft>
                          <a:spcPct val="0"/>
                        </a:spcAft>
                        <a:buClr>
                          <a:schemeClr val="hlink"/>
                        </a:buClr>
                        <a:buSzPct val="70000"/>
                        <a:buFont typeface="Wingdings" pitchFamily="2" charset="2"/>
                        <a:buNone/>
                        <a:tabLst/>
                      </a:pPr>
                      <a:r>
                        <a:rPr kumimoji="0" lang="en-US" sz="1900" b="1" i="0" u="none" strike="noStrike" cap="none" normalizeH="0" baseline="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3688">
                <a:tc gridSpan="3">
                  <a:txBody>
                    <a:bodyPr/>
                    <a:lstStyle/>
                    <a:p>
                      <a:pPr marL="0" marR="0" lvl="0" indent="0" algn="l" defTabSz="933450" rtl="0" eaLnBrk="1" fontAlgn="base" latinLnBrk="0" hangingPunct="1">
                        <a:lnSpc>
                          <a:spcPct val="85000"/>
                        </a:lnSpc>
                        <a:spcBef>
                          <a:spcPct val="0"/>
                        </a:spcBef>
                        <a:spcAft>
                          <a:spcPct val="0"/>
                        </a:spcAft>
                        <a:buClr>
                          <a:schemeClr val="hlink"/>
                        </a:buClr>
                        <a:buSzPct val="70000"/>
                        <a:buFont typeface="Wingdings" pitchFamily="2" charset="2"/>
                        <a:buNone/>
                        <a:tabLst/>
                      </a:pPr>
                      <a:endParaRPr kumimoji="0" lang="en-US" sz="1900" b="1" i="0" u="none" strike="noStrike" cap="none" normalizeH="0" baseline="3000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43066" name="Text Box 89"/>
          <p:cNvSpPr txBox="1">
            <a:spLocks noChangeArrowheads="1"/>
          </p:cNvSpPr>
          <p:nvPr/>
        </p:nvSpPr>
        <p:spPr bwMode="auto">
          <a:xfrm>
            <a:off x="228600" y="6646863"/>
            <a:ext cx="8324850" cy="211137"/>
          </a:xfrm>
          <a:prstGeom prst="rect">
            <a:avLst/>
          </a:prstGeom>
          <a:noFill/>
          <a:ln w="9525">
            <a:noFill/>
            <a:miter lim="800000"/>
            <a:headEnd/>
            <a:tailEnd/>
          </a:ln>
        </p:spPr>
        <p:txBody>
          <a:bodyPr>
            <a:spAutoFit/>
          </a:bodyPr>
          <a:lstStyle/>
          <a:p>
            <a:pPr>
              <a:lnSpc>
                <a:spcPct val="65000"/>
              </a:lnSpc>
              <a:spcBef>
                <a:spcPct val="50000"/>
              </a:spcBef>
            </a:pPr>
            <a:r>
              <a:rPr lang="en-US" sz="1200" b="1">
                <a:solidFill>
                  <a:srgbClr val="FFFFFF"/>
                </a:solidFill>
              </a:rPr>
              <a:t>Courtesy of TE Wilens, MD.</a:t>
            </a:r>
            <a:r>
              <a:rPr lang="en-US" sz="1200"/>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233363"/>
            <a:ext cx="8229600" cy="1044575"/>
          </a:xfrm>
        </p:spPr>
        <p:txBody>
          <a:bodyPr/>
          <a:lstStyle/>
          <a:p>
            <a:pPr eaLnBrk="1" hangingPunct="1">
              <a:defRPr/>
            </a:pPr>
            <a:r>
              <a:rPr lang="en-US" sz="4000"/>
              <a:t>“Side Effects” With MPH and Amphetamine Therapy</a:t>
            </a:r>
          </a:p>
        </p:txBody>
      </p:sp>
      <p:sp>
        <p:nvSpPr>
          <p:cNvPr id="44035" name="Text Box 3"/>
          <p:cNvSpPr txBox="1">
            <a:spLocks noChangeArrowheads="1"/>
          </p:cNvSpPr>
          <p:nvPr/>
        </p:nvSpPr>
        <p:spPr bwMode="auto">
          <a:xfrm>
            <a:off x="182563" y="6305550"/>
            <a:ext cx="8775700" cy="365125"/>
          </a:xfrm>
          <a:prstGeom prst="rect">
            <a:avLst/>
          </a:prstGeom>
          <a:noFill/>
          <a:ln w="9525">
            <a:noFill/>
            <a:miter lim="800000"/>
            <a:headEnd/>
            <a:tailEnd/>
          </a:ln>
        </p:spPr>
        <p:txBody>
          <a:bodyPr lIns="0" tIns="0" rIns="0" bIns="0" anchor="b">
            <a:spAutoFit/>
          </a:bodyPr>
          <a:lstStyle/>
          <a:p>
            <a:r>
              <a:rPr lang="en-US" sz="1200"/>
              <a:t>*</a:t>
            </a:r>
            <a:r>
              <a:rPr lang="en-US" sz="1200" i="1"/>
              <a:t>P</a:t>
            </a:r>
            <a:r>
              <a:rPr lang="en-US" sz="1200"/>
              <a:t>&lt;0.01 vs placebo, </a:t>
            </a:r>
            <a:r>
              <a:rPr lang="en-US" sz="1200" baseline="30000"/>
              <a:t>†</a:t>
            </a:r>
            <a:r>
              <a:rPr lang="en-US" sz="1200" i="1"/>
              <a:t>P</a:t>
            </a:r>
            <a:r>
              <a:rPr lang="en-US" sz="1200"/>
              <a:t>&lt;0.01 vs methylphenidate.</a:t>
            </a:r>
          </a:p>
          <a:p>
            <a:r>
              <a:rPr lang="en-US" sz="1200"/>
              <a:t>Efron D, et al. Pediatrics. 1997;100:662-669.</a:t>
            </a:r>
          </a:p>
        </p:txBody>
      </p:sp>
      <p:sp>
        <p:nvSpPr>
          <p:cNvPr id="44036" name="Rectangle 4"/>
          <p:cNvSpPr>
            <a:spLocks noChangeArrowheads="1"/>
          </p:cNvSpPr>
          <p:nvPr/>
        </p:nvSpPr>
        <p:spPr bwMode="auto">
          <a:xfrm>
            <a:off x="1374775" y="1363663"/>
            <a:ext cx="6394450" cy="609600"/>
          </a:xfrm>
          <a:prstGeom prst="rect">
            <a:avLst/>
          </a:prstGeom>
          <a:noFill/>
          <a:ln w="9525" algn="ctr">
            <a:noFill/>
            <a:miter lim="800000"/>
            <a:headEnd/>
            <a:tailEnd/>
          </a:ln>
        </p:spPr>
        <p:txBody>
          <a:bodyPr wrap="none" lIns="0" tIns="0" rIns="0" bIns="0">
            <a:spAutoFit/>
          </a:bodyPr>
          <a:lstStyle/>
          <a:p>
            <a:pPr algn="ctr" eaLnBrk="1" hangingPunct="1"/>
            <a:r>
              <a:rPr lang="en-US" sz="2000" b="1">
                <a:solidFill>
                  <a:srgbClr val="FFFFFF"/>
                </a:solidFill>
              </a:rPr>
              <a:t>Many “side effects” are characteristics of ADHD and </a:t>
            </a:r>
            <a:br>
              <a:rPr lang="en-US" sz="2000" b="1">
                <a:solidFill>
                  <a:srgbClr val="FFFFFF"/>
                </a:solidFill>
              </a:rPr>
            </a:br>
            <a:r>
              <a:rPr lang="en-US" sz="2000" b="1">
                <a:solidFill>
                  <a:srgbClr val="FFFFFF"/>
                </a:solidFill>
              </a:rPr>
              <a:t>improve with stimulant treatment </a:t>
            </a:r>
          </a:p>
        </p:txBody>
      </p:sp>
      <p:sp>
        <p:nvSpPr>
          <p:cNvPr id="44037" name="Line 5"/>
          <p:cNvSpPr>
            <a:spLocks noChangeShapeType="1"/>
          </p:cNvSpPr>
          <p:nvPr/>
        </p:nvSpPr>
        <p:spPr bwMode="auto">
          <a:xfrm>
            <a:off x="1187450" y="5513388"/>
            <a:ext cx="63500" cy="0"/>
          </a:xfrm>
          <a:prstGeom prst="line">
            <a:avLst/>
          </a:prstGeom>
          <a:noFill/>
          <a:ln w="19050">
            <a:solidFill>
              <a:srgbClr val="FFFFFF"/>
            </a:solidFill>
            <a:round/>
            <a:headEnd/>
            <a:tailEnd/>
          </a:ln>
        </p:spPr>
        <p:txBody>
          <a:bodyPr/>
          <a:lstStyle/>
          <a:p>
            <a:endParaRPr lang="en-US"/>
          </a:p>
        </p:txBody>
      </p:sp>
      <p:sp>
        <p:nvSpPr>
          <p:cNvPr id="44038" name="Line 6"/>
          <p:cNvSpPr>
            <a:spLocks noChangeShapeType="1"/>
          </p:cNvSpPr>
          <p:nvPr/>
        </p:nvSpPr>
        <p:spPr bwMode="auto">
          <a:xfrm>
            <a:off x="1187450" y="4848225"/>
            <a:ext cx="63500" cy="0"/>
          </a:xfrm>
          <a:prstGeom prst="line">
            <a:avLst/>
          </a:prstGeom>
          <a:noFill/>
          <a:ln w="19050">
            <a:solidFill>
              <a:srgbClr val="FFFFFF"/>
            </a:solidFill>
            <a:round/>
            <a:headEnd/>
            <a:tailEnd/>
          </a:ln>
        </p:spPr>
        <p:txBody>
          <a:bodyPr/>
          <a:lstStyle/>
          <a:p>
            <a:endParaRPr lang="en-US"/>
          </a:p>
        </p:txBody>
      </p:sp>
      <p:sp>
        <p:nvSpPr>
          <p:cNvPr id="44039" name="Line 7"/>
          <p:cNvSpPr>
            <a:spLocks noChangeShapeType="1"/>
          </p:cNvSpPr>
          <p:nvPr/>
        </p:nvSpPr>
        <p:spPr bwMode="auto">
          <a:xfrm>
            <a:off x="1187450" y="4191000"/>
            <a:ext cx="63500" cy="0"/>
          </a:xfrm>
          <a:prstGeom prst="line">
            <a:avLst/>
          </a:prstGeom>
          <a:noFill/>
          <a:ln w="19050">
            <a:solidFill>
              <a:srgbClr val="FFFFFF"/>
            </a:solidFill>
            <a:round/>
            <a:headEnd/>
            <a:tailEnd/>
          </a:ln>
        </p:spPr>
        <p:txBody>
          <a:bodyPr/>
          <a:lstStyle/>
          <a:p>
            <a:endParaRPr lang="en-US"/>
          </a:p>
        </p:txBody>
      </p:sp>
      <p:sp>
        <p:nvSpPr>
          <p:cNvPr id="44040" name="Line 8"/>
          <p:cNvSpPr>
            <a:spLocks noChangeShapeType="1"/>
          </p:cNvSpPr>
          <p:nvPr/>
        </p:nvSpPr>
        <p:spPr bwMode="auto">
          <a:xfrm>
            <a:off x="1187450" y="3525838"/>
            <a:ext cx="63500" cy="0"/>
          </a:xfrm>
          <a:prstGeom prst="line">
            <a:avLst/>
          </a:prstGeom>
          <a:noFill/>
          <a:ln w="19050">
            <a:solidFill>
              <a:srgbClr val="FFFFFF"/>
            </a:solidFill>
            <a:round/>
            <a:headEnd/>
            <a:tailEnd/>
          </a:ln>
        </p:spPr>
        <p:txBody>
          <a:bodyPr/>
          <a:lstStyle/>
          <a:p>
            <a:endParaRPr lang="en-US"/>
          </a:p>
        </p:txBody>
      </p:sp>
      <p:sp>
        <p:nvSpPr>
          <p:cNvPr id="44041" name="Line 9"/>
          <p:cNvSpPr>
            <a:spLocks noChangeShapeType="1"/>
          </p:cNvSpPr>
          <p:nvPr/>
        </p:nvSpPr>
        <p:spPr bwMode="auto">
          <a:xfrm>
            <a:off x="1187450" y="2870200"/>
            <a:ext cx="63500" cy="0"/>
          </a:xfrm>
          <a:prstGeom prst="line">
            <a:avLst/>
          </a:prstGeom>
          <a:noFill/>
          <a:ln w="19050">
            <a:solidFill>
              <a:srgbClr val="FFFFFF"/>
            </a:solidFill>
            <a:round/>
            <a:headEnd/>
            <a:tailEnd/>
          </a:ln>
        </p:spPr>
        <p:txBody>
          <a:bodyPr/>
          <a:lstStyle/>
          <a:p>
            <a:endParaRPr lang="en-US"/>
          </a:p>
        </p:txBody>
      </p:sp>
      <p:sp>
        <p:nvSpPr>
          <p:cNvPr id="44042" name="Line 10"/>
          <p:cNvSpPr>
            <a:spLocks noChangeShapeType="1"/>
          </p:cNvSpPr>
          <p:nvPr/>
        </p:nvSpPr>
        <p:spPr bwMode="auto">
          <a:xfrm>
            <a:off x="1187450" y="2205038"/>
            <a:ext cx="63500" cy="0"/>
          </a:xfrm>
          <a:prstGeom prst="line">
            <a:avLst/>
          </a:prstGeom>
          <a:noFill/>
          <a:ln w="19050">
            <a:solidFill>
              <a:srgbClr val="FFFFFF"/>
            </a:solidFill>
            <a:round/>
            <a:headEnd/>
            <a:tailEnd/>
          </a:ln>
        </p:spPr>
        <p:txBody>
          <a:bodyPr/>
          <a:lstStyle/>
          <a:p>
            <a:endParaRPr lang="en-US"/>
          </a:p>
        </p:txBody>
      </p:sp>
      <p:sp>
        <p:nvSpPr>
          <p:cNvPr id="44043" name="Rectangle 11"/>
          <p:cNvSpPr>
            <a:spLocks noChangeArrowheads="1"/>
          </p:cNvSpPr>
          <p:nvPr/>
        </p:nvSpPr>
        <p:spPr bwMode="auto">
          <a:xfrm>
            <a:off x="966788" y="5408613"/>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0.0</a:t>
            </a:r>
            <a:endParaRPr lang="en-US" sz="1400"/>
          </a:p>
        </p:txBody>
      </p:sp>
      <p:sp>
        <p:nvSpPr>
          <p:cNvPr id="44044" name="Rectangle 12"/>
          <p:cNvSpPr>
            <a:spLocks noChangeArrowheads="1"/>
          </p:cNvSpPr>
          <p:nvPr/>
        </p:nvSpPr>
        <p:spPr bwMode="auto">
          <a:xfrm>
            <a:off x="966788" y="4743450"/>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1.0</a:t>
            </a:r>
            <a:endParaRPr lang="en-US" sz="1400"/>
          </a:p>
        </p:txBody>
      </p:sp>
      <p:sp>
        <p:nvSpPr>
          <p:cNvPr id="44045" name="Rectangle 13"/>
          <p:cNvSpPr>
            <a:spLocks noChangeArrowheads="1"/>
          </p:cNvSpPr>
          <p:nvPr/>
        </p:nvSpPr>
        <p:spPr bwMode="auto">
          <a:xfrm>
            <a:off x="966788" y="4086225"/>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2.0</a:t>
            </a:r>
            <a:endParaRPr lang="en-US" sz="1400"/>
          </a:p>
        </p:txBody>
      </p:sp>
      <p:sp>
        <p:nvSpPr>
          <p:cNvPr id="44046" name="Rectangle 14"/>
          <p:cNvSpPr>
            <a:spLocks noChangeArrowheads="1"/>
          </p:cNvSpPr>
          <p:nvPr/>
        </p:nvSpPr>
        <p:spPr bwMode="auto">
          <a:xfrm>
            <a:off x="966788" y="3421063"/>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3.0</a:t>
            </a:r>
            <a:endParaRPr lang="en-US" sz="1400"/>
          </a:p>
        </p:txBody>
      </p:sp>
      <p:sp>
        <p:nvSpPr>
          <p:cNvPr id="44047" name="Rectangle 15"/>
          <p:cNvSpPr>
            <a:spLocks noChangeArrowheads="1"/>
          </p:cNvSpPr>
          <p:nvPr/>
        </p:nvSpPr>
        <p:spPr bwMode="auto">
          <a:xfrm>
            <a:off x="966788" y="2765425"/>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4.0</a:t>
            </a:r>
            <a:endParaRPr lang="en-US" sz="1400"/>
          </a:p>
        </p:txBody>
      </p:sp>
      <p:sp>
        <p:nvSpPr>
          <p:cNvPr id="44048" name="Rectangle 16"/>
          <p:cNvSpPr>
            <a:spLocks noChangeArrowheads="1"/>
          </p:cNvSpPr>
          <p:nvPr/>
        </p:nvSpPr>
        <p:spPr bwMode="auto">
          <a:xfrm>
            <a:off x="966788" y="2100263"/>
            <a:ext cx="247650" cy="212725"/>
          </a:xfrm>
          <a:prstGeom prst="rect">
            <a:avLst/>
          </a:prstGeom>
          <a:noFill/>
          <a:ln w="9525">
            <a:noFill/>
            <a:miter lim="800000"/>
            <a:headEnd/>
            <a:tailEnd/>
          </a:ln>
        </p:spPr>
        <p:txBody>
          <a:bodyPr wrap="none" lIns="0" tIns="0" rIns="0" bIns="0" anchor="ctr">
            <a:spAutoFit/>
          </a:bodyPr>
          <a:lstStyle/>
          <a:p>
            <a:pPr algn="r" eaLnBrk="1" hangingPunct="1"/>
            <a:r>
              <a:rPr lang="en-US" sz="1400">
                <a:solidFill>
                  <a:srgbClr val="FFFFFF"/>
                </a:solidFill>
              </a:rPr>
              <a:t>5.0</a:t>
            </a:r>
            <a:endParaRPr lang="en-US" sz="1400"/>
          </a:p>
        </p:txBody>
      </p:sp>
      <p:sp>
        <p:nvSpPr>
          <p:cNvPr id="44049" name="Rectangle 17"/>
          <p:cNvSpPr>
            <a:spLocks noChangeArrowheads="1"/>
          </p:cNvSpPr>
          <p:nvPr/>
        </p:nvSpPr>
        <p:spPr bwMode="auto">
          <a:xfrm rot="-5400000">
            <a:off x="-111918" y="3644106"/>
            <a:ext cx="1366838" cy="244475"/>
          </a:xfrm>
          <a:prstGeom prst="rect">
            <a:avLst/>
          </a:prstGeom>
          <a:noFill/>
          <a:ln w="9525">
            <a:noFill/>
            <a:miter lim="800000"/>
            <a:headEnd/>
            <a:tailEnd/>
          </a:ln>
        </p:spPr>
        <p:txBody>
          <a:bodyPr wrap="none" lIns="0" tIns="0" rIns="0" bIns="0" anchor="ctr" anchorCtr="1">
            <a:spAutoFit/>
          </a:bodyPr>
          <a:lstStyle/>
          <a:p>
            <a:pPr algn="ctr" eaLnBrk="1" hangingPunct="1"/>
            <a:r>
              <a:rPr lang="en-US" sz="1600" b="1">
                <a:solidFill>
                  <a:schemeClr val="tx2"/>
                </a:solidFill>
              </a:rPr>
              <a:t>Mean Severity</a:t>
            </a:r>
            <a:endParaRPr lang="en-US">
              <a:solidFill>
                <a:schemeClr val="tx2"/>
              </a:solidFill>
            </a:endParaRPr>
          </a:p>
        </p:txBody>
      </p:sp>
      <p:sp>
        <p:nvSpPr>
          <p:cNvPr id="44050" name="Rectangle 18"/>
          <p:cNvSpPr>
            <a:spLocks noChangeArrowheads="1"/>
          </p:cNvSpPr>
          <p:nvPr/>
        </p:nvSpPr>
        <p:spPr bwMode="auto">
          <a:xfrm>
            <a:off x="1254125" y="2205038"/>
            <a:ext cx="7432675" cy="3308350"/>
          </a:xfrm>
          <a:prstGeom prst="rect">
            <a:avLst/>
          </a:prstGeom>
          <a:solidFill>
            <a:srgbClr val="000000"/>
          </a:solidFill>
          <a:ln w="19050">
            <a:solidFill>
              <a:schemeClr val="tx1"/>
            </a:solidFill>
            <a:miter lim="800000"/>
            <a:headEnd/>
            <a:tailEnd/>
          </a:ln>
        </p:spPr>
        <p:txBody>
          <a:bodyPr/>
          <a:lstStyle/>
          <a:p>
            <a:endParaRPr lang="en-US"/>
          </a:p>
        </p:txBody>
      </p:sp>
      <p:sp>
        <p:nvSpPr>
          <p:cNvPr id="44051" name="Rectangle 19"/>
          <p:cNvSpPr>
            <a:spLocks noChangeArrowheads="1"/>
          </p:cNvSpPr>
          <p:nvPr/>
        </p:nvSpPr>
        <p:spPr bwMode="blackWhite">
          <a:xfrm>
            <a:off x="8405813" y="5199063"/>
            <a:ext cx="184150" cy="314325"/>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052" name="Rectangle 20"/>
          <p:cNvSpPr>
            <a:spLocks noChangeArrowheads="1"/>
          </p:cNvSpPr>
          <p:nvPr/>
        </p:nvSpPr>
        <p:spPr bwMode="auto">
          <a:xfrm>
            <a:off x="1352550" y="5599113"/>
            <a:ext cx="542925"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Trouble</a:t>
            </a:r>
          </a:p>
          <a:p>
            <a:pPr algn="ctr" eaLnBrk="1" hangingPunct="1"/>
            <a:r>
              <a:rPr lang="en-US" sz="1400">
                <a:solidFill>
                  <a:srgbClr val="FFFFFF"/>
                </a:solidFill>
                <a:latin typeface="Arial Narrow" pitchFamily="34" charset="0"/>
              </a:rPr>
              <a:t>sleeping</a:t>
            </a:r>
            <a:endParaRPr lang="en-US" sz="1400">
              <a:latin typeface="Arial Narrow" pitchFamily="34" charset="0"/>
            </a:endParaRPr>
          </a:p>
        </p:txBody>
      </p:sp>
      <p:sp>
        <p:nvSpPr>
          <p:cNvPr id="44053" name="Rectangle 21"/>
          <p:cNvSpPr>
            <a:spLocks noChangeArrowheads="1"/>
          </p:cNvSpPr>
          <p:nvPr/>
        </p:nvSpPr>
        <p:spPr bwMode="auto">
          <a:xfrm>
            <a:off x="2108200" y="5599113"/>
            <a:ext cx="519113"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Poor</a:t>
            </a:r>
          </a:p>
          <a:p>
            <a:pPr algn="ctr" eaLnBrk="1" hangingPunct="1"/>
            <a:r>
              <a:rPr lang="en-US" sz="1400">
                <a:solidFill>
                  <a:srgbClr val="FFFFFF"/>
                </a:solidFill>
                <a:latin typeface="Arial Narrow" pitchFamily="34" charset="0"/>
              </a:rPr>
              <a:t>appetite</a:t>
            </a:r>
            <a:endParaRPr lang="en-US" sz="1400">
              <a:latin typeface="Arial Narrow" pitchFamily="34" charset="0"/>
            </a:endParaRPr>
          </a:p>
        </p:txBody>
      </p:sp>
      <p:sp>
        <p:nvSpPr>
          <p:cNvPr id="44054" name="Rectangle 22"/>
          <p:cNvSpPr>
            <a:spLocks noChangeArrowheads="1"/>
          </p:cNvSpPr>
          <p:nvPr/>
        </p:nvSpPr>
        <p:spPr bwMode="auto">
          <a:xfrm>
            <a:off x="2881313" y="5599113"/>
            <a:ext cx="485775" cy="212725"/>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Irritable</a:t>
            </a:r>
            <a:endParaRPr lang="en-US" sz="1400">
              <a:latin typeface="Arial Narrow" pitchFamily="34" charset="0"/>
            </a:endParaRPr>
          </a:p>
        </p:txBody>
      </p:sp>
      <p:sp>
        <p:nvSpPr>
          <p:cNvPr id="44055" name="Rectangle 23"/>
          <p:cNvSpPr>
            <a:spLocks noChangeArrowheads="1"/>
          </p:cNvSpPr>
          <p:nvPr/>
        </p:nvSpPr>
        <p:spPr bwMode="auto">
          <a:xfrm>
            <a:off x="3563938" y="5599113"/>
            <a:ext cx="566737"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Anxious-</a:t>
            </a:r>
            <a:br>
              <a:rPr lang="en-US" sz="1400">
                <a:solidFill>
                  <a:srgbClr val="FFFFFF"/>
                </a:solidFill>
                <a:latin typeface="Arial Narrow" pitchFamily="34" charset="0"/>
              </a:rPr>
            </a:br>
            <a:r>
              <a:rPr lang="en-US" sz="1400">
                <a:solidFill>
                  <a:srgbClr val="FFFFFF"/>
                </a:solidFill>
                <a:latin typeface="Arial Narrow" pitchFamily="34" charset="0"/>
              </a:rPr>
              <a:t>ness</a:t>
            </a:r>
            <a:endParaRPr lang="en-US" sz="1400">
              <a:latin typeface="Arial Narrow" pitchFamily="34" charset="0"/>
            </a:endParaRPr>
          </a:p>
        </p:txBody>
      </p:sp>
      <p:sp>
        <p:nvSpPr>
          <p:cNvPr id="44056" name="Rectangle 24"/>
          <p:cNvSpPr>
            <a:spLocks noChangeArrowheads="1"/>
          </p:cNvSpPr>
          <p:nvPr/>
        </p:nvSpPr>
        <p:spPr bwMode="auto">
          <a:xfrm>
            <a:off x="4362450" y="5599113"/>
            <a:ext cx="485775"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Day-</a:t>
            </a:r>
            <a:br>
              <a:rPr lang="en-US" sz="1400">
                <a:solidFill>
                  <a:srgbClr val="FFFFFF"/>
                </a:solidFill>
                <a:latin typeface="Arial Narrow" pitchFamily="34" charset="0"/>
              </a:rPr>
            </a:br>
            <a:r>
              <a:rPr lang="en-US" sz="1400">
                <a:solidFill>
                  <a:srgbClr val="FFFFFF"/>
                </a:solidFill>
                <a:latin typeface="Arial Narrow" pitchFamily="34" charset="0"/>
              </a:rPr>
              <a:t>dreams</a:t>
            </a:r>
            <a:endParaRPr lang="en-US" sz="1400">
              <a:latin typeface="Arial Narrow" pitchFamily="34" charset="0"/>
            </a:endParaRPr>
          </a:p>
        </p:txBody>
      </p:sp>
      <p:sp>
        <p:nvSpPr>
          <p:cNvPr id="44057" name="Rectangle 25"/>
          <p:cNvSpPr>
            <a:spLocks noChangeArrowheads="1"/>
          </p:cNvSpPr>
          <p:nvPr/>
        </p:nvSpPr>
        <p:spPr bwMode="auto">
          <a:xfrm>
            <a:off x="5016500" y="5599113"/>
            <a:ext cx="665163"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Biting</a:t>
            </a:r>
          </a:p>
          <a:p>
            <a:pPr algn="ctr" eaLnBrk="1" hangingPunct="1"/>
            <a:r>
              <a:rPr lang="en-US" sz="1400">
                <a:solidFill>
                  <a:srgbClr val="FFFFFF"/>
                </a:solidFill>
                <a:latin typeface="Arial Narrow" pitchFamily="34" charset="0"/>
              </a:rPr>
              <a:t>fingernails</a:t>
            </a:r>
            <a:endParaRPr lang="en-US" sz="1400">
              <a:latin typeface="Arial Narrow" pitchFamily="34" charset="0"/>
            </a:endParaRPr>
          </a:p>
        </p:txBody>
      </p:sp>
      <p:sp>
        <p:nvSpPr>
          <p:cNvPr id="44058" name="Rectangle 26"/>
          <p:cNvSpPr>
            <a:spLocks noChangeArrowheads="1"/>
          </p:cNvSpPr>
          <p:nvPr/>
        </p:nvSpPr>
        <p:spPr bwMode="auto">
          <a:xfrm>
            <a:off x="5802313" y="5599113"/>
            <a:ext cx="566737" cy="212725"/>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Sadness</a:t>
            </a:r>
            <a:endParaRPr lang="en-US" sz="1400">
              <a:latin typeface="Arial Narrow" pitchFamily="34" charset="0"/>
            </a:endParaRPr>
          </a:p>
        </p:txBody>
      </p:sp>
      <p:sp>
        <p:nvSpPr>
          <p:cNvPr id="44059" name="Rectangle 27"/>
          <p:cNvSpPr>
            <a:spLocks noChangeArrowheads="1"/>
          </p:cNvSpPr>
          <p:nvPr/>
        </p:nvSpPr>
        <p:spPr bwMode="auto">
          <a:xfrm>
            <a:off x="6692900" y="5599113"/>
            <a:ext cx="266700" cy="212725"/>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Tics</a:t>
            </a:r>
            <a:endParaRPr lang="en-US" sz="1400">
              <a:latin typeface="Arial Narrow" pitchFamily="34" charset="0"/>
            </a:endParaRPr>
          </a:p>
        </p:txBody>
      </p:sp>
      <p:sp>
        <p:nvSpPr>
          <p:cNvPr id="44060" name="Rectangle 28"/>
          <p:cNvSpPr>
            <a:spLocks noChangeArrowheads="1"/>
          </p:cNvSpPr>
          <p:nvPr/>
        </p:nvSpPr>
        <p:spPr bwMode="auto">
          <a:xfrm>
            <a:off x="7196138" y="5599113"/>
            <a:ext cx="738187" cy="212725"/>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Headaches</a:t>
            </a:r>
            <a:endParaRPr lang="en-US" sz="1400">
              <a:latin typeface="Arial Narrow" pitchFamily="34" charset="0"/>
            </a:endParaRPr>
          </a:p>
        </p:txBody>
      </p:sp>
      <p:sp>
        <p:nvSpPr>
          <p:cNvPr id="44061" name="Rectangle 29"/>
          <p:cNvSpPr>
            <a:spLocks noChangeArrowheads="1"/>
          </p:cNvSpPr>
          <p:nvPr/>
        </p:nvSpPr>
        <p:spPr bwMode="auto">
          <a:xfrm>
            <a:off x="8121650" y="5599113"/>
            <a:ext cx="404813" cy="425450"/>
          </a:xfrm>
          <a:prstGeom prst="rect">
            <a:avLst/>
          </a:prstGeom>
          <a:noFill/>
          <a:ln w="9525">
            <a:noFill/>
            <a:miter lim="800000"/>
            <a:headEnd/>
            <a:tailEnd/>
          </a:ln>
        </p:spPr>
        <p:txBody>
          <a:bodyPr wrap="none" lIns="0" tIns="0" rIns="0" bIns="0" anchorCtr="1">
            <a:spAutoFit/>
          </a:bodyPr>
          <a:lstStyle/>
          <a:p>
            <a:pPr algn="ctr" eaLnBrk="1" hangingPunct="1"/>
            <a:r>
              <a:rPr lang="en-US" sz="1400">
                <a:solidFill>
                  <a:srgbClr val="FFFFFF"/>
                </a:solidFill>
                <a:latin typeface="Arial Narrow" pitchFamily="34" charset="0"/>
              </a:rPr>
              <a:t>Night-</a:t>
            </a:r>
          </a:p>
          <a:p>
            <a:pPr algn="ctr" eaLnBrk="1" hangingPunct="1"/>
            <a:r>
              <a:rPr lang="en-US" sz="1400">
                <a:solidFill>
                  <a:srgbClr val="FFFFFF"/>
                </a:solidFill>
                <a:latin typeface="Arial Narrow" pitchFamily="34" charset="0"/>
              </a:rPr>
              <a:t>mares</a:t>
            </a:r>
            <a:endParaRPr lang="en-US" sz="1400">
              <a:latin typeface="Arial Narrow" pitchFamily="34" charset="0"/>
            </a:endParaRPr>
          </a:p>
        </p:txBody>
      </p:sp>
      <p:sp>
        <p:nvSpPr>
          <p:cNvPr id="44062" name="Rectangle 30"/>
          <p:cNvSpPr>
            <a:spLocks noChangeArrowheads="1"/>
          </p:cNvSpPr>
          <p:nvPr/>
        </p:nvSpPr>
        <p:spPr bwMode="auto">
          <a:xfrm>
            <a:off x="1341438" y="4049713"/>
            <a:ext cx="184150" cy="1463675"/>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3" name="Rectangle 31"/>
          <p:cNvSpPr>
            <a:spLocks noChangeArrowheads="1"/>
          </p:cNvSpPr>
          <p:nvPr/>
        </p:nvSpPr>
        <p:spPr bwMode="auto">
          <a:xfrm>
            <a:off x="2087563" y="4705350"/>
            <a:ext cx="184150" cy="808038"/>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4" name="Rectangle 32"/>
          <p:cNvSpPr>
            <a:spLocks noChangeArrowheads="1"/>
          </p:cNvSpPr>
          <p:nvPr/>
        </p:nvSpPr>
        <p:spPr bwMode="auto">
          <a:xfrm>
            <a:off x="2824163" y="2489200"/>
            <a:ext cx="185737" cy="3024188"/>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5" name="Rectangle 33"/>
          <p:cNvSpPr>
            <a:spLocks noChangeArrowheads="1"/>
          </p:cNvSpPr>
          <p:nvPr/>
        </p:nvSpPr>
        <p:spPr bwMode="auto">
          <a:xfrm>
            <a:off x="3570288" y="2908300"/>
            <a:ext cx="184150" cy="2605088"/>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6" name="Rectangle 34"/>
          <p:cNvSpPr>
            <a:spLocks noChangeArrowheads="1"/>
          </p:cNvSpPr>
          <p:nvPr/>
        </p:nvSpPr>
        <p:spPr bwMode="auto">
          <a:xfrm>
            <a:off x="4316413" y="3440113"/>
            <a:ext cx="184150" cy="2073275"/>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7" name="Rectangle 35"/>
          <p:cNvSpPr>
            <a:spLocks noChangeArrowheads="1"/>
          </p:cNvSpPr>
          <p:nvPr/>
        </p:nvSpPr>
        <p:spPr bwMode="auto">
          <a:xfrm>
            <a:off x="5064125" y="3611563"/>
            <a:ext cx="182563" cy="1901825"/>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8" name="Rectangle 36"/>
          <p:cNvSpPr>
            <a:spLocks noChangeArrowheads="1"/>
          </p:cNvSpPr>
          <p:nvPr/>
        </p:nvSpPr>
        <p:spPr bwMode="auto">
          <a:xfrm>
            <a:off x="5799138" y="3621088"/>
            <a:ext cx="184150" cy="1892300"/>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69" name="Rectangle 37"/>
          <p:cNvSpPr>
            <a:spLocks noChangeArrowheads="1"/>
          </p:cNvSpPr>
          <p:nvPr/>
        </p:nvSpPr>
        <p:spPr bwMode="auto">
          <a:xfrm>
            <a:off x="6545263" y="4429125"/>
            <a:ext cx="184150" cy="1084263"/>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70" name="Rectangle 38"/>
          <p:cNvSpPr>
            <a:spLocks noChangeArrowheads="1"/>
          </p:cNvSpPr>
          <p:nvPr/>
        </p:nvSpPr>
        <p:spPr bwMode="auto">
          <a:xfrm>
            <a:off x="7291388" y="4686300"/>
            <a:ext cx="184150" cy="827088"/>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71" name="Rectangle 39"/>
          <p:cNvSpPr>
            <a:spLocks noChangeArrowheads="1"/>
          </p:cNvSpPr>
          <p:nvPr/>
        </p:nvSpPr>
        <p:spPr bwMode="auto">
          <a:xfrm>
            <a:off x="8027988" y="4791075"/>
            <a:ext cx="182562" cy="722313"/>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72" name="Rectangle 40"/>
          <p:cNvSpPr>
            <a:spLocks noChangeArrowheads="1"/>
          </p:cNvSpPr>
          <p:nvPr/>
        </p:nvSpPr>
        <p:spPr bwMode="auto">
          <a:xfrm>
            <a:off x="6637338" y="2406650"/>
            <a:ext cx="192087" cy="128588"/>
          </a:xfrm>
          <a:prstGeom prst="rect">
            <a:avLst/>
          </a:prstGeom>
          <a:gradFill rotWithShape="1">
            <a:gsLst>
              <a:gs pos="0">
                <a:srgbClr val="33CC33"/>
              </a:gs>
              <a:gs pos="100000">
                <a:srgbClr val="006600"/>
              </a:gs>
            </a:gsLst>
            <a:lin ang="5400000" scaled="1"/>
          </a:gradFill>
          <a:ln w="19050" algn="ctr">
            <a:solidFill>
              <a:srgbClr val="33CC33"/>
            </a:solidFill>
            <a:miter lim="800000"/>
            <a:headEnd/>
            <a:tailEnd/>
          </a:ln>
        </p:spPr>
        <p:txBody>
          <a:bodyPr/>
          <a:lstStyle/>
          <a:p>
            <a:endParaRPr lang="en-US"/>
          </a:p>
        </p:txBody>
      </p:sp>
      <p:sp>
        <p:nvSpPr>
          <p:cNvPr id="44073" name="Rectangle 41"/>
          <p:cNvSpPr>
            <a:spLocks noChangeArrowheads="1"/>
          </p:cNvSpPr>
          <p:nvPr/>
        </p:nvSpPr>
        <p:spPr bwMode="auto">
          <a:xfrm>
            <a:off x="6902450" y="2363788"/>
            <a:ext cx="682625" cy="212725"/>
          </a:xfrm>
          <a:prstGeom prst="rect">
            <a:avLst/>
          </a:prstGeom>
          <a:noFill/>
          <a:ln w="9525">
            <a:noFill/>
            <a:miter lim="800000"/>
            <a:headEnd/>
            <a:tailEnd/>
          </a:ln>
        </p:spPr>
        <p:txBody>
          <a:bodyPr wrap="none" lIns="0" tIns="0" rIns="0" bIns="0" anchor="ctr">
            <a:spAutoFit/>
          </a:bodyPr>
          <a:lstStyle/>
          <a:p>
            <a:pPr eaLnBrk="1" hangingPunct="1"/>
            <a:r>
              <a:rPr lang="en-US" sz="1400">
                <a:solidFill>
                  <a:srgbClr val="FFFFFF"/>
                </a:solidFill>
              </a:rPr>
              <a:t>Baseline</a:t>
            </a:r>
            <a:endParaRPr lang="en-US" sz="1400"/>
          </a:p>
        </p:txBody>
      </p:sp>
      <p:sp>
        <p:nvSpPr>
          <p:cNvPr id="44074" name="Rectangle 42"/>
          <p:cNvSpPr>
            <a:spLocks noChangeArrowheads="1"/>
          </p:cNvSpPr>
          <p:nvPr/>
        </p:nvSpPr>
        <p:spPr bwMode="blackWhite">
          <a:xfrm>
            <a:off x="1525588" y="3127375"/>
            <a:ext cx="193675" cy="2386013"/>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75" name="Rectangle 43"/>
          <p:cNvSpPr>
            <a:spLocks noChangeArrowheads="1"/>
          </p:cNvSpPr>
          <p:nvPr/>
        </p:nvSpPr>
        <p:spPr bwMode="blackWhite">
          <a:xfrm>
            <a:off x="2271713" y="3697288"/>
            <a:ext cx="184150" cy="1816100"/>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76" name="Rectangle 44"/>
          <p:cNvSpPr>
            <a:spLocks noChangeArrowheads="1"/>
          </p:cNvSpPr>
          <p:nvPr/>
        </p:nvSpPr>
        <p:spPr bwMode="blackWhite">
          <a:xfrm>
            <a:off x="3009900" y="3098800"/>
            <a:ext cx="192088" cy="2414588"/>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77" name="Rectangle 45"/>
          <p:cNvSpPr>
            <a:spLocks noChangeArrowheads="1"/>
          </p:cNvSpPr>
          <p:nvPr/>
        </p:nvSpPr>
        <p:spPr bwMode="blackWhite">
          <a:xfrm>
            <a:off x="3754438" y="3716338"/>
            <a:ext cx="195262" cy="1797050"/>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78" name="Rectangle 46"/>
          <p:cNvSpPr>
            <a:spLocks noChangeArrowheads="1"/>
          </p:cNvSpPr>
          <p:nvPr/>
        </p:nvSpPr>
        <p:spPr bwMode="blackWhite">
          <a:xfrm>
            <a:off x="4500563" y="4352925"/>
            <a:ext cx="193675" cy="1160463"/>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79" name="Rectangle 47"/>
          <p:cNvSpPr>
            <a:spLocks noChangeArrowheads="1"/>
          </p:cNvSpPr>
          <p:nvPr/>
        </p:nvSpPr>
        <p:spPr bwMode="blackWhite">
          <a:xfrm>
            <a:off x="5246688" y="4295775"/>
            <a:ext cx="184150" cy="1217613"/>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0" name="Rectangle 48"/>
          <p:cNvSpPr>
            <a:spLocks noChangeArrowheads="1"/>
          </p:cNvSpPr>
          <p:nvPr/>
        </p:nvSpPr>
        <p:spPr bwMode="blackWhite">
          <a:xfrm>
            <a:off x="5983288" y="3906838"/>
            <a:ext cx="193675" cy="1606550"/>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1" name="Rectangle 49"/>
          <p:cNvSpPr>
            <a:spLocks noChangeArrowheads="1"/>
          </p:cNvSpPr>
          <p:nvPr/>
        </p:nvSpPr>
        <p:spPr bwMode="blackWhite">
          <a:xfrm>
            <a:off x="6729413" y="4960938"/>
            <a:ext cx="193675" cy="552450"/>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2" name="Rectangle 50"/>
          <p:cNvSpPr>
            <a:spLocks noChangeArrowheads="1"/>
          </p:cNvSpPr>
          <p:nvPr/>
        </p:nvSpPr>
        <p:spPr bwMode="blackWhite">
          <a:xfrm>
            <a:off x="7475538" y="4960938"/>
            <a:ext cx="184150" cy="552450"/>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3" name="Rectangle 51"/>
          <p:cNvSpPr>
            <a:spLocks noChangeArrowheads="1"/>
          </p:cNvSpPr>
          <p:nvPr/>
        </p:nvSpPr>
        <p:spPr bwMode="blackWhite">
          <a:xfrm>
            <a:off x="8210550" y="4989513"/>
            <a:ext cx="195263" cy="523875"/>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4" name="Rectangle 52"/>
          <p:cNvSpPr>
            <a:spLocks noChangeArrowheads="1"/>
          </p:cNvSpPr>
          <p:nvPr/>
        </p:nvSpPr>
        <p:spPr bwMode="blackWhite">
          <a:xfrm>
            <a:off x="6637338" y="2647950"/>
            <a:ext cx="192087" cy="128588"/>
          </a:xfrm>
          <a:prstGeom prst="rect">
            <a:avLst/>
          </a:prstGeom>
          <a:gradFill rotWithShape="1">
            <a:gsLst>
              <a:gs pos="0">
                <a:srgbClr val="FF9900"/>
              </a:gs>
              <a:gs pos="100000">
                <a:srgbClr val="CC3300"/>
              </a:gs>
            </a:gsLst>
            <a:lin ang="5400000" scaled="1"/>
          </a:gradFill>
          <a:ln w="19050" algn="ctr">
            <a:solidFill>
              <a:srgbClr val="FF9900"/>
            </a:solidFill>
            <a:miter lim="800000"/>
            <a:headEnd/>
            <a:tailEnd/>
          </a:ln>
        </p:spPr>
        <p:txBody>
          <a:bodyPr/>
          <a:lstStyle/>
          <a:p>
            <a:endParaRPr lang="en-US"/>
          </a:p>
        </p:txBody>
      </p:sp>
      <p:sp>
        <p:nvSpPr>
          <p:cNvPr id="44085" name="Rectangle 53"/>
          <p:cNvSpPr>
            <a:spLocks noChangeArrowheads="1"/>
          </p:cNvSpPr>
          <p:nvPr/>
        </p:nvSpPr>
        <p:spPr bwMode="auto">
          <a:xfrm>
            <a:off x="6902450" y="2605088"/>
            <a:ext cx="1600200" cy="212725"/>
          </a:xfrm>
          <a:prstGeom prst="rect">
            <a:avLst/>
          </a:prstGeom>
          <a:noFill/>
          <a:ln w="9525">
            <a:noFill/>
            <a:miter lim="800000"/>
            <a:headEnd/>
            <a:tailEnd/>
          </a:ln>
        </p:spPr>
        <p:txBody>
          <a:bodyPr wrap="none" lIns="0" tIns="0" rIns="0" bIns="0" anchor="ctr">
            <a:spAutoFit/>
          </a:bodyPr>
          <a:lstStyle/>
          <a:p>
            <a:pPr eaLnBrk="1" hangingPunct="1"/>
            <a:r>
              <a:rPr lang="en-US" sz="1400">
                <a:solidFill>
                  <a:srgbClr val="FFFFFF"/>
                </a:solidFill>
              </a:rPr>
              <a:t>Dextroamphetamine</a:t>
            </a:r>
            <a:endParaRPr lang="en-US" sz="1400"/>
          </a:p>
        </p:txBody>
      </p:sp>
      <p:sp>
        <p:nvSpPr>
          <p:cNvPr id="44086" name="Rectangle 54"/>
          <p:cNvSpPr>
            <a:spLocks noChangeArrowheads="1"/>
          </p:cNvSpPr>
          <p:nvPr/>
        </p:nvSpPr>
        <p:spPr bwMode="auto">
          <a:xfrm>
            <a:off x="6902450" y="2847975"/>
            <a:ext cx="1304925" cy="212725"/>
          </a:xfrm>
          <a:prstGeom prst="rect">
            <a:avLst/>
          </a:prstGeom>
          <a:noFill/>
          <a:ln w="9525">
            <a:noFill/>
            <a:miter lim="800000"/>
            <a:headEnd/>
            <a:tailEnd/>
          </a:ln>
        </p:spPr>
        <p:txBody>
          <a:bodyPr wrap="none" lIns="0" tIns="0" rIns="0" bIns="0" anchor="ctr">
            <a:spAutoFit/>
          </a:bodyPr>
          <a:lstStyle/>
          <a:p>
            <a:pPr eaLnBrk="1" hangingPunct="1"/>
            <a:r>
              <a:rPr lang="en-US" sz="1400">
                <a:solidFill>
                  <a:srgbClr val="FFFFFF"/>
                </a:solidFill>
              </a:rPr>
              <a:t>Methylphenidate</a:t>
            </a:r>
            <a:endParaRPr lang="en-US" sz="1400"/>
          </a:p>
        </p:txBody>
      </p:sp>
      <p:sp>
        <p:nvSpPr>
          <p:cNvPr id="44087" name="Rectangle 55"/>
          <p:cNvSpPr>
            <a:spLocks noChangeArrowheads="1"/>
          </p:cNvSpPr>
          <p:nvPr/>
        </p:nvSpPr>
        <p:spPr bwMode="auto">
          <a:xfrm>
            <a:off x="1538288" y="2898775"/>
            <a:ext cx="157162"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r>
              <a:rPr lang="en-US" sz="1600" b="1" baseline="30000">
                <a:solidFill>
                  <a:srgbClr val="FFFFFF"/>
                </a:solidFill>
                <a:cs typeface="Arial" pitchFamily="34" charset="0"/>
              </a:rPr>
              <a:t>†</a:t>
            </a:r>
            <a:endParaRPr lang="en-US" sz="1600" baseline="30000">
              <a:cs typeface="Arial" pitchFamily="34" charset="0"/>
            </a:endParaRPr>
          </a:p>
        </p:txBody>
      </p:sp>
      <p:sp>
        <p:nvSpPr>
          <p:cNvPr id="44088" name="Rectangle 56"/>
          <p:cNvSpPr>
            <a:spLocks noChangeArrowheads="1"/>
          </p:cNvSpPr>
          <p:nvPr/>
        </p:nvSpPr>
        <p:spPr bwMode="auto">
          <a:xfrm>
            <a:off x="2319338" y="3511550"/>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89" name="Rectangle 57"/>
          <p:cNvSpPr>
            <a:spLocks noChangeArrowheads="1"/>
          </p:cNvSpPr>
          <p:nvPr/>
        </p:nvSpPr>
        <p:spPr bwMode="auto">
          <a:xfrm>
            <a:off x="4556125" y="4167188"/>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0" name="Rectangle 58"/>
          <p:cNvSpPr>
            <a:spLocks noChangeArrowheads="1"/>
          </p:cNvSpPr>
          <p:nvPr/>
        </p:nvSpPr>
        <p:spPr bwMode="auto">
          <a:xfrm>
            <a:off x="5299075" y="4110038"/>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1" name="Rectangle 59"/>
          <p:cNvSpPr>
            <a:spLocks noChangeArrowheads="1"/>
          </p:cNvSpPr>
          <p:nvPr/>
        </p:nvSpPr>
        <p:spPr bwMode="auto">
          <a:xfrm>
            <a:off x="6784975" y="4775200"/>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2" name="Rectangle 60"/>
          <p:cNvSpPr>
            <a:spLocks noChangeArrowheads="1"/>
          </p:cNvSpPr>
          <p:nvPr/>
        </p:nvSpPr>
        <p:spPr bwMode="auto">
          <a:xfrm>
            <a:off x="2506663" y="3919538"/>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3" name="Rectangle 61"/>
          <p:cNvSpPr>
            <a:spLocks noChangeArrowheads="1"/>
          </p:cNvSpPr>
          <p:nvPr/>
        </p:nvSpPr>
        <p:spPr bwMode="auto">
          <a:xfrm>
            <a:off x="3252788" y="3378200"/>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4" name="Rectangle 62"/>
          <p:cNvSpPr>
            <a:spLocks noChangeArrowheads="1"/>
          </p:cNvSpPr>
          <p:nvPr/>
        </p:nvSpPr>
        <p:spPr bwMode="auto">
          <a:xfrm>
            <a:off x="4000500" y="3957638"/>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5" name="Rectangle 63"/>
          <p:cNvSpPr>
            <a:spLocks noChangeArrowheads="1"/>
          </p:cNvSpPr>
          <p:nvPr/>
        </p:nvSpPr>
        <p:spPr bwMode="auto">
          <a:xfrm>
            <a:off x="4746625" y="4043363"/>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6" name="Rectangle 64"/>
          <p:cNvSpPr>
            <a:spLocks noChangeArrowheads="1"/>
          </p:cNvSpPr>
          <p:nvPr/>
        </p:nvSpPr>
        <p:spPr bwMode="auto">
          <a:xfrm>
            <a:off x="5481638" y="3986213"/>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7" name="Rectangle 65"/>
          <p:cNvSpPr>
            <a:spLocks noChangeArrowheads="1"/>
          </p:cNvSpPr>
          <p:nvPr/>
        </p:nvSpPr>
        <p:spPr bwMode="auto">
          <a:xfrm>
            <a:off x="6227763" y="4205288"/>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8" name="Rectangle 66"/>
          <p:cNvSpPr>
            <a:spLocks noChangeArrowheads="1"/>
          </p:cNvSpPr>
          <p:nvPr/>
        </p:nvSpPr>
        <p:spPr bwMode="auto">
          <a:xfrm>
            <a:off x="7710488" y="4899025"/>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099" name="Rectangle 67"/>
          <p:cNvSpPr>
            <a:spLocks noChangeArrowheads="1"/>
          </p:cNvSpPr>
          <p:nvPr/>
        </p:nvSpPr>
        <p:spPr bwMode="blackWhite">
          <a:xfrm>
            <a:off x="1719263" y="3735388"/>
            <a:ext cx="185737" cy="1778000"/>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0" name="Rectangle 68"/>
          <p:cNvSpPr>
            <a:spLocks noChangeArrowheads="1"/>
          </p:cNvSpPr>
          <p:nvPr/>
        </p:nvSpPr>
        <p:spPr bwMode="blackWhite">
          <a:xfrm>
            <a:off x="2455863" y="4105275"/>
            <a:ext cx="184150" cy="1408113"/>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1" name="Rectangle 69"/>
          <p:cNvSpPr>
            <a:spLocks noChangeArrowheads="1"/>
          </p:cNvSpPr>
          <p:nvPr/>
        </p:nvSpPr>
        <p:spPr bwMode="blackWhite">
          <a:xfrm>
            <a:off x="3201988" y="3563938"/>
            <a:ext cx="184150" cy="1949450"/>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2" name="Rectangle 70"/>
          <p:cNvSpPr>
            <a:spLocks noChangeArrowheads="1"/>
          </p:cNvSpPr>
          <p:nvPr/>
        </p:nvSpPr>
        <p:spPr bwMode="blackWhite">
          <a:xfrm>
            <a:off x="3949700" y="4143375"/>
            <a:ext cx="182563" cy="1370013"/>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3" name="Rectangle 71"/>
          <p:cNvSpPr>
            <a:spLocks noChangeArrowheads="1"/>
          </p:cNvSpPr>
          <p:nvPr/>
        </p:nvSpPr>
        <p:spPr bwMode="blackWhite">
          <a:xfrm>
            <a:off x="4694238" y="4229100"/>
            <a:ext cx="184150" cy="1284288"/>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4" name="Rectangle 72"/>
          <p:cNvSpPr>
            <a:spLocks noChangeArrowheads="1"/>
          </p:cNvSpPr>
          <p:nvPr/>
        </p:nvSpPr>
        <p:spPr bwMode="blackWhite">
          <a:xfrm>
            <a:off x="5430838" y="4171950"/>
            <a:ext cx="184150" cy="1341438"/>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5" name="Rectangle 73"/>
          <p:cNvSpPr>
            <a:spLocks noChangeArrowheads="1"/>
          </p:cNvSpPr>
          <p:nvPr/>
        </p:nvSpPr>
        <p:spPr bwMode="blackWhite">
          <a:xfrm>
            <a:off x="6176963" y="4391025"/>
            <a:ext cx="184150" cy="1122363"/>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6" name="Rectangle 74"/>
          <p:cNvSpPr>
            <a:spLocks noChangeArrowheads="1"/>
          </p:cNvSpPr>
          <p:nvPr/>
        </p:nvSpPr>
        <p:spPr bwMode="blackWhite">
          <a:xfrm>
            <a:off x="6923088" y="4979988"/>
            <a:ext cx="185737" cy="533400"/>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7" name="Rectangle 75"/>
          <p:cNvSpPr>
            <a:spLocks noChangeArrowheads="1"/>
          </p:cNvSpPr>
          <p:nvPr/>
        </p:nvSpPr>
        <p:spPr bwMode="blackWhite">
          <a:xfrm>
            <a:off x="7659688" y="5084763"/>
            <a:ext cx="184150" cy="428625"/>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8" name="Rectangle 76"/>
          <p:cNvSpPr>
            <a:spLocks noChangeArrowheads="1"/>
          </p:cNvSpPr>
          <p:nvPr/>
        </p:nvSpPr>
        <p:spPr bwMode="blackWhite">
          <a:xfrm>
            <a:off x="6637338" y="2890838"/>
            <a:ext cx="192087" cy="128587"/>
          </a:xfrm>
          <a:prstGeom prst="rect">
            <a:avLst/>
          </a:prstGeom>
          <a:gradFill rotWithShape="1">
            <a:gsLst>
              <a:gs pos="0">
                <a:srgbClr val="00CCFF"/>
              </a:gs>
              <a:gs pos="100000">
                <a:srgbClr val="1A4E80"/>
              </a:gs>
            </a:gsLst>
            <a:lin ang="5400000" scaled="1"/>
          </a:gradFill>
          <a:ln w="19050" algn="ctr">
            <a:solidFill>
              <a:srgbClr val="00CCFF"/>
            </a:solidFill>
            <a:miter lim="800000"/>
            <a:headEnd/>
            <a:tailEnd/>
          </a:ln>
        </p:spPr>
        <p:txBody>
          <a:bodyPr/>
          <a:lstStyle/>
          <a:p>
            <a:endParaRPr lang="en-US"/>
          </a:p>
        </p:txBody>
      </p:sp>
      <p:sp>
        <p:nvSpPr>
          <p:cNvPr id="44109" name="Rectangle 77"/>
          <p:cNvSpPr>
            <a:spLocks noChangeArrowheads="1"/>
          </p:cNvSpPr>
          <p:nvPr/>
        </p:nvSpPr>
        <p:spPr bwMode="auto">
          <a:xfrm>
            <a:off x="8456613" y="5011738"/>
            <a:ext cx="79375" cy="244475"/>
          </a:xfrm>
          <a:prstGeom prst="rect">
            <a:avLst/>
          </a:prstGeom>
          <a:noFill/>
          <a:ln w="9525" algn="ctr">
            <a:noFill/>
            <a:miter lim="800000"/>
            <a:headEnd/>
            <a:tailEnd/>
          </a:ln>
        </p:spPr>
        <p:txBody>
          <a:bodyPr wrap="none" lIns="0" tIns="0" rIns="0" bIns="0" anchorCtr="1">
            <a:spAutoFit/>
          </a:bodyPr>
          <a:lstStyle/>
          <a:p>
            <a:pPr algn="ctr" eaLnBrk="1" hangingPunct="1"/>
            <a:r>
              <a:rPr lang="en-US" sz="1600" b="1">
                <a:solidFill>
                  <a:srgbClr val="FFFFFF"/>
                </a:solidFill>
              </a:rPr>
              <a:t>*</a:t>
            </a:r>
          </a:p>
        </p:txBody>
      </p:sp>
      <p:sp>
        <p:nvSpPr>
          <p:cNvPr id="44110" name="Rectangle 78"/>
          <p:cNvSpPr>
            <a:spLocks noChangeArrowheads="1"/>
          </p:cNvSpPr>
          <p:nvPr/>
        </p:nvSpPr>
        <p:spPr bwMode="auto">
          <a:xfrm>
            <a:off x="6975475" y="4794250"/>
            <a:ext cx="79375"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endParaRPr lang="en-US" sz="1600"/>
          </a:p>
        </p:txBody>
      </p:sp>
      <p:sp>
        <p:nvSpPr>
          <p:cNvPr id="44111" name="Rectangle 79"/>
          <p:cNvSpPr>
            <a:spLocks noChangeArrowheads="1"/>
          </p:cNvSpPr>
          <p:nvPr/>
        </p:nvSpPr>
        <p:spPr bwMode="auto">
          <a:xfrm>
            <a:off x="3030538" y="2870200"/>
            <a:ext cx="157162"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r>
              <a:rPr lang="en-US" sz="1600" b="1" baseline="30000">
                <a:solidFill>
                  <a:srgbClr val="FFFFFF"/>
                </a:solidFill>
                <a:cs typeface="Arial" pitchFamily="34" charset="0"/>
              </a:rPr>
              <a:t>†</a:t>
            </a:r>
          </a:p>
        </p:txBody>
      </p:sp>
      <p:sp>
        <p:nvSpPr>
          <p:cNvPr id="44112" name="Rectangle 80"/>
          <p:cNvSpPr>
            <a:spLocks noChangeArrowheads="1"/>
          </p:cNvSpPr>
          <p:nvPr/>
        </p:nvSpPr>
        <p:spPr bwMode="auto">
          <a:xfrm>
            <a:off x="6040438" y="3721100"/>
            <a:ext cx="77787" cy="168275"/>
          </a:xfrm>
          <a:prstGeom prst="rect">
            <a:avLst/>
          </a:prstGeom>
          <a:noFill/>
          <a:ln w="9525">
            <a:noFill/>
            <a:miter lim="800000"/>
            <a:headEnd/>
            <a:tailEnd/>
          </a:ln>
        </p:spPr>
        <p:txBody>
          <a:bodyPr wrap="none" lIns="0" tIns="0" rIns="0" bIns="0" anchorCtr="1">
            <a:spAutoFit/>
          </a:bodyPr>
          <a:lstStyle/>
          <a:p>
            <a:pPr algn="ctr" eaLnBrk="1" hangingPunct="1"/>
            <a:r>
              <a:rPr lang="en-US" sz="1600" baseline="30000">
                <a:solidFill>
                  <a:srgbClr val="FFFFFF"/>
                </a:solidFill>
              </a:rPr>
              <a:t>†</a:t>
            </a:r>
            <a:endParaRPr lang="en-US" sz="1600" baseline="30000"/>
          </a:p>
        </p:txBody>
      </p:sp>
      <p:sp>
        <p:nvSpPr>
          <p:cNvPr id="44113" name="Rectangle 81"/>
          <p:cNvSpPr>
            <a:spLocks noChangeArrowheads="1"/>
          </p:cNvSpPr>
          <p:nvPr/>
        </p:nvSpPr>
        <p:spPr bwMode="auto">
          <a:xfrm>
            <a:off x="8269288" y="4803775"/>
            <a:ext cx="77787" cy="168275"/>
          </a:xfrm>
          <a:prstGeom prst="rect">
            <a:avLst/>
          </a:prstGeom>
          <a:noFill/>
          <a:ln w="9525">
            <a:noFill/>
            <a:miter lim="800000"/>
            <a:headEnd/>
            <a:tailEnd/>
          </a:ln>
        </p:spPr>
        <p:txBody>
          <a:bodyPr wrap="none" lIns="0" tIns="0" rIns="0" bIns="0" anchorCtr="1">
            <a:spAutoFit/>
          </a:bodyPr>
          <a:lstStyle/>
          <a:p>
            <a:pPr algn="ctr" eaLnBrk="1" hangingPunct="1"/>
            <a:r>
              <a:rPr lang="en-US" sz="1600" baseline="30000">
                <a:solidFill>
                  <a:srgbClr val="FFFFFF"/>
                </a:solidFill>
              </a:rPr>
              <a:t>†</a:t>
            </a:r>
            <a:endParaRPr lang="en-US" sz="1600" baseline="30000"/>
          </a:p>
        </p:txBody>
      </p:sp>
      <p:sp>
        <p:nvSpPr>
          <p:cNvPr id="44114" name="Rectangle 82"/>
          <p:cNvSpPr>
            <a:spLocks noChangeArrowheads="1"/>
          </p:cNvSpPr>
          <p:nvPr/>
        </p:nvSpPr>
        <p:spPr bwMode="auto">
          <a:xfrm>
            <a:off x="3773488" y="3487738"/>
            <a:ext cx="157162" cy="244475"/>
          </a:xfrm>
          <a:prstGeom prst="rect">
            <a:avLst/>
          </a:prstGeom>
          <a:noFill/>
          <a:ln w="9525">
            <a:noFill/>
            <a:miter lim="800000"/>
            <a:headEnd/>
            <a:tailEnd/>
          </a:ln>
        </p:spPr>
        <p:txBody>
          <a:bodyPr wrap="none" lIns="0" tIns="0" rIns="0" bIns="0" anchorCtr="1">
            <a:spAutoFit/>
          </a:bodyPr>
          <a:lstStyle/>
          <a:p>
            <a:pPr algn="ctr" eaLnBrk="1" hangingPunct="1"/>
            <a:r>
              <a:rPr lang="en-US" sz="1600" b="1">
                <a:solidFill>
                  <a:srgbClr val="FFFFFF"/>
                </a:solidFill>
              </a:rPr>
              <a:t>*</a:t>
            </a:r>
            <a:r>
              <a:rPr lang="en-US" sz="1600" b="1" baseline="30000">
                <a:solidFill>
                  <a:srgbClr val="FFFFFF"/>
                </a:solidFill>
                <a:cs typeface="Arial" pitchFamily="34" charset="0"/>
              </a:rPr>
              <a:t>†</a:t>
            </a:r>
          </a:p>
        </p:txBody>
      </p:sp>
      <p:sp>
        <p:nvSpPr>
          <p:cNvPr id="44115" name="Rectangle 83"/>
          <p:cNvSpPr>
            <a:spLocks noChangeArrowheads="1"/>
          </p:cNvSpPr>
          <p:nvPr/>
        </p:nvSpPr>
        <p:spPr bwMode="auto">
          <a:xfrm>
            <a:off x="1254125" y="2205038"/>
            <a:ext cx="7432675" cy="3308350"/>
          </a:xfrm>
          <a:prstGeom prst="rect">
            <a:avLst/>
          </a:prstGeom>
          <a:noFill/>
          <a:ln w="19050">
            <a:solidFill>
              <a:schemeClr val="tx1"/>
            </a:solidFill>
            <a:miter lim="800000"/>
            <a:headEnd/>
            <a:tailEn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a:t>21</a:t>
            </a:r>
          </a:p>
        </p:txBody>
      </p:sp>
      <p:pic>
        <p:nvPicPr>
          <p:cNvPr id="9219" name="Picture 3"/>
          <p:cNvPicPr>
            <a:picLocks noChangeAspect="1" noChangeArrowheads="1"/>
          </p:cNvPicPr>
          <p:nvPr/>
        </p:nvPicPr>
        <p:blipFill>
          <a:blip r:embed="rId2" cstate="print"/>
          <a:srcRect/>
          <a:stretch>
            <a:fillRect/>
          </a:stretch>
        </p:blipFill>
        <p:spPr bwMode="auto">
          <a:xfrm>
            <a:off x="450850" y="1598613"/>
            <a:ext cx="8199438" cy="4572000"/>
          </a:xfrm>
          <a:prstGeom prst="rect">
            <a:avLst/>
          </a:prstGeom>
          <a:noFill/>
          <a:ln w="9525" algn="ctr">
            <a:noFill/>
            <a:miter lim="800000"/>
            <a:headEnd type="none" w="sm" len="sm"/>
            <a:tailEnd type="none" w="sm" len="sm"/>
          </a:ln>
        </p:spPr>
      </p:pic>
      <p:pic>
        <p:nvPicPr>
          <p:cNvPr id="9220" name="Picture 4"/>
          <p:cNvPicPr>
            <a:picLocks noChangeAspect="1" noChangeArrowheads="1"/>
          </p:cNvPicPr>
          <p:nvPr/>
        </p:nvPicPr>
        <p:blipFill>
          <a:blip r:embed="rId3" cstate="print"/>
          <a:srcRect/>
          <a:stretch>
            <a:fillRect/>
          </a:stretch>
        </p:blipFill>
        <p:spPr bwMode="auto">
          <a:xfrm>
            <a:off x="4338638" y="6345238"/>
            <a:ext cx="4805362" cy="512762"/>
          </a:xfrm>
          <a:prstGeom prst="rect">
            <a:avLst/>
          </a:prstGeom>
          <a:noFill/>
          <a:ln w="9525" algn="ctr">
            <a:noFill/>
            <a:miter lim="800000"/>
            <a:headEnd type="none" w="sm" len="sm"/>
            <a:tailEnd type="none" w="sm" len="sm"/>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defRPr/>
            </a:pPr>
            <a:endParaRPr lang="en-US"/>
          </a:p>
        </p:txBody>
      </p:sp>
      <p:sp>
        <p:nvSpPr>
          <p:cNvPr id="533507" name="Rectangle 3"/>
          <p:cNvSpPr>
            <a:spLocks noGrp="1" noChangeArrowheads="1"/>
          </p:cNvSpPr>
          <p:nvPr>
            <p:ph type="body" idx="1"/>
          </p:nvPr>
        </p:nvSpPr>
        <p:spPr/>
        <p:txBody>
          <a:bodyPr/>
          <a:lstStyle/>
          <a:p>
            <a:pPr eaLnBrk="1" hangingPunct="1">
              <a:defRPr/>
            </a:pPr>
            <a:endParaRPr lang="en-US"/>
          </a:p>
        </p:txBody>
      </p:sp>
      <p:pic>
        <p:nvPicPr>
          <p:cNvPr id="10244" name="Picture 4" descr="cartoon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2590800"/>
            <a:ext cx="7543800" cy="1431925"/>
          </a:xfrm>
        </p:spPr>
        <p:txBody>
          <a:bodyPr/>
          <a:lstStyle/>
          <a:p>
            <a:pPr eaLnBrk="1" hangingPunct="1">
              <a:defRPr/>
            </a:pPr>
            <a:r>
              <a:rPr lang="en-US"/>
              <a:t>The Facts and Clinical Pearls Regarding Anxiety and Depression in Children and Adolescents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 cartoon man with a tangled ball of red string">
            <a:hlinkClick r:id="rId2" tooltip="A cartoon man with a tangled ball of red string"/>
          </p:cNvPr>
          <p:cNvPicPr>
            <a:picLocks noChangeAspect="1" noChangeArrowheads="1"/>
          </p:cNvPicPr>
          <p:nvPr/>
        </p:nvPicPr>
        <p:blipFill>
          <a:blip r:embed="rId3" cstate="print"/>
          <a:srcRect/>
          <a:stretch>
            <a:fillRect/>
          </a:stretch>
        </p:blipFill>
        <p:spPr bwMode="auto">
          <a:xfrm>
            <a:off x="2667000" y="533400"/>
            <a:ext cx="4495800" cy="601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p:txBody>
          <a:bodyPr/>
          <a:lstStyle/>
          <a:p>
            <a:pPr eaLnBrk="1" hangingPunct="1">
              <a:defRPr/>
            </a:pPr>
            <a:r>
              <a:rPr lang="en-US"/>
              <a:t>Normative Developmental Fears</a:t>
            </a:r>
          </a:p>
        </p:txBody>
      </p:sp>
      <p:sp>
        <p:nvSpPr>
          <p:cNvPr id="263171" name="Rectangle 1027"/>
          <p:cNvSpPr>
            <a:spLocks noGrp="1" noChangeArrowheads="1"/>
          </p:cNvSpPr>
          <p:nvPr>
            <p:ph type="body" idx="1"/>
          </p:nvPr>
        </p:nvSpPr>
        <p:spPr>
          <a:xfrm>
            <a:off x="914400" y="1981200"/>
            <a:ext cx="8229600" cy="4114800"/>
          </a:xfrm>
        </p:spPr>
        <p:txBody>
          <a:bodyPr/>
          <a:lstStyle/>
          <a:p>
            <a:pPr eaLnBrk="1" hangingPunct="1">
              <a:buFont typeface="Wingdings" pitchFamily="2" charset="2"/>
              <a:buNone/>
              <a:defRPr/>
            </a:pPr>
            <a:r>
              <a:rPr lang="en-US"/>
              <a:t>INFANCY:	 Sudden loud noise, loss of 			support, strangers, separation</a:t>
            </a:r>
          </a:p>
          <a:p>
            <a:pPr eaLnBrk="1" hangingPunct="1">
              <a:lnSpc>
                <a:spcPct val="120000"/>
              </a:lnSpc>
              <a:buFont typeface="Wingdings" pitchFamily="2" charset="2"/>
              <a:buNone/>
              <a:defRPr/>
            </a:pPr>
            <a:r>
              <a:rPr lang="en-US"/>
              <a:t>PRESCHOOL: Animals, the dark, monsters</a:t>
            </a:r>
          </a:p>
          <a:p>
            <a:pPr eaLnBrk="1" hangingPunct="1">
              <a:lnSpc>
                <a:spcPct val="120000"/>
              </a:lnSpc>
              <a:buFont typeface="Wingdings" pitchFamily="2" charset="2"/>
              <a:buNone/>
              <a:defRPr/>
            </a:pPr>
            <a:r>
              <a:rPr lang="en-US"/>
              <a:t>SCHOOL AGE:	Specific realistic fears, school 			acceptance and achievement</a:t>
            </a:r>
          </a:p>
          <a:p>
            <a:pPr eaLnBrk="1" hangingPunct="1">
              <a:lnSpc>
                <a:spcPct val="120000"/>
              </a:lnSpc>
              <a:buFont typeface="Wingdings" pitchFamily="2" charset="2"/>
              <a:buNone/>
              <a:defRPr/>
            </a:pPr>
            <a:r>
              <a:rPr lang="en-US"/>
              <a:t>ADOLESCENTS: Fear of fear (the ability to 			 think abstractly about fears)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ADDINALWAYSLOADED" val="False"/>
  <p:tag name="TPVERSION" val="2006"/>
  <p:tag name="DEFAULTPORT" val="1001"/>
  <p:tag name="COUNTDOWNSTYLE" val="-1"/>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Answer Now"/>
  <p:tag name="NUMRESPONSES" val="1"/>
  <p:tag name="ROTATIONINTERVAL" val="2"/>
  <p:tag name="BUBBLENAMEVISIBLE" val="True"/>
  <p:tag name="CUSTOMCELLBACKCOLOR2" val="-13395457"/>
  <p:tag name="GRIDOPACITY" val="90"/>
  <p:tag name="CHARTLABELS" val="0"/>
  <p:tag name="INCORRECTPOINTVALUE" val="0"/>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1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himmer">
  <a:themeElements>
    <a:clrScheme name="Shimmer 10">
      <a:dk1>
        <a:srgbClr val="000099"/>
      </a:dk1>
      <a:lt1>
        <a:srgbClr val="FFFFFF"/>
      </a:lt1>
      <a:dk2>
        <a:srgbClr val="000066"/>
      </a:dk2>
      <a:lt2>
        <a:srgbClr val="FFFF00"/>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
      <a:clrScheme name="Shimmer 10">
        <a:dk1>
          <a:srgbClr val="000099"/>
        </a:dk1>
        <a:lt1>
          <a:srgbClr val="FFFFFF"/>
        </a:lt1>
        <a:dk2>
          <a:srgbClr val="000066"/>
        </a:dk2>
        <a:lt2>
          <a:srgbClr val="FFFF00"/>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13904</TotalTime>
  <Words>1660</Words>
  <Application>Microsoft Office PowerPoint</Application>
  <PresentationFormat>On-screen Show (4:3)</PresentationFormat>
  <Paragraphs>350</Paragraphs>
  <Slides>41</Slides>
  <Notes>12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8" baseType="lpstr">
      <vt:lpstr>SimSun</vt:lpstr>
      <vt:lpstr>Arial</vt:lpstr>
      <vt:lpstr>Arial Narrow</vt:lpstr>
      <vt:lpstr>Chalkboard</vt:lpstr>
      <vt:lpstr>Chalkboard Bold</vt:lpstr>
      <vt:lpstr>Comic Sans MS</vt:lpstr>
      <vt:lpstr>Geneva</vt:lpstr>
      <vt:lpstr>Symbol</vt:lpstr>
      <vt:lpstr>Tahoma</vt:lpstr>
      <vt:lpstr>Textile</vt:lpstr>
      <vt:lpstr>Times</vt:lpstr>
      <vt:lpstr>Times New Roman</vt:lpstr>
      <vt:lpstr>Verdana</vt:lpstr>
      <vt:lpstr>Wingdings</vt:lpstr>
      <vt:lpstr>Shimmer</vt:lpstr>
      <vt:lpstr>Chart</vt:lpstr>
      <vt:lpstr>Photo House</vt:lpstr>
      <vt:lpstr> </vt:lpstr>
      <vt:lpstr>Brain Development</vt:lpstr>
      <vt:lpstr>13</vt:lpstr>
      <vt:lpstr>"When I was a boy of 14, my father was so ignorant I could hardly stand to have the old man around. But when I got to be 21, I was astonished at how much the old man had learned in seven years."    --  Mark Twain </vt:lpstr>
      <vt:lpstr>21</vt:lpstr>
      <vt:lpstr>PowerPoint Presentation</vt:lpstr>
      <vt:lpstr>The Facts and Clinical Pearls Regarding Anxiety and Depression in Children and Adolescents  </vt:lpstr>
      <vt:lpstr>PowerPoint Presentation</vt:lpstr>
      <vt:lpstr>Normative Developmental Fears</vt:lpstr>
      <vt:lpstr>What makes an Anxiety Disorder?</vt:lpstr>
      <vt:lpstr>Prevalence of Anxiety Disorders</vt:lpstr>
      <vt:lpstr>Course of Pediatric Anxiety Disorders</vt:lpstr>
      <vt:lpstr>Clear Environmental Stresses for Children and Adolescents</vt:lpstr>
      <vt:lpstr>Symptom Recognition: What To Look For</vt:lpstr>
      <vt:lpstr>Physical Symptoms – Provoked and Spontaneous</vt:lpstr>
      <vt:lpstr>Clinical Syndromes of Childhood Anxiety</vt:lpstr>
      <vt:lpstr>How to Recognize the Moods of an Adolescent</vt:lpstr>
      <vt:lpstr>Adolescent Development</vt:lpstr>
      <vt:lpstr> Scope of the Problem </vt:lpstr>
      <vt:lpstr>Comorbidity of Depression and Anxiety Disorders</vt:lpstr>
      <vt:lpstr>Risk Factors for Anxiety and Depression</vt:lpstr>
      <vt:lpstr>PowerPoint Presentation</vt:lpstr>
      <vt:lpstr>PowerPoint Presentation</vt:lpstr>
      <vt:lpstr>Some Of The Possible Causes Of The Increase In The Rates Of Depression And Anxiety In Children And Adolescents</vt:lpstr>
      <vt:lpstr>PowerPoint Presentation</vt:lpstr>
      <vt:lpstr>The Effects of Parental Psychopathology  on Brain Development and Behavior</vt:lpstr>
      <vt:lpstr>The Importance of Getting the Depressed Parent Treatment</vt:lpstr>
      <vt:lpstr>PowerPoint Presentation</vt:lpstr>
      <vt:lpstr>Effects of Early Psychological Trauma on the Development of Psychopathology</vt:lpstr>
      <vt:lpstr>Gene-environment interaction and major depressive episode</vt:lpstr>
      <vt:lpstr>PowerPoint Presentation</vt:lpstr>
      <vt:lpstr>Cannabis use and Depression and Anxiety</vt:lpstr>
      <vt:lpstr>The Effects of Sleep on Cognition and Behavior</vt:lpstr>
      <vt:lpstr>Effects of Electronic Media on our Kids</vt:lpstr>
      <vt:lpstr>The Impact of Television</vt:lpstr>
      <vt:lpstr>Common Psychiatric Medications Used in Children and Adolescents</vt:lpstr>
      <vt:lpstr>Serotonin Enhancing Agents, SSRIs &amp; SNRI</vt:lpstr>
      <vt:lpstr>ONSET OF ACTION OF ANTIDEPRESSANTS</vt:lpstr>
      <vt:lpstr>In ADHD:  Stimulants Found to Improve</vt:lpstr>
      <vt:lpstr>FDA Approved Treatments for ADHD</vt:lpstr>
      <vt:lpstr>“Side Effects” With MPH and Amphetamine Therapy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Module 7:40 – 9:50</dc:title>
  <dc:creator> </dc:creator>
  <cp:lastModifiedBy>Kahn, Phil</cp:lastModifiedBy>
  <cp:revision>102</cp:revision>
  <dcterms:created xsi:type="dcterms:W3CDTF">2006-06-14T14:16:39Z</dcterms:created>
  <dcterms:modified xsi:type="dcterms:W3CDTF">2017-09-18T18:57:11Z</dcterms:modified>
</cp:coreProperties>
</file>