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  <p:sldMasterId id="2147483762" r:id="rId5"/>
    <p:sldMasterId id="2147483744" r:id="rId6"/>
    <p:sldMasterId id="2147483768" r:id="rId7"/>
    <p:sldMasterId id="2147483780" r:id="rId8"/>
    <p:sldMasterId id="2147483792" r:id="rId9"/>
    <p:sldMasterId id="2147483812" r:id="rId10"/>
    <p:sldMasterId id="2147483815" r:id="rId11"/>
  </p:sldMasterIdLst>
  <p:notesMasterIdLst>
    <p:notesMasterId r:id="rId41"/>
  </p:notesMasterIdLst>
  <p:handoutMasterIdLst>
    <p:handoutMasterId r:id="rId42"/>
  </p:handoutMasterIdLst>
  <p:sldIdLst>
    <p:sldId id="660" r:id="rId12"/>
    <p:sldId id="675" r:id="rId13"/>
    <p:sldId id="661" r:id="rId14"/>
    <p:sldId id="696" r:id="rId15"/>
    <p:sldId id="625" r:id="rId16"/>
    <p:sldId id="630" r:id="rId17"/>
    <p:sldId id="631" r:id="rId18"/>
    <p:sldId id="629" r:id="rId19"/>
    <p:sldId id="632" r:id="rId20"/>
    <p:sldId id="633" r:id="rId21"/>
    <p:sldId id="690" r:id="rId22"/>
    <p:sldId id="671" r:id="rId23"/>
    <p:sldId id="636" r:id="rId24"/>
    <p:sldId id="638" r:id="rId25"/>
    <p:sldId id="639" r:id="rId26"/>
    <p:sldId id="656" r:id="rId27"/>
    <p:sldId id="685" r:id="rId28"/>
    <p:sldId id="677" r:id="rId29"/>
    <p:sldId id="697" r:id="rId30"/>
    <p:sldId id="686" r:id="rId31"/>
    <p:sldId id="687" r:id="rId32"/>
    <p:sldId id="688" r:id="rId33"/>
    <p:sldId id="689" r:id="rId34"/>
    <p:sldId id="678" r:id="rId35"/>
    <p:sldId id="692" r:id="rId36"/>
    <p:sldId id="693" r:id="rId37"/>
    <p:sldId id="694" r:id="rId38"/>
    <p:sldId id="695" r:id="rId39"/>
    <p:sldId id="646" r:id="rId4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e Newnham" initials="KN" lastIdx="18" clrIdx="0"/>
  <p:cmAuthor id="1" name="Andy Stauff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7F"/>
    <a:srgbClr val="799A05"/>
    <a:srgbClr val="000066"/>
    <a:srgbClr val="333399"/>
    <a:srgbClr val="CC3300"/>
    <a:srgbClr val="A6BBC9"/>
    <a:srgbClr val="7C868D"/>
    <a:srgbClr val="005756"/>
    <a:srgbClr val="A4C8E1"/>
    <a:srgbClr val="7C8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4" autoAdjust="0"/>
    <p:restoredTop sz="90369" autoAdjust="0"/>
  </p:normalViewPr>
  <p:slideViewPr>
    <p:cSldViewPr snapToGrid="0" snapToObjects="1">
      <p:cViewPr varScale="1">
        <p:scale>
          <a:sx n="81" d="100"/>
          <a:sy n="81" d="100"/>
        </p:scale>
        <p:origin x="11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68"/>
    </p:cViewPr>
  </p:sorterViewPr>
  <p:notesViewPr>
    <p:cSldViewPr snapToGrid="0" snapToObjects="1">
      <p:cViewPr varScale="1">
        <p:scale>
          <a:sx n="87" d="100"/>
          <a:sy n="87" d="100"/>
        </p:scale>
        <p:origin x="380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52746-7D38-4B92-94D3-25E0679DA17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2C4F7C-7794-4600-AB0C-2E748E21AE18}">
      <dgm:prSet phldrT="[Text]" custT="1"/>
      <dgm:spPr/>
      <dgm:t>
        <a:bodyPr/>
        <a:lstStyle/>
        <a:p>
          <a:r>
            <a:rPr lang="en-US" sz="1400" dirty="0"/>
            <a:t>Leadership</a:t>
          </a:r>
        </a:p>
      </dgm:t>
    </dgm:pt>
    <dgm:pt modelId="{FD704105-C442-4DA3-8242-05C62FB6F7D9}" type="parTrans" cxnId="{4F2BC39B-A615-47B9-88A4-2F24C67D4E05}">
      <dgm:prSet/>
      <dgm:spPr/>
      <dgm:t>
        <a:bodyPr/>
        <a:lstStyle/>
        <a:p>
          <a:endParaRPr lang="en-US"/>
        </a:p>
      </dgm:t>
    </dgm:pt>
    <dgm:pt modelId="{A525E335-186D-4A28-9F16-263C0EB43660}" type="sibTrans" cxnId="{4F2BC39B-A615-47B9-88A4-2F24C67D4E05}">
      <dgm:prSet/>
      <dgm:spPr/>
      <dgm:t>
        <a:bodyPr/>
        <a:lstStyle/>
        <a:p>
          <a:endParaRPr lang="en-US"/>
        </a:p>
      </dgm:t>
    </dgm:pt>
    <dgm:pt modelId="{BF10415A-CA4A-42EE-AFFD-E362D702E723}">
      <dgm:prSet phldrT="[Text]" custT="1"/>
      <dgm:spPr/>
      <dgm:t>
        <a:bodyPr/>
        <a:lstStyle/>
        <a:p>
          <a:endParaRPr lang="en-US" sz="5400" dirty="0"/>
        </a:p>
      </dgm:t>
    </dgm:pt>
    <dgm:pt modelId="{FE1836C1-4826-45DA-9945-CF04CF481A8A}" type="parTrans" cxnId="{026858BC-CD79-4194-BFB4-9479EFA6419F}">
      <dgm:prSet/>
      <dgm:spPr/>
      <dgm:t>
        <a:bodyPr/>
        <a:lstStyle/>
        <a:p>
          <a:endParaRPr lang="en-US"/>
        </a:p>
      </dgm:t>
    </dgm:pt>
    <dgm:pt modelId="{90A0E05B-FFE6-49F4-A3C8-3CA611DF46F0}" type="sibTrans" cxnId="{026858BC-CD79-4194-BFB4-9479EFA6419F}">
      <dgm:prSet/>
      <dgm:spPr/>
      <dgm:t>
        <a:bodyPr/>
        <a:lstStyle/>
        <a:p>
          <a:endParaRPr lang="en-US"/>
        </a:p>
      </dgm:t>
    </dgm:pt>
    <dgm:pt modelId="{515C2C80-FC42-4BE9-8558-56CFFD07ACAF}">
      <dgm:prSet phldrT="[Text]" custT="1"/>
      <dgm:spPr/>
      <dgm:t>
        <a:bodyPr/>
        <a:lstStyle/>
        <a:p>
          <a:r>
            <a:rPr lang="en-US" sz="1400" dirty="0"/>
            <a:t>Culture</a:t>
          </a:r>
        </a:p>
      </dgm:t>
    </dgm:pt>
    <dgm:pt modelId="{5787AD1E-835F-4702-9A86-CB531617A0CE}" type="parTrans" cxnId="{9A6A51CD-C873-4478-BBAB-AE4FDF698D79}">
      <dgm:prSet/>
      <dgm:spPr/>
      <dgm:t>
        <a:bodyPr/>
        <a:lstStyle/>
        <a:p>
          <a:endParaRPr lang="en-US"/>
        </a:p>
      </dgm:t>
    </dgm:pt>
    <dgm:pt modelId="{AA58C559-B6FB-4210-A55D-605A21DFAE94}" type="sibTrans" cxnId="{9A6A51CD-C873-4478-BBAB-AE4FDF698D79}">
      <dgm:prSet/>
      <dgm:spPr/>
      <dgm:t>
        <a:bodyPr/>
        <a:lstStyle/>
        <a:p>
          <a:endParaRPr lang="en-US"/>
        </a:p>
      </dgm:t>
    </dgm:pt>
    <dgm:pt modelId="{B8DCF11C-298C-4B17-ACDB-3E1033852657}">
      <dgm:prSet phldrT="[Text]" custT="1"/>
      <dgm:spPr/>
      <dgm:t>
        <a:bodyPr/>
        <a:lstStyle/>
        <a:p>
          <a:r>
            <a:rPr lang="en-US" sz="1400" dirty="0"/>
            <a:t>Employee Behavior</a:t>
          </a:r>
        </a:p>
      </dgm:t>
    </dgm:pt>
    <dgm:pt modelId="{C1CD195C-AF56-4E7C-ACE9-788B059311C0}" type="parTrans" cxnId="{EBFD4951-8301-4D38-8238-A2CCC4DE6802}">
      <dgm:prSet/>
      <dgm:spPr/>
      <dgm:t>
        <a:bodyPr/>
        <a:lstStyle/>
        <a:p>
          <a:endParaRPr lang="en-US"/>
        </a:p>
      </dgm:t>
    </dgm:pt>
    <dgm:pt modelId="{F715AE02-ABB9-4993-B4CC-883FE2AF5CDE}" type="sibTrans" cxnId="{EBFD4951-8301-4D38-8238-A2CCC4DE6802}">
      <dgm:prSet/>
      <dgm:spPr/>
      <dgm:t>
        <a:bodyPr/>
        <a:lstStyle/>
        <a:p>
          <a:endParaRPr lang="en-US"/>
        </a:p>
      </dgm:t>
    </dgm:pt>
    <dgm:pt modelId="{D2450B83-FE96-4118-9AAA-8E9F97CECAA5}">
      <dgm:prSet phldrT="[Text]" custT="1"/>
      <dgm:spPr/>
      <dgm:t>
        <a:bodyPr/>
        <a:lstStyle/>
        <a:p>
          <a:r>
            <a:rPr lang="en-US" sz="1400" dirty="0"/>
            <a:t>Business Outcomes</a:t>
          </a:r>
        </a:p>
      </dgm:t>
    </dgm:pt>
    <dgm:pt modelId="{5EA6B0E8-DF13-44E7-B810-6798B95C813E}" type="parTrans" cxnId="{B7F3396B-47C5-4ED2-916A-C3595E60AF9B}">
      <dgm:prSet/>
      <dgm:spPr/>
      <dgm:t>
        <a:bodyPr/>
        <a:lstStyle/>
        <a:p>
          <a:endParaRPr lang="en-US"/>
        </a:p>
      </dgm:t>
    </dgm:pt>
    <dgm:pt modelId="{0F90FB20-B438-42C3-8DA0-3A54EFB60B89}" type="sibTrans" cxnId="{B7F3396B-47C5-4ED2-916A-C3595E60AF9B}">
      <dgm:prSet/>
      <dgm:spPr/>
      <dgm:t>
        <a:bodyPr/>
        <a:lstStyle/>
        <a:p>
          <a:endParaRPr lang="en-US"/>
        </a:p>
      </dgm:t>
    </dgm:pt>
    <dgm:pt modelId="{056B0AA8-FD18-4269-B30E-BA27FD36E3F1}" type="pres">
      <dgm:prSet presAssocID="{04652746-7D38-4B92-94D3-25E0679DA178}" presName="Name0" presStyleCnt="0">
        <dgm:presLayoutVars>
          <dgm:dir/>
          <dgm:animOne val="branch"/>
          <dgm:animLvl val="lvl"/>
        </dgm:presLayoutVars>
      </dgm:prSet>
      <dgm:spPr/>
    </dgm:pt>
    <dgm:pt modelId="{C49D54BB-C93D-43F4-916E-02F2E7FB5A03}" type="pres">
      <dgm:prSet presAssocID="{4F2C4F7C-7794-4600-AB0C-2E748E21AE18}" presName="chaos" presStyleCnt="0"/>
      <dgm:spPr/>
    </dgm:pt>
    <dgm:pt modelId="{78E11107-2830-4D3E-9DC3-8A66CE903D70}" type="pres">
      <dgm:prSet presAssocID="{4F2C4F7C-7794-4600-AB0C-2E748E21AE18}" presName="parTx1" presStyleLbl="revTx" presStyleIdx="0" presStyleCnt="4"/>
      <dgm:spPr/>
    </dgm:pt>
    <dgm:pt modelId="{59241625-22A9-41F9-ACC1-326B58A62623}" type="pres">
      <dgm:prSet presAssocID="{4F2C4F7C-7794-4600-AB0C-2E748E21AE18}" presName="desTx1" presStyleLbl="revTx" presStyleIdx="1" presStyleCnt="4">
        <dgm:presLayoutVars>
          <dgm:bulletEnabled val="1"/>
        </dgm:presLayoutVars>
      </dgm:prSet>
      <dgm:spPr/>
    </dgm:pt>
    <dgm:pt modelId="{3DB343B8-6AE7-4BE3-A4EC-0D359F487A67}" type="pres">
      <dgm:prSet presAssocID="{4F2C4F7C-7794-4600-AB0C-2E748E21AE18}" presName="c1" presStyleLbl="node1" presStyleIdx="0" presStyleCnt="19"/>
      <dgm:spPr/>
    </dgm:pt>
    <dgm:pt modelId="{0058D4DB-9059-4CA9-A407-A9BB823AC0AE}" type="pres">
      <dgm:prSet presAssocID="{4F2C4F7C-7794-4600-AB0C-2E748E21AE18}" presName="c2" presStyleLbl="node1" presStyleIdx="1" presStyleCnt="19"/>
      <dgm:spPr/>
    </dgm:pt>
    <dgm:pt modelId="{4540AD8C-0BD0-4C0A-9EF2-8EE22E904649}" type="pres">
      <dgm:prSet presAssocID="{4F2C4F7C-7794-4600-AB0C-2E748E21AE18}" presName="c3" presStyleLbl="node1" presStyleIdx="2" presStyleCnt="19"/>
      <dgm:spPr/>
    </dgm:pt>
    <dgm:pt modelId="{CD4A70E0-DFC0-496A-AC2B-C973AB170C5C}" type="pres">
      <dgm:prSet presAssocID="{4F2C4F7C-7794-4600-AB0C-2E748E21AE18}" presName="c4" presStyleLbl="node1" presStyleIdx="3" presStyleCnt="19"/>
      <dgm:spPr/>
    </dgm:pt>
    <dgm:pt modelId="{64C5810C-A3A9-43F0-8EA9-852334D1AD57}" type="pres">
      <dgm:prSet presAssocID="{4F2C4F7C-7794-4600-AB0C-2E748E21AE18}" presName="c5" presStyleLbl="node1" presStyleIdx="4" presStyleCnt="19"/>
      <dgm:spPr/>
    </dgm:pt>
    <dgm:pt modelId="{B1A09C01-A223-4A1D-82C7-4DBE76F897FA}" type="pres">
      <dgm:prSet presAssocID="{4F2C4F7C-7794-4600-AB0C-2E748E21AE18}" presName="c6" presStyleLbl="node1" presStyleIdx="5" presStyleCnt="19"/>
      <dgm:spPr/>
    </dgm:pt>
    <dgm:pt modelId="{496E6DFD-ECC1-40F0-A44B-7B134DFFD185}" type="pres">
      <dgm:prSet presAssocID="{4F2C4F7C-7794-4600-AB0C-2E748E21AE18}" presName="c7" presStyleLbl="node1" presStyleIdx="6" presStyleCnt="19"/>
      <dgm:spPr/>
    </dgm:pt>
    <dgm:pt modelId="{28AA7E07-8EA4-4148-96E9-4DE5A5D95A05}" type="pres">
      <dgm:prSet presAssocID="{4F2C4F7C-7794-4600-AB0C-2E748E21AE18}" presName="c8" presStyleLbl="node1" presStyleIdx="7" presStyleCnt="19"/>
      <dgm:spPr/>
    </dgm:pt>
    <dgm:pt modelId="{D4B14607-016B-4C2F-84E8-10FFA000832F}" type="pres">
      <dgm:prSet presAssocID="{4F2C4F7C-7794-4600-AB0C-2E748E21AE18}" presName="c9" presStyleLbl="node1" presStyleIdx="8" presStyleCnt="19"/>
      <dgm:spPr/>
    </dgm:pt>
    <dgm:pt modelId="{38D15BCC-DF05-4FF8-B3D6-FBD7E9B0D34C}" type="pres">
      <dgm:prSet presAssocID="{4F2C4F7C-7794-4600-AB0C-2E748E21AE18}" presName="c10" presStyleLbl="node1" presStyleIdx="9" presStyleCnt="19"/>
      <dgm:spPr/>
    </dgm:pt>
    <dgm:pt modelId="{FD9EED6A-00F6-46C9-BE5B-D550DC1037E7}" type="pres">
      <dgm:prSet presAssocID="{4F2C4F7C-7794-4600-AB0C-2E748E21AE18}" presName="c11" presStyleLbl="node1" presStyleIdx="10" presStyleCnt="19"/>
      <dgm:spPr/>
    </dgm:pt>
    <dgm:pt modelId="{71CFAB64-A94E-4A9F-A3E6-30B4541ECE40}" type="pres">
      <dgm:prSet presAssocID="{4F2C4F7C-7794-4600-AB0C-2E748E21AE18}" presName="c12" presStyleLbl="node1" presStyleIdx="11" presStyleCnt="19"/>
      <dgm:spPr/>
    </dgm:pt>
    <dgm:pt modelId="{1008D875-07B7-4AC8-9CE5-8009F2E2870F}" type="pres">
      <dgm:prSet presAssocID="{4F2C4F7C-7794-4600-AB0C-2E748E21AE18}" presName="c13" presStyleLbl="node1" presStyleIdx="12" presStyleCnt="19"/>
      <dgm:spPr/>
    </dgm:pt>
    <dgm:pt modelId="{D0E22A02-FBF7-4D20-928F-0BCC52921ECF}" type="pres">
      <dgm:prSet presAssocID="{4F2C4F7C-7794-4600-AB0C-2E748E21AE18}" presName="c14" presStyleLbl="node1" presStyleIdx="13" presStyleCnt="19"/>
      <dgm:spPr/>
    </dgm:pt>
    <dgm:pt modelId="{8919A904-BEF7-4534-9023-4E1E1720A6F1}" type="pres">
      <dgm:prSet presAssocID="{4F2C4F7C-7794-4600-AB0C-2E748E21AE18}" presName="c15" presStyleLbl="node1" presStyleIdx="14" presStyleCnt="19"/>
      <dgm:spPr/>
    </dgm:pt>
    <dgm:pt modelId="{EB216EE2-B1FD-4F02-962D-F7C81A207F6D}" type="pres">
      <dgm:prSet presAssocID="{4F2C4F7C-7794-4600-AB0C-2E748E21AE18}" presName="c16" presStyleLbl="node1" presStyleIdx="15" presStyleCnt="19"/>
      <dgm:spPr/>
    </dgm:pt>
    <dgm:pt modelId="{DA1EA3CE-EB1A-4C1A-B4D3-E975815966CD}" type="pres">
      <dgm:prSet presAssocID="{4F2C4F7C-7794-4600-AB0C-2E748E21AE18}" presName="c17" presStyleLbl="node1" presStyleIdx="16" presStyleCnt="19"/>
      <dgm:spPr/>
    </dgm:pt>
    <dgm:pt modelId="{169E076A-003A-4DB7-ACE0-15D1F69A9BC9}" type="pres">
      <dgm:prSet presAssocID="{4F2C4F7C-7794-4600-AB0C-2E748E21AE18}" presName="c18" presStyleLbl="node1" presStyleIdx="17" presStyleCnt="19"/>
      <dgm:spPr/>
    </dgm:pt>
    <dgm:pt modelId="{60167A1E-2281-4C2E-B9D6-5F3668A24532}" type="pres">
      <dgm:prSet presAssocID="{A525E335-186D-4A28-9F16-263C0EB43660}" presName="chevronComposite1" presStyleCnt="0"/>
      <dgm:spPr/>
    </dgm:pt>
    <dgm:pt modelId="{2E2BD910-7802-4094-BE79-BB473EE6873E}" type="pres">
      <dgm:prSet presAssocID="{A525E335-186D-4A28-9F16-263C0EB43660}" presName="chevron1" presStyleLbl="sibTrans2D1" presStyleIdx="0" presStyleCnt="3"/>
      <dgm:spPr/>
    </dgm:pt>
    <dgm:pt modelId="{C7654D1A-27DA-45F5-9980-39A1194F66C3}" type="pres">
      <dgm:prSet presAssocID="{A525E335-186D-4A28-9F16-263C0EB43660}" presName="spChevron1" presStyleCnt="0"/>
      <dgm:spPr/>
    </dgm:pt>
    <dgm:pt modelId="{B427E68C-DB90-40D3-9570-54936F7BAE6C}" type="pres">
      <dgm:prSet presAssocID="{515C2C80-FC42-4BE9-8558-56CFFD07ACAF}" presName="middle" presStyleCnt="0"/>
      <dgm:spPr/>
    </dgm:pt>
    <dgm:pt modelId="{E7450436-41E0-4094-ABFD-A764A041B74B}" type="pres">
      <dgm:prSet presAssocID="{515C2C80-FC42-4BE9-8558-56CFFD07ACAF}" presName="parTxMid" presStyleLbl="revTx" presStyleIdx="2" presStyleCnt="4"/>
      <dgm:spPr/>
    </dgm:pt>
    <dgm:pt modelId="{EA15089E-2182-4A27-AAAD-DF5619C3B5B8}" type="pres">
      <dgm:prSet presAssocID="{515C2C80-FC42-4BE9-8558-56CFFD07ACAF}" presName="spMid" presStyleCnt="0"/>
      <dgm:spPr/>
    </dgm:pt>
    <dgm:pt modelId="{B9922E6E-6666-4412-9C56-6B1B427BBF03}" type="pres">
      <dgm:prSet presAssocID="{AA58C559-B6FB-4210-A55D-605A21DFAE94}" presName="chevronComposite1" presStyleCnt="0"/>
      <dgm:spPr/>
    </dgm:pt>
    <dgm:pt modelId="{0D28495C-5255-4F8E-94E7-66C5E2D6A430}" type="pres">
      <dgm:prSet presAssocID="{AA58C559-B6FB-4210-A55D-605A21DFAE94}" presName="chevron1" presStyleLbl="sibTrans2D1" presStyleIdx="1" presStyleCnt="3"/>
      <dgm:spPr/>
    </dgm:pt>
    <dgm:pt modelId="{911DFA04-5A65-445B-960E-EE1DB48A6737}" type="pres">
      <dgm:prSet presAssocID="{AA58C559-B6FB-4210-A55D-605A21DFAE94}" presName="spChevron1" presStyleCnt="0"/>
      <dgm:spPr/>
    </dgm:pt>
    <dgm:pt modelId="{B0BA1EFE-5B8A-47CA-AA2F-85086BAC5906}" type="pres">
      <dgm:prSet presAssocID="{B8DCF11C-298C-4B17-ACDB-3E1033852657}" presName="middle" presStyleCnt="0"/>
      <dgm:spPr/>
    </dgm:pt>
    <dgm:pt modelId="{FB5F2CEA-5CD8-4517-9621-69904F849BC3}" type="pres">
      <dgm:prSet presAssocID="{B8DCF11C-298C-4B17-ACDB-3E1033852657}" presName="parTxMid" presStyleLbl="revTx" presStyleIdx="3" presStyleCnt="4"/>
      <dgm:spPr/>
    </dgm:pt>
    <dgm:pt modelId="{7117F987-2BBC-430E-9D03-D8C5EF4320C4}" type="pres">
      <dgm:prSet presAssocID="{B8DCF11C-298C-4B17-ACDB-3E1033852657}" presName="spMid" presStyleCnt="0"/>
      <dgm:spPr/>
    </dgm:pt>
    <dgm:pt modelId="{8D6A7E54-DFD6-48CF-B0D6-ADFF7C09BFBC}" type="pres">
      <dgm:prSet presAssocID="{F715AE02-ABB9-4993-B4CC-883FE2AF5CDE}" presName="chevronComposite1" presStyleCnt="0"/>
      <dgm:spPr/>
    </dgm:pt>
    <dgm:pt modelId="{9F56DAA4-6B8E-4C78-80EE-59430DEB1BED}" type="pres">
      <dgm:prSet presAssocID="{F715AE02-ABB9-4993-B4CC-883FE2AF5CDE}" presName="chevron1" presStyleLbl="sibTrans2D1" presStyleIdx="2" presStyleCnt="3"/>
      <dgm:spPr/>
    </dgm:pt>
    <dgm:pt modelId="{97D5AF5B-5688-4F7B-95A8-344EBEC76144}" type="pres">
      <dgm:prSet presAssocID="{F715AE02-ABB9-4993-B4CC-883FE2AF5CDE}" presName="spChevron1" presStyleCnt="0"/>
      <dgm:spPr/>
    </dgm:pt>
    <dgm:pt modelId="{9CE289B3-C672-40CE-8BBA-2078E36B6212}" type="pres">
      <dgm:prSet presAssocID="{D2450B83-FE96-4118-9AAA-8E9F97CECAA5}" presName="last" presStyleCnt="0"/>
      <dgm:spPr/>
    </dgm:pt>
    <dgm:pt modelId="{CBCDEB60-DF45-4198-98BE-06A65C440C49}" type="pres">
      <dgm:prSet presAssocID="{D2450B83-FE96-4118-9AAA-8E9F97CECAA5}" presName="circleTx" presStyleLbl="node1" presStyleIdx="18" presStyleCnt="19"/>
      <dgm:spPr/>
    </dgm:pt>
    <dgm:pt modelId="{E6A3C679-A3D4-42C7-86C8-F0B6F4AE9159}" type="pres">
      <dgm:prSet presAssocID="{D2450B83-FE96-4118-9AAA-8E9F97CECAA5}" presName="spN" presStyleCnt="0"/>
      <dgm:spPr/>
    </dgm:pt>
  </dgm:ptLst>
  <dgm:cxnLst>
    <dgm:cxn modelId="{EBFD4951-8301-4D38-8238-A2CCC4DE6802}" srcId="{04652746-7D38-4B92-94D3-25E0679DA178}" destId="{B8DCF11C-298C-4B17-ACDB-3E1033852657}" srcOrd="2" destOrd="0" parTransId="{C1CD195C-AF56-4E7C-ACE9-788B059311C0}" sibTransId="{F715AE02-ABB9-4993-B4CC-883FE2AF5CDE}"/>
    <dgm:cxn modelId="{D904DBD4-1642-4133-BA04-7EA68F2BFD50}" type="presOf" srcId="{BF10415A-CA4A-42EE-AFFD-E362D702E723}" destId="{59241625-22A9-41F9-ACC1-326B58A62623}" srcOrd="0" destOrd="0" presId="urn:microsoft.com/office/officeart/2009/3/layout/RandomtoResultProcess"/>
    <dgm:cxn modelId="{9A6A51CD-C873-4478-BBAB-AE4FDF698D79}" srcId="{04652746-7D38-4B92-94D3-25E0679DA178}" destId="{515C2C80-FC42-4BE9-8558-56CFFD07ACAF}" srcOrd="1" destOrd="0" parTransId="{5787AD1E-835F-4702-9A86-CB531617A0CE}" sibTransId="{AA58C559-B6FB-4210-A55D-605A21DFAE94}"/>
    <dgm:cxn modelId="{03C6E9AC-7CA7-4891-82AC-6C6C6EAAAB4C}" type="presOf" srcId="{4F2C4F7C-7794-4600-AB0C-2E748E21AE18}" destId="{78E11107-2830-4D3E-9DC3-8A66CE903D70}" srcOrd="0" destOrd="0" presId="urn:microsoft.com/office/officeart/2009/3/layout/RandomtoResultProcess"/>
    <dgm:cxn modelId="{03FF8FB6-42E0-454E-99CC-87F6E6071A11}" type="presOf" srcId="{515C2C80-FC42-4BE9-8558-56CFFD07ACAF}" destId="{E7450436-41E0-4094-ABFD-A764A041B74B}" srcOrd="0" destOrd="0" presId="urn:microsoft.com/office/officeart/2009/3/layout/RandomtoResultProcess"/>
    <dgm:cxn modelId="{71FA601F-A63D-4718-801D-E701DE9A790F}" type="presOf" srcId="{B8DCF11C-298C-4B17-ACDB-3E1033852657}" destId="{FB5F2CEA-5CD8-4517-9621-69904F849BC3}" srcOrd="0" destOrd="0" presId="urn:microsoft.com/office/officeart/2009/3/layout/RandomtoResultProcess"/>
    <dgm:cxn modelId="{4F2BC39B-A615-47B9-88A4-2F24C67D4E05}" srcId="{04652746-7D38-4B92-94D3-25E0679DA178}" destId="{4F2C4F7C-7794-4600-AB0C-2E748E21AE18}" srcOrd="0" destOrd="0" parTransId="{FD704105-C442-4DA3-8242-05C62FB6F7D9}" sibTransId="{A525E335-186D-4A28-9F16-263C0EB43660}"/>
    <dgm:cxn modelId="{B7F3396B-47C5-4ED2-916A-C3595E60AF9B}" srcId="{04652746-7D38-4B92-94D3-25E0679DA178}" destId="{D2450B83-FE96-4118-9AAA-8E9F97CECAA5}" srcOrd="3" destOrd="0" parTransId="{5EA6B0E8-DF13-44E7-B810-6798B95C813E}" sibTransId="{0F90FB20-B438-42C3-8DA0-3A54EFB60B89}"/>
    <dgm:cxn modelId="{F3FECD22-9B13-4328-9074-E0E2AE671A58}" type="presOf" srcId="{D2450B83-FE96-4118-9AAA-8E9F97CECAA5}" destId="{CBCDEB60-DF45-4198-98BE-06A65C440C49}" srcOrd="0" destOrd="0" presId="urn:microsoft.com/office/officeart/2009/3/layout/RandomtoResultProcess"/>
    <dgm:cxn modelId="{21D62992-6BDC-4DDD-B01C-3A5CD9C822AC}" type="presOf" srcId="{04652746-7D38-4B92-94D3-25E0679DA178}" destId="{056B0AA8-FD18-4269-B30E-BA27FD36E3F1}" srcOrd="0" destOrd="0" presId="urn:microsoft.com/office/officeart/2009/3/layout/RandomtoResultProcess"/>
    <dgm:cxn modelId="{026858BC-CD79-4194-BFB4-9479EFA6419F}" srcId="{4F2C4F7C-7794-4600-AB0C-2E748E21AE18}" destId="{BF10415A-CA4A-42EE-AFFD-E362D702E723}" srcOrd="0" destOrd="0" parTransId="{FE1836C1-4826-45DA-9945-CF04CF481A8A}" sibTransId="{90A0E05B-FFE6-49F4-A3C8-3CA611DF46F0}"/>
    <dgm:cxn modelId="{5A94CF8B-FA0F-4ED7-92AF-F0CBF5F93A00}" type="presParOf" srcId="{056B0AA8-FD18-4269-B30E-BA27FD36E3F1}" destId="{C49D54BB-C93D-43F4-916E-02F2E7FB5A03}" srcOrd="0" destOrd="0" presId="urn:microsoft.com/office/officeart/2009/3/layout/RandomtoResultProcess"/>
    <dgm:cxn modelId="{372C3645-0FF2-4A49-9324-7C6FCB64F93D}" type="presParOf" srcId="{C49D54BB-C93D-43F4-916E-02F2E7FB5A03}" destId="{78E11107-2830-4D3E-9DC3-8A66CE903D70}" srcOrd="0" destOrd="0" presId="urn:microsoft.com/office/officeart/2009/3/layout/RandomtoResultProcess"/>
    <dgm:cxn modelId="{A308A959-8A20-4ECB-B751-AB2DD679883B}" type="presParOf" srcId="{C49D54BB-C93D-43F4-916E-02F2E7FB5A03}" destId="{59241625-22A9-41F9-ACC1-326B58A62623}" srcOrd="1" destOrd="0" presId="urn:microsoft.com/office/officeart/2009/3/layout/RandomtoResultProcess"/>
    <dgm:cxn modelId="{7556C3E7-4837-4972-A82C-80F0A54A1B33}" type="presParOf" srcId="{C49D54BB-C93D-43F4-916E-02F2E7FB5A03}" destId="{3DB343B8-6AE7-4BE3-A4EC-0D359F487A67}" srcOrd="2" destOrd="0" presId="urn:microsoft.com/office/officeart/2009/3/layout/RandomtoResultProcess"/>
    <dgm:cxn modelId="{94687A71-A007-4F05-A4FE-D5823AD6854D}" type="presParOf" srcId="{C49D54BB-C93D-43F4-916E-02F2E7FB5A03}" destId="{0058D4DB-9059-4CA9-A407-A9BB823AC0AE}" srcOrd="3" destOrd="0" presId="urn:microsoft.com/office/officeart/2009/3/layout/RandomtoResultProcess"/>
    <dgm:cxn modelId="{97331024-9CC8-4401-AF34-F8211ED075F1}" type="presParOf" srcId="{C49D54BB-C93D-43F4-916E-02F2E7FB5A03}" destId="{4540AD8C-0BD0-4C0A-9EF2-8EE22E904649}" srcOrd="4" destOrd="0" presId="urn:microsoft.com/office/officeart/2009/3/layout/RandomtoResultProcess"/>
    <dgm:cxn modelId="{61A17936-3493-4127-A112-D716B3C80F7B}" type="presParOf" srcId="{C49D54BB-C93D-43F4-916E-02F2E7FB5A03}" destId="{CD4A70E0-DFC0-496A-AC2B-C973AB170C5C}" srcOrd="5" destOrd="0" presId="urn:microsoft.com/office/officeart/2009/3/layout/RandomtoResultProcess"/>
    <dgm:cxn modelId="{AD26ACE3-70BE-496B-85C2-0B44FA83DBFF}" type="presParOf" srcId="{C49D54BB-C93D-43F4-916E-02F2E7FB5A03}" destId="{64C5810C-A3A9-43F0-8EA9-852334D1AD57}" srcOrd="6" destOrd="0" presId="urn:microsoft.com/office/officeart/2009/3/layout/RandomtoResultProcess"/>
    <dgm:cxn modelId="{AF8B8FF8-0DA7-4F27-96D8-FA89D4D50E08}" type="presParOf" srcId="{C49D54BB-C93D-43F4-916E-02F2E7FB5A03}" destId="{B1A09C01-A223-4A1D-82C7-4DBE76F897FA}" srcOrd="7" destOrd="0" presId="urn:microsoft.com/office/officeart/2009/3/layout/RandomtoResultProcess"/>
    <dgm:cxn modelId="{4DAB6665-26E7-4FAA-A243-FF4285DEA60D}" type="presParOf" srcId="{C49D54BB-C93D-43F4-916E-02F2E7FB5A03}" destId="{496E6DFD-ECC1-40F0-A44B-7B134DFFD185}" srcOrd="8" destOrd="0" presId="urn:microsoft.com/office/officeart/2009/3/layout/RandomtoResultProcess"/>
    <dgm:cxn modelId="{0BAFE4BE-1A86-403F-9241-1B2223E932B1}" type="presParOf" srcId="{C49D54BB-C93D-43F4-916E-02F2E7FB5A03}" destId="{28AA7E07-8EA4-4148-96E9-4DE5A5D95A05}" srcOrd="9" destOrd="0" presId="urn:microsoft.com/office/officeart/2009/3/layout/RandomtoResultProcess"/>
    <dgm:cxn modelId="{36355001-59C6-4B9B-BB05-D6ECAC8B4A7E}" type="presParOf" srcId="{C49D54BB-C93D-43F4-916E-02F2E7FB5A03}" destId="{D4B14607-016B-4C2F-84E8-10FFA000832F}" srcOrd="10" destOrd="0" presId="urn:microsoft.com/office/officeart/2009/3/layout/RandomtoResultProcess"/>
    <dgm:cxn modelId="{0619784A-443F-442A-A570-FFAB14879F83}" type="presParOf" srcId="{C49D54BB-C93D-43F4-916E-02F2E7FB5A03}" destId="{38D15BCC-DF05-4FF8-B3D6-FBD7E9B0D34C}" srcOrd="11" destOrd="0" presId="urn:microsoft.com/office/officeart/2009/3/layout/RandomtoResultProcess"/>
    <dgm:cxn modelId="{090D0DA8-C490-42C6-9855-914E920D79F1}" type="presParOf" srcId="{C49D54BB-C93D-43F4-916E-02F2E7FB5A03}" destId="{FD9EED6A-00F6-46C9-BE5B-D550DC1037E7}" srcOrd="12" destOrd="0" presId="urn:microsoft.com/office/officeart/2009/3/layout/RandomtoResultProcess"/>
    <dgm:cxn modelId="{B2924C44-3CC0-42F3-AF6E-00210E58312A}" type="presParOf" srcId="{C49D54BB-C93D-43F4-916E-02F2E7FB5A03}" destId="{71CFAB64-A94E-4A9F-A3E6-30B4541ECE40}" srcOrd="13" destOrd="0" presId="urn:microsoft.com/office/officeart/2009/3/layout/RandomtoResultProcess"/>
    <dgm:cxn modelId="{D839CBD9-537F-45DE-B5EB-A3EC89EDF1BC}" type="presParOf" srcId="{C49D54BB-C93D-43F4-916E-02F2E7FB5A03}" destId="{1008D875-07B7-4AC8-9CE5-8009F2E2870F}" srcOrd="14" destOrd="0" presId="urn:microsoft.com/office/officeart/2009/3/layout/RandomtoResultProcess"/>
    <dgm:cxn modelId="{F0377771-255B-41B0-BE20-1AC04BD41B3B}" type="presParOf" srcId="{C49D54BB-C93D-43F4-916E-02F2E7FB5A03}" destId="{D0E22A02-FBF7-4D20-928F-0BCC52921ECF}" srcOrd="15" destOrd="0" presId="urn:microsoft.com/office/officeart/2009/3/layout/RandomtoResultProcess"/>
    <dgm:cxn modelId="{BC25E6F2-16F7-4AE9-BFE3-6089D91BCC33}" type="presParOf" srcId="{C49D54BB-C93D-43F4-916E-02F2E7FB5A03}" destId="{8919A904-BEF7-4534-9023-4E1E1720A6F1}" srcOrd="16" destOrd="0" presId="urn:microsoft.com/office/officeart/2009/3/layout/RandomtoResultProcess"/>
    <dgm:cxn modelId="{E64B359E-5FFD-42A9-9624-6668135C3F8C}" type="presParOf" srcId="{C49D54BB-C93D-43F4-916E-02F2E7FB5A03}" destId="{EB216EE2-B1FD-4F02-962D-F7C81A207F6D}" srcOrd="17" destOrd="0" presId="urn:microsoft.com/office/officeart/2009/3/layout/RandomtoResultProcess"/>
    <dgm:cxn modelId="{D406AB4C-74B2-4967-A759-EBB3243545E6}" type="presParOf" srcId="{C49D54BB-C93D-43F4-916E-02F2E7FB5A03}" destId="{DA1EA3CE-EB1A-4C1A-B4D3-E975815966CD}" srcOrd="18" destOrd="0" presId="urn:microsoft.com/office/officeart/2009/3/layout/RandomtoResultProcess"/>
    <dgm:cxn modelId="{4FF75E79-F255-4942-950C-86D9DC2B1CE7}" type="presParOf" srcId="{C49D54BB-C93D-43F4-916E-02F2E7FB5A03}" destId="{169E076A-003A-4DB7-ACE0-15D1F69A9BC9}" srcOrd="19" destOrd="0" presId="urn:microsoft.com/office/officeart/2009/3/layout/RandomtoResultProcess"/>
    <dgm:cxn modelId="{526B8BD8-0EE3-466D-8963-1FA00B1472B5}" type="presParOf" srcId="{056B0AA8-FD18-4269-B30E-BA27FD36E3F1}" destId="{60167A1E-2281-4C2E-B9D6-5F3668A24532}" srcOrd="1" destOrd="0" presId="urn:microsoft.com/office/officeart/2009/3/layout/RandomtoResultProcess"/>
    <dgm:cxn modelId="{8E9F4BFB-10BE-4DB1-A86B-B9DAFDAB0596}" type="presParOf" srcId="{60167A1E-2281-4C2E-B9D6-5F3668A24532}" destId="{2E2BD910-7802-4094-BE79-BB473EE6873E}" srcOrd="0" destOrd="0" presId="urn:microsoft.com/office/officeart/2009/3/layout/RandomtoResultProcess"/>
    <dgm:cxn modelId="{EDB54CDC-51EB-4C0B-87DC-F11E7A95A1E7}" type="presParOf" srcId="{60167A1E-2281-4C2E-B9D6-5F3668A24532}" destId="{C7654D1A-27DA-45F5-9980-39A1194F66C3}" srcOrd="1" destOrd="0" presId="urn:microsoft.com/office/officeart/2009/3/layout/RandomtoResultProcess"/>
    <dgm:cxn modelId="{EBB58A0B-2934-4524-8017-595438DFF75B}" type="presParOf" srcId="{056B0AA8-FD18-4269-B30E-BA27FD36E3F1}" destId="{B427E68C-DB90-40D3-9570-54936F7BAE6C}" srcOrd="2" destOrd="0" presId="urn:microsoft.com/office/officeart/2009/3/layout/RandomtoResultProcess"/>
    <dgm:cxn modelId="{558B048E-CAC8-4293-B253-710FEF136556}" type="presParOf" srcId="{B427E68C-DB90-40D3-9570-54936F7BAE6C}" destId="{E7450436-41E0-4094-ABFD-A764A041B74B}" srcOrd="0" destOrd="0" presId="urn:microsoft.com/office/officeart/2009/3/layout/RandomtoResultProcess"/>
    <dgm:cxn modelId="{1817C1C9-DB98-4804-9F87-86962E4E5A07}" type="presParOf" srcId="{B427E68C-DB90-40D3-9570-54936F7BAE6C}" destId="{EA15089E-2182-4A27-AAAD-DF5619C3B5B8}" srcOrd="1" destOrd="0" presId="urn:microsoft.com/office/officeart/2009/3/layout/RandomtoResultProcess"/>
    <dgm:cxn modelId="{BFFD45B0-616E-47DA-AFF2-7C9200099235}" type="presParOf" srcId="{056B0AA8-FD18-4269-B30E-BA27FD36E3F1}" destId="{B9922E6E-6666-4412-9C56-6B1B427BBF03}" srcOrd="3" destOrd="0" presId="urn:microsoft.com/office/officeart/2009/3/layout/RandomtoResultProcess"/>
    <dgm:cxn modelId="{E5D05A22-BAC4-40E3-8319-BFF48CDF598D}" type="presParOf" srcId="{B9922E6E-6666-4412-9C56-6B1B427BBF03}" destId="{0D28495C-5255-4F8E-94E7-66C5E2D6A430}" srcOrd="0" destOrd="0" presId="urn:microsoft.com/office/officeart/2009/3/layout/RandomtoResultProcess"/>
    <dgm:cxn modelId="{29B36BDA-3802-462B-86CB-1A5F5B65EFC0}" type="presParOf" srcId="{B9922E6E-6666-4412-9C56-6B1B427BBF03}" destId="{911DFA04-5A65-445B-960E-EE1DB48A6737}" srcOrd="1" destOrd="0" presId="urn:microsoft.com/office/officeart/2009/3/layout/RandomtoResultProcess"/>
    <dgm:cxn modelId="{3606C014-1A35-4E99-BBF4-4D21BC5C9193}" type="presParOf" srcId="{056B0AA8-FD18-4269-B30E-BA27FD36E3F1}" destId="{B0BA1EFE-5B8A-47CA-AA2F-85086BAC5906}" srcOrd="4" destOrd="0" presId="urn:microsoft.com/office/officeart/2009/3/layout/RandomtoResultProcess"/>
    <dgm:cxn modelId="{D4A25E7D-9D9C-43DD-B556-18E270E97723}" type="presParOf" srcId="{B0BA1EFE-5B8A-47CA-AA2F-85086BAC5906}" destId="{FB5F2CEA-5CD8-4517-9621-69904F849BC3}" srcOrd="0" destOrd="0" presId="urn:microsoft.com/office/officeart/2009/3/layout/RandomtoResultProcess"/>
    <dgm:cxn modelId="{B826F4B0-A6C3-43FD-B82E-72954C5E43A5}" type="presParOf" srcId="{B0BA1EFE-5B8A-47CA-AA2F-85086BAC5906}" destId="{7117F987-2BBC-430E-9D03-D8C5EF4320C4}" srcOrd="1" destOrd="0" presId="urn:microsoft.com/office/officeart/2009/3/layout/RandomtoResultProcess"/>
    <dgm:cxn modelId="{12E22B21-E7E5-4250-8455-00822D67DE2A}" type="presParOf" srcId="{056B0AA8-FD18-4269-B30E-BA27FD36E3F1}" destId="{8D6A7E54-DFD6-48CF-B0D6-ADFF7C09BFBC}" srcOrd="5" destOrd="0" presId="urn:microsoft.com/office/officeart/2009/3/layout/RandomtoResultProcess"/>
    <dgm:cxn modelId="{D1A25036-F57A-4D1A-B48B-226955DD200E}" type="presParOf" srcId="{8D6A7E54-DFD6-48CF-B0D6-ADFF7C09BFBC}" destId="{9F56DAA4-6B8E-4C78-80EE-59430DEB1BED}" srcOrd="0" destOrd="0" presId="urn:microsoft.com/office/officeart/2009/3/layout/RandomtoResultProcess"/>
    <dgm:cxn modelId="{6867B3A9-8804-4CCF-876D-50114CA5685B}" type="presParOf" srcId="{8D6A7E54-DFD6-48CF-B0D6-ADFF7C09BFBC}" destId="{97D5AF5B-5688-4F7B-95A8-344EBEC76144}" srcOrd="1" destOrd="0" presId="urn:microsoft.com/office/officeart/2009/3/layout/RandomtoResultProcess"/>
    <dgm:cxn modelId="{F1FB3091-EE3B-489C-8F19-0A4BC32BC838}" type="presParOf" srcId="{056B0AA8-FD18-4269-B30E-BA27FD36E3F1}" destId="{9CE289B3-C672-40CE-8BBA-2078E36B6212}" srcOrd="6" destOrd="0" presId="urn:microsoft.com/office/officeart/2009/3/layout/RandomtoResultProcess"/>
    <dgm:cxn modelId="{EB3DF2E5-FCAF-47E2-B5E9-AD051158DD27}" type="presParOf" srcId="{9CE289B3-C672-40CE-8BBA-2078E36B6212}" destId="{CBCDEB60-DF45-4198-98BE-06A65C440C49}" srcOrd="0" destOrd="0" presId="urn:microsoft.com/office/officeart/2009/3/layout/RandomtoResultProcess"/>
    <dgm:cxn modelId="{5A8642E3-FA83-4C0F-B6F5-CE9E65FCAD00}" type="presParOf" srcId="{9CE289B3-C672-40CE-8BBA-2078E36B6212}" destId="{E6A3C679-A3D4-42C7-86C8-F0B6F4AE915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E8066-EAE8-4FE8-9158-D999A5843E68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58A889-AD7F-41BD-8377-7EB135E1E94B}">
      <dgm:prSet phldrT="[Text]"/>
      <dgm:spPr/>
      <dgm:t>
        <a:bodyPr/>
        <a:lstStyle/>
        <a:p>
          <a:r>
            <a:rPr lang="en-US" b="1" dirty="0"/>
            <a:t>Employee</a:t>
          </a:r>
        </a:p>
      </dgm:t>
    </dgm:pt>
    <dgm:pt modelId="{D8147561-F328-4A71-A103-FDD1C3A940EA}" type="parTrans" cxnId="{F58A19CF-EDE2-41DB-9A06-1AF2A607283F}">
      <dgm:prSet/>
      <dgm:spPr/>
      <dgm:t>
        <a:bodyPr/>
        <a:lstStyle/>
        <a:p>
          <a:endParaRPr lang="en-US"/>
        </a:p>
      </dgm:t>
    </dgm:pt>
    <dgm:pt modelId="{A0B4B0A9-B8FF-4244-B157-0031E4707FA6}" type="sibTrans" cxnId="{F58A19CF-EDE2-41DB-9A06-1AF2A607283F}">
      <dgm:prSet/>
      <dgm:spPr/>
      <dgm:t>
        <a:bodyPr/>
        <a:lstStyle/>
        <a:p>
          <a:endParaRPr lang="en-US"/>
        </a:p>
      </dgm:t>
    </dgm:pt>
    <dgm:pt modelId="{D9C45D88-793C-417F-87CE-C07D74D80CC9}">
      <dgm:prSet phldrT="[Text]"/>
      <dgm:spPr/>
      <dgm:t>
        <a:bodyPr/>
        <a:lstStyle/>
        <a:p>
          <a:r>
            <a:rPr lang="en-US" dirty="0"/>
            <a:t>Health</a:t>
          </a:r>
        </a:p>
      </dgm:t>
    </dgm:pt>
    <dgm:pt modelId="{1A7B7192-70FD-4080-8A43-141E72D5BCBE}" type="parTrans" cxnId="{05F962F7-11F1-4C07-ACB8-57973425197D}">
      <dgm:prSet/>
      <dgm:spPr/>
      <dgm:t>
        <a:bodyPr/>
        <a:lstStyle/>
        <a:p>
          <a:endParaRPr lang="en-US"/>
        </a:p>
      </dgm:t>
    </dgm:pt>
    <dgm:pt modelId="{5AD0EE12-C969-48A9-B664-AD4253EB9BB7}" type="sibTrans" cxnId="{05F962F7-11F1-4C07-ACB8-57973425197D}">
      <dgm:prSet/>
      <dgm:spPr/>
      <dgm:t>
        <a:bodyPr/>
        <a:lstStyle/>
        <a:p>
          <a:endParaRPr lang="en-US"/>
        </a:p>
      </dgm:t>
    </dgm:pt>
    <dgm:pt modelId="{ABBB8775-48FB-4075-B18C-59221832B3A9}">
      <dgm:prSet phldrT="[Text]"/>
      <dgm:spPr/>
      <dgm:t>
        <a:bodyPr/>
        <a:lstStyle/>
        <a:p>
          <a:r>
            <a:rPr lang="en-US" dirty="0"/>
            <a:t>Learning &amp; Development</a:t>
          </a:r>
        </a:p>
      </dgm:t>
    </dgm:pt>
    <dgm:pt modelId="{B8226EBE-061E-4FA5-AF0C-E315E59AFE1D}" type="parTrans" cxnId="{A90AB544-3CD8-462E-A8E7-A510047EDCC7}">
      <dgm:prSet/>
      <dgm:spPr/>
      <dgm:t>
        <a:bodyPr/>
        <a:lstStyle/>
        <a:p>
          <a:endParaRPr lang="en-US"/>
        </a:p>
      </dgm:t>
    </dgm:pt>
    <dgm:pt modelId="{4321B1CB-7406-4264-8A44-D5965342955C}" type="sibTrans" cxnId="{A90AB544-3CD8-462E-A8E7-A510047EDCC7}">
      <dgm:prSet/>
      <dgm:spPr/>
      <dgm:t>
        <a:bodyPr/>
        <a:lstStyle/>
        <a:p>
          <a:endParaRPr lang="en-US"/>
        </a:p>
      </dgm:t>
    </dgm:pt>
    <dgm:pt modelId="{C94C3B78-A032-473B-8F23-2413DCA724FF}">
      <dgm:prSet phldrT="[Text]"/>
      <dgm:spPr/>
      <dgm:t>
        <a:bodyPr/>
        <a:lstStyle/>
        <a:p>
          <a:r>
            <a:rPr lang="en-US" dirty="0"/>
            <a:t>Inclusion</a:t>
          </a:r>
        </a:p>
      </dgm:t>
    </dgm:pt>
    <dgm:pt modelId="{98843950-A128-4C5F-A494-F9A80DEC4D60}" type="parTrans" cxnId="{2172712B-EC44-4B93-ADD1-7A86974A40F1}">
      <dgm:prSet/>
      <dgm:spPr/>
      <dgm:t>
        <a:bodyPr/>
        <a:lstStyle/>
        <a:p>
          <a:endParaRPr lang="en-US"/>
        </a:p>
      </dgm:t>
    </dgm:pt>
    <dgm:pt modelId="{BDD7E022-868B-4C8F-98D8-4786C19EC823}" type="sibTrans" cxnId="{2172712B-EC44-4B93-ADD1-7A86974A40F1}">
      <dgm:prSet/>
      <dgm:spPr/>
      <dgm:t>
        <a:bodyPr/>
        <a:lstStyle/>
        <a:p>
          <a:endParaRPr lang="en-US"/>
        </a:p>
      </dgm:t>
    </dgm:pt>
    <dgm:pt modelId="{E5AB94EA-E283-4575-A638-AFE15462C1D5}">
      <dgm:prSet phldrT="[Text]"/>
      <dgm:spPr/>
      <dgm:t>
        <a:bodyPr/>
        <a:lstStyle/>
        <a:p>
          <a:r>
            <a:rPr lang="en-US" dirty="0"/>
            <a:t>Innovation</a:t>
          </a:r>
        </a:p>
      </dgm:t>
    </dgm:pt>
    <dgm:pt modelId="{D1B6B495-76F0-467F-8D8C-7CDE50388B90}" type="parTrans" cxnId="{06156B24-DFD6-4AC6-97EA-EBE4C7DC4F6E}">
      <dgm:prSet/>
      <dgm:spPr/>
      <dgm:t>
        <a:bodyPr/>
        <a:lstStyle/>
        <a:p>
          <a:endParaRPr lang="en-US"/>
        </a:p>
      </dgm:t>
    </dgm:pt>
    <dgm:pt modelId="{15658CED-C7BE-448E-A426-A1014F64F997}" type="sibTrans" cxnId="{06156B24-DFD6-4AC6-97EA-EBE4C7DC4F6E}">
      <dgm:prSet/>
      <dgm:spPr/>
      <dgm:t>
        <a:bodyPr/>
        <a:lstStyle/>
        <a:p>
          <a:endParaRPr lang="en-US"/>
        </a:p>
      </dgm:t>
    </dgm:pt>
    <dgm:pt modelId="{9873C9E8-B7BD-44C2-8B2E-A9E12EDF82F1}">
      <dgm:prSet phldrT="[Text]"/>
      <dgm:spPr/>
      <dgm:t>
        <a:bodyPr/>
        <a:lstStyle/>
        <a:p>
          <a:r>
            <a:rPr lang="en-US" dirty="0"/>
            <a:t>Safety</a:t>
          </a:r>
        </a:p>
      </dgm:t>
    </dgm:pt>
    <dgm:pt modelId="{9BDF7E78-4CED-420E-91E3-31F1EDA2ABFE}" type="parTrans" cxnId="{F81CDE63-BD6E-4C7A-B626-A4D75BC24978}">
      <dgm:prSet/>
      <dgm:spPr/>
      <dgm:t>
        <a:bodyPr/>
        <a:lstStyle/>
        <a:p>
          <a:endParaRPr lang="en-US"/>
        </a:p>
      </dgm:t>
    </dgm:pt>
    <dgm:pt modelId="{51814DB3-246C-45E8-BFE4-2E87632DA333}" type="sibTrans" cxnId="{F81CDE63-BD6E-4C7A-B626-A4D75BC24978}">
      <dgm:prSet/>
      <dgm:spPr/>
      <dgm:t>
        <a:bodyPr/>
        <a:lstStyle/>
        <a:p>
          <a:endParaRPr lang="en-US"/>
        </a:p>
      </dgm:t>
    </dgm:pt>
    <dgm:pt modelId="{F6D30749-7E8D-4E5C-A7A2-F7CCA7456DD2}">
      <dgm:prSet phldrT="[Text]"/>
      <dgm:spPr/>
      <dgm:t>
        <a:bodyPr/>
        <a:lstStyle/>
        <a:p>
          <a:r>
            <a:rPr lang="en-US" dirty="0"/>
            <a:t>Performance</a:t>
          </a:r>
        </a:p>
      </dgm:t>
    </dgm:pt>
    <dgm:pt modelId="{A0D19208-26D3-4D06-9F83-675A9062B24B}" type="parTrans" cxnId="{C03B4F20-71E0-4C39-B1C2-82A48599E0C1}">
      <dgm:prSet/>
      <dgm:spPr/>
      <dgm:t>
        <a:bodyPr/>
        <a:lstStyle/>
        <a:p>
          <a:endParaRPr lang="en-US"/>
        </a:p>
      </dgm:t>
    </dgm:pt>
    <dgm:pt modelId="{675F31A5-97FB-418F-BFBE-9BCD1F80FCAF}" type="sibTrans" cxnId="{C03B4F20-71E0-4C39-B1C2-82A48599E0C1}">
      <dgm:prSet/>
      <dgm:spPr/>
      <dgm:t>
        <a:bodyPr/>
        <a:lstStyle/>
        <a:p>
          <a:endParaRPr lang="en-US"/>
        </a:p>
      </dgm:t>
    </dgm:pt>
    <dgm:pt modelId="{F3359AEF-DEAE-47BF-975B-5A1E0AA8320B}" type="pres">
      <dgm:prSet presAssocID="{1A9E8066-EAE8-4FE8-9158-D999A5843E6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779A5E-E097-4E6C-A5FE-978B1ACD507F}" type="pres">
      <dgm:prSet presAssocID="{E358A889-AD7F-41BD-8377-7EB135E1E94B}" presName="centerShape" presStyleLbl="node0" presStyleIdx="0" presStyleCnt="1"/>
      <dgm:spPr/>
    </dgm:pt>
    <dgm:pt modelId="{83048907-866F-400E-9CBA-572C15C07FA8}" type="pres">
      <dgm:prSet presAssocID="{1A7B7192-70FD-4080-8A43-141E72D5BCBE}" presName="Name9" presStyleLbl="parChTrans1D2" presStyleIdx="0" presStyleCnt="6"/>
      <dgm:spPr/>
    </dgm:pt>
    <dgm:pt modelId="{7B9957B3-B5D9-4225-AE57-3087ACBF39A0}" type="pres">
      <dgm:prSet presAssocID="{1A7B7192-70FD-4080-8A43-141E72D5BCBE}" presName="connTx" presStyleLbl="parChTrans1D2" presStyleIdx="0" presStyleCnt="6"/>
      <dgm:spPr/>
    </dgm:pt>
    <dgm:pt modelId="{6BA7FAA9-8042-471D-B2DE-2D8E90C01B78}" type="pres">
      <dgm:prSet presAssocID="{D9C45D88-793C-417F-87CE-C07D74D80CC9}" presName="node" presStyleLbl="node1" presStyleIdx="0" presStyleCnt="6">
        <dgm:presLayoutVars>
          <dgm:bulletEnabled val="1"/>
        </dgm:presLayoutVars>
      </dgm:prSet>
      <dgm:spPr/>
    </dgm:pt>
    <dgm:pt modelId="{10369FF1-901C-410C-825D-33CF9F8445BF}" type="pres">
      <dgm:prSet presAssocID="{B8226EBE-061E-4FA5-AF0C-E315E59AFE1D}" presName="Name9" presStyleLbl="parChTrans1D2" presStyleIdx="1" presStyleCnt="6"/>
      <dgm:spPr/>
    </dgm:pt>
    <dgm:pt modelId="{69AA7E77-9915-43B8-BF8B-825C5DF9A7BF}" type="pres">
      <dgm:prSet presAssocID="{B8226EBE-061E-4FA5-AF0C-E315E59AFE1D}" presName="connTx" presStyleLbl="parChTrans1D2" presStyleIdx="1" presStyleCnt="6"/>
      <dgm:spPr/>
    </dgm:pt>
    <dgm:pt modelId="{7AA83582-A169-4A64-83D7-D15EA1FD79BC}" type="pres">
      <dgm:prSet presAssocID="{ABBB8775-48FB-4075-B18C-59221832B3A9}" presName="node" presStyleLbl="node1" presStyleIdx="1" presStyleCnt="6">
        <dgm:presLayoutVars>
          <dgm:bulletEnabled val="1"/>
        </dgm:presLayoutVars>
      </dgm:prSet>
      <dgm:spPr/>
    </dgm:pt>
    <dgm:pt modelId="{2A939164-7961-42B5-B7F0-278B076E3BDF}" type="pres">
      <dgm:prSet presAssocID="{98843950-A128-4C5F-A494-F9A80DEC4D60}" presName="Name9" presStyleLbl="parChTrans1D2" presStyleIdx="2" presStyleCnt="6"/>
      <dgm:spPr/>
    </dgm:pt>
    <dgm:pt modelId="{AAC12991-B5D3-4F7F-A38F-0F5655A4AC57}" type="pres">
      <dgm:prSet presAssocID="{98843950-A128-4C5F-A494-F9A80DEC4D60}" presName="connTx" presStyleLbl="parChTrans1D2" presStyleIdx="2" presStyleCnt="6"/>
      <dgm:spPr/>
    </dgm:pt>
    <dgm:pt modelId="{BE182985-7878-4105-B37A-7C66EB4034CE}" type="pres">
      <dgm:prSet presAssocID="{C94C3B78-A032-473B-8F23-2413DCA724FF}" presName="node" presStyleLbl="node1" presStyleIdx="2" presStyleCnt="6">
        <dgm:presLayoutVars>
          <dgm:bulletEnabled val="1"/>
        </dgm:presLayoutVars>
      </dgm:prSet>
      <dgm:spPr/>
    </dgm:pt>
    <dgm:pt modelId="{5D5D5433-2F62-46A3-A385-250D7B3EDE2B}" type="pres">
      <dgm:prSet presAssocID="{D1B6B495-76F0-467F-8D8C-7CDE50388B90}" presName="Name9" presStyleLbl="parChTrans1D2" presStyleIdx="3" presStyleCnt="6"/>
      <dgm:spPr/>
    </dgm:pt>
    <dgm:pt modelId="{87A96DE2-93B1-4507-9C96-34F2287F482A}" type="pres">
      <dgm:prSet presAssocID="{D1B6B495-76F0-467F-8D8C-7CDE50388B90}" presName="connTx" presStyleLbl="parChTrans1D2" presStyleIdx="3" presStyleCnt="6"/>
      <dgm:spPr/>
    </dgm:pt>
    <dgm:pt modelId="{DFF331D6-8BC6-486C-BAAA-F572A558A4CC}" type="pres">
      <dgm:prSet presAssocID="{E5AB94EA-E283-4575-A638-AFE15462C1D5}" presName="node" presStyleLbl="node1" presStyleIdx="3" presStyleCnt="6">
        <dgm:presLayoutVars>
          <dgm:bulletEnabled val="1"/>
        </dgm:presLayoutVars>
      </dgm:prSet>
      <dgm:spPr/>
    </dgm:pt>
    <dgm:pt modelId="{8117035E-3525-41EF-91AE-F4BAC5BD2AD2}" type="pres">
      <dgm:prSet presAssocID="{9BDF7E78-4CED-420E-91E3-31F1EDA2ABFE}" presName="Name9" presStyleLbl="parChTrans1D2" presStyleIdx="4" presStyleCnt="6"/>
      <dgm:spPr/>
    </dgm:pt>
    <dgm:pt modelId="{82451B00-CB99-4D29-AFEE-A8610B67258D}" type="pres">
      <dgm:prSet presAssocID="{9BDF7E78-4CED-420E-91E3-31F1EDA2ABFE}" presName="connTx" presStyleLbl="parChTrans1D2" presStyleIdx="4" presStyleCnt="6"/>
      <dgm:spPr/>
    </dgm:pt>
    <dgm:pt modelId="{07309C44-B87B-4F55-82C7-6C6D888B4399}" type="pres">
      <dgm:prSet presAssocID="{9873C9E8-B7BD-44C2-8B2E-A9E12EDF82F1}" presName="node" presStyleLbl="node1" presStyleIdx="4" presStyleCnt="6">
        <dgm:presLayoutVars>
          <dgm:bulletEnabled val="1"/>
        </dgm:presLayoutVars>
      </dgm:prSet>
      <dgm:spPr/>
    </dgm:pt>
    <dgm:pt modelId="{D86C4C90-22B1-4800-AD42-582F99084151}" type="pres">
      <dgm:prSet presAssocID="{A0D19208-26D3-4D06-9F83-675A9062B24B}" presName="Name9" presStyleLbl="parChTrans1D2" presStyleIdx="5" presStyleCnt="6"/>
      <dgm:spPr/>
    </dgm:pt>
    <dgm:pt modelId="{959938CF-7489-4E2A-8090-43F70F446970}" type="pres">
      <dgm:prSet presAssocID="{A0D19208-26D3-4D06-9F83-675A9062B24B}" presName="connTx" presStyleLbl="parChTrans1D2" presStyleIdx="5" presStyleCnt="6"/>
      <dgm:spPr/>
    </dgm:pt>
    <dgm:pt modelId="{9B85C2F3-C36A-4ED1-93B7-C510869F60BB}" type="pres">
      <dgm:prSet presAssocID="{F6D30749-7E8D-4E5C-A7A2-F7CCA7456DD2}" presName="node" presStyleLbl="node1" presStyleIdx="5" presStyleCnt="6">
        <dgm:presLayoutVars>
          <dgm:bulletEnabled val="1"/>
        </dgm:presLayoutVars>
      </dgm:prSet>
      <dgm:spPr/>
    </dgm:pt>
  </dgm:ptLst>
  <dgm:cxnLst>
    <dgm:cxn modelId="{764457A1-5BDD-40F4-AFF1-230B3CF9BD2B}" type="presOf" srcId="{D1B6B495-76F0-467F-8D8C-7CDE50388B90}" destId="{87A96DE2-93B1-4507-9C96-34F2287F482A}" srcOrd="1" destOrd="0" presId="urn:microsoft.com/office/officeart/2005/8/layout/radial1"/>
    <dgm:cxn modelId="{9DB8420C-CA2C-42E8-9C01-823054150BF2}" type="presOf" srcId="{1A7B7192-70FD-4080-8A43-141E72D5BCBE}" destId="{83048907-866F-400E-9CBA-572C15C07FA8}" srcOrd="0" destOrd="0" presId="urn:microsoft.com/office/officeart/2005/8/layout/radial1"/>
    <dgm:cxn modelId="{2172712B-EC44-4B93-ADD1-7A86974A40F1}" srcId="{E358A889-AD7F-41BD-8377-7EB135E1E94B}" destId="{C94C3B78-A032-473B-8F23-2413DCA724FF}" srcOrd="2" destOrd="0" parTransId="{98843950-A128-4C5F-A494-F9A80DEC4D60}" sibTransId="{BDD7E022-868B-4C8F-98D8-4786C19EC823}"/>
    <dgm:cxn modelId="{5E9FDF62-6645-407B-A30F-DBF024E23291}" type="presOf" srcId="{B8226EBE-061E-4FA5-AF0C-E315E59AFE1D}" destId="{10369FF1-901C-410C-825D-33CF9F8445BF}" srcOrd="0" destOrd="0" presId="urn:microsoft.com/office/officeart/2005/8/layout/radial1"/>
    <dgm:cxn modelId="{21B809F5-8642-45D4-B255-8747BDDB6DD4}" type="presOf" srcId="{E5AB94EA-E283-4575-A638-AFE15462C1D5}" destId="{DFF331D6-8BC6-486C-BAAA-F572A558A4CC}" srcOrd="0" destOrd="0" presId="urn:microsoft.com/office/officeart/2005/8/layout/radial1"/>
    <dgm:cxn modelId="{7EE9753F-F5C9-48C6-9B42-4EAAFFEEFF67}" type="presOf" srcId="{D1B6B495-76F0-467F-8D8C-7CDE50388B90}" destId="{5D5D5433-2F62-46A3-A385-250D7B3EDE2B}" srcOrd="0" destOrd="0" presId="urn:microsoft.com/office/officeart/2005/8/layout/radial1"/>
    <dgm:cxn modelId="{23604D96-864A-4225-BD8A-B5A3C82E2528}" type="presOf" srcId="{A0D19208-26D3-4D06-9F83-675A9062B24B}" destId="{959938CF-7489-4E2A-8090-43F70F446970}" srcOrd="1" destOrd="0" presId="urn:microsoft.com/office/officeart/2005/8/layout/radial1"/>
    <dgm:cxn modelId="{AE0324B2-2761-4C28-8EC7-A1E48BAD766A}" type="presOf" srcId="{9BDF7E78-4CED-420E-91E3-31F1EDA2ABFE}" destId="{82451B00-CB99-4D29-AFEE-A8610B67258D}" srcOrd="1" destOrd="0" presId="urn:microsoft.com/office/officeart/2005/8/layout/radial1"/>
    <dgm:cxn modelId="{05F962F7-11F1-4C07-ACB8-57973425197D}" srcId="{E358A889-AD7F-41BD-8377-7EB135E1E94B}" destId="{D9C45D88-793C-417F-87CE-C07D74D80CC9}" srcOrd="0" destOrd="0" parTransId="{1A7B7192-70FD-4080-8A43-141E72D5BCBE}" sibTransId="{5AD0EE12-C969-48A9-B664-AD4253EB9BB7}"/>
    <dgm:cxn modelId="{F81CDE63-BD6E-4C7A-B626-A4D75BC24978}" srcId="{E358A889-AD7F-41BD-8377-7EB135E1E94B}" destId="{9873C9E8-B7BD-44C2-8B2E-A9E12EDF82F1}" srcOrd="4" destOrd="0" parTransId="{9BDF7E78-4CED-420E-91E3-31F1EDA2ABFE}" sibTransId="{51814DB3-246C-45E8-BFE4-2E87632DA333}"/>
    <dgm:cxn modelId="{5C3344AC-8FBF-4C39-BBF3-06155BEA9FC1}" type="presOf" srcId="{9BDF7E78-4CED-420E-91E3-31F1EDA2ABFE}" destId="{8117035E-3525-41EF-91AE-F4BAC5BD2AD2}" srcOrd="0" destOrd="0" presId="urn:microsoft.com/office/officeart/2005/8/layout/radial1"/>
    <dgm:cxn modelId="{4BCDB09A-BAB9-4A1B-BF87-FA2618BC9100}" type="presOf" srcId="{9873C9E8-B7BD-44C2-8B2E-A9E12EDF82F1}" destId="{07309C44-B87B-4F55-82C7-6C6D888B4399}" srcOrd="0" destOrd="0" presId="urn:microsoft.com/office/officeart/2005/8/layout/radial1"/>
    <dgm:cxn modelId="{9FC18691-62F5-430D-897B-5CD8A5AF4959}" type="presOf" srcId="{C94C3B78-A032-473B-8F23-2413DCA724FF}" destId="{BE182985-7878-4105-B37A-7C66EB4034CE}" srcOrd="0" destOrd="0" presId="urn:microsoft.com/office/officeart/2005/8/layout/radial1"/>
    <dgm:cxn modelId="{FE1410F8-B32C-4F72-B59A-18C3A583D5F0}" type="presOf" srcId="{ABBB8775-48FB-4075-B18C-59221832B3A9}" destId="{7AA83582-A169-4A64-83D7-D15EA1FD79BC}" srcOrd="0" destOrd="0" presId="urn:microsoft.com/office/officeart/2005/8/layout/radial1"/>
    <dgm:cxn modelId="{0E979A90-278D-4183-A72A-0C1BEF15DCA7}" type="presOf" srcId="{1A7B7192-70FD-4080-8A43-141E72D5BCBE}" destId="{7B9957B3-B5D9-4225-AE57-3087ACBF39A0}" srcOrd="1" destOrd="0" presId="urn:microsoft.com/office/officeart/2005/8/layout/radial1"/>
    <dgm:cxn modelId="{A90AB544-3CD8-462E-A8E7-A510047EDCC7}" srcId="{E358A889-AD7F-41BD-8377-7EB135E1E94B}" destId="{ABBB8775-48FB-4075-B18C-59221832B3A9}" srcOrd="1" destOrd="0" parTransId="{B8226EBE-061E-4FA5-AF0C-E315E59AFE1D}" sibTransId="{4321B1CB-7406-4264-8A44-D5965342955C}"/>
    <dgm:cxn modelId="{4E7B3330-77A2-4DC8-98AA-10D904CCF119}" type="presOf" srcId="{98843950-A128-4C5F-A494-F9A80DEC4D60}" destId="{2A939164-7961-42B5-B7F0-278B076E3BDF}" srcOrd="0" destOrd="0" presId="urn:microsoft.com/office/officeart/2005/8/layout/radial1"/>
    <dgm:cxn modelId="{06156B24-DFD6-4AC6-97EA-EBE4C7DC4F6E}" srcId="{E358A889-AD7F-41BD-8377-7EB135E1E94B}" destId="{E5AB94EA-E283-4575-A638-AFE15462C1D5}" srcOrd="3" destOrd="0" parTransId="{D1B6B495-76F0-467F-8D8C-7CDE50388B90}" sibTransId="{15658CED-C7BE-448E-A426-A1014F64F997}"/>
    <dgm:cxn modelId="{ABD47AC2-522A-40E8-A52D-905BF423D7C8}" type="presOf" srcId="{A0D19208-26D3-4D06-9F83-675A9062B24B}" destId="{D86C4C90-22B1-4800-AD42-582F99084151}" srcOrd="0" destOrd="0" presId="urn:microsoft.com/office/officeart/2005/8/layout/radial1"/>
    <dgm:cxn modelId="{59745210-69C9-400B-935F-F69ED7056039}" type="presOf" srcId="{E358A889-AD7F-41BD-8377-7EB135E1E94B}" destId="{8D779A5E-E097-4E6C-A5FE-978B1ACD507F}" srcOrd="0" destOrd="0" presId="urn:microsoft.com/office/officeart/2005/8/layout/radial1"/>
    <dgm:cxn modelId="{330B489D-8A5B-4656-ADB9-20C9EB4904DF}" type="presOf" srcId="{D9C45D88-793C-417F-87CE-C07D74D80CC9}" destId="{6BA7FAA9-8042-471D-B2DE-2D8E90C01B78}" srcOrd="0" destOrd="0" presId="urn:microsoft.com/office/officeart/2005/8/layout/radial1"/>
    <dgm:cxn modelId="{30FDFBFE-2337-4E97-922E-80CB3D219257}" type="presOf" srcId="{F6D30749-7E8D-4E5C-A7A2-F7CCA7456DD2}" destId="{9B85C2F3-C36A-4ED1-93B7-C510869F60BB}" srcOrd="0" destOrd="0" presId="urn:microsoft.com/office/officeart/2005/8/layout/radial1"/>
    <dgm:cxn modelId="{C03B4F20-71E0-4C39-B1C2-82A48599E0C1}" srcId="{E358A889-AD7F-41BD-8377-7EB135E1E94B}" destId="{F6D30749-7E8D-4E5C-A7A2-F7CCA7456DD2}" srcOrd="5" destOrd="0" parTransId="{A0D19208-26D3-4D06-9F83-675A9062B24B}" sibTransId="{675F31A5-97FB-418F-BFBE-9BCD1F80FCAF}"/>
    <dgm:cxn modelId="{F4E5249D-9CB4-4462-9350-508D170B98A1}" type="presOf" srcId="{98843950-A128-4C5F-A494-F9A80DEC4D60}" destId="{AAC12991-B5D3-4F7F-A38F-0F5655A4AC57}" srcOrd="1" destOrd="0" presId="urn:microsoft.com/office/officeart/2005/8/layout/radial1"/>
    <dgm:cxn modelId="{F58A19CF-EDE2-41DB-9A06-1AF2A607283F}" srcId="{1A9E8066-EAE8-4FE8-9158-D999A5843E68}" destId="{E358A889-AD7F-41BD-8377-7EB135E1E94B}" srcOrd="0" destOrd="0" parTransId="{D8147561-F328-4A71-A103-FDD1C3A940EA}" sibTransId="{A0B4B0A9-B8FF-4244-B157-0031E4707FA6}"/>
    <dgm:cxn modelId="{8684BA35-1C6D-4A1E-9EDA-6388BF656AEC}" type="presOf" srcId="{B8226EBE-061E-4FA5-AF0C-E315E59AFE1D}" destId="{69AA7E77-9915-43B8-BF8B-825C5DF9A7BF}" srcOrd="1" destOrd="0" presId="urn:microsoft.com/office/officeart/2005/8/layout/radial1"/>
    <dgm:cxn modelId="{34462F0E-3E6E-4825-8C5D-CAC8D051E91A}" type="presOf" srcId="{1A9E8066-EAE8-4FE8-9158-D999A5843E68}" destId="{F3359AEF-DEAE-47BF-975B-5A1E0AA8320B}" srcOrd="0" destOrd="0" presId="urn:microsoft.com/office/officeart/2005/8/layout/radial1"/>
    <dgm:cxn modelId="{B7048E6D-9A79-4674-8511-656A1FE8D2D2}" type="presParOf" srcId="{F3359AEF-DEAE-47BF-975B-5A1E0AA8320B}" destId="{8D779A5E-E097-4E6C-A5FE-978B1ACD507F}" srcOrd="0" destOrd="0" presId="urn:microsoft.com/office/officeart/2005/8/layout/radial1"/>
    <dgm:cxn modelId="{287E7260-15A8-49F5-B75B-F87EA3053CE4}" type="presParOf" srcId="{F3359AEF-DEAE-47BF-975B-5A1E0AA8320B}" destId="{83048907-866F-400E-9CBA-572C15C07FA8}" srcOrd="1" destOrd="0" presId="urn:microsoft.com/office/officeart/2005/8/layout/radial1"/>
    <dgm:cxn modelId="{1C71C63F-B420-4824-B644-172928327A37}" type="presParOf" srcId="{83048907-866F-400E-9CBA-572C15C07FA8}" destId="{7B9957B3-B5D9-4225-AE57-3087ACBF39A0}" srcOrd="0" destOrd="0" presId="urn:microsoft.com/office/officeart/2005/8/layout/radial1"/>
    <dgm:cxn modelId="{9131C1B1-E982-4173-AEBE-1FDFE4EAFD7E}" type="presParOf" srcId="{F3359AEF-DEAE-47BF-975B-5A1E0AA8320B}" destId="{6BA7FAA9-8042-471D-B2DE-2D8E90C01B78}" srcOrd="2" destOrd="0" presId="urn:microsoft.com/office/officeart/2005/8/layout/radial1"/>
    <dgm:cxn modelId="{E42B9194-779D-4DE6-97C0-723007AEFC73}" type="presParOf" srcId="{F3359AEF-DEAE-47BF-975B-5A1E0AA8320B}" destId="{10369FF1-901C-410C-825D-33CF9F8445BF}" srcOrd="3" destOrd="0" presId="urn:microsoft.com/office/officeart/2005/8/layout/radial1"/>
    <dgm:cxn modelId="{06137390-F6BF-4795-9A61-64BDFBD72BA2}" type="presParOf" srcId="{10369FF1-901C-410C-825D-33CF9F8445BF}" destId="{69AA7E77-9915-43B8-BF8B-825C5DF9A7BF}" srcOrd="0" destOrd="0" presId="urn:microsoft.com/office/officeart/2005/8/layout/radial1"/>
    <dgm:cxn modelId="{5842658A-5643-4D89-9DB9-08B47620BFB2}" type="presParOf" srcId="{F3359AEF-DEAE-47BF-975B-5A1E0AA8320B}" destId="{7AA83582-A169-4A64-83D7-D15EA1FD79BC}" srcOrd="4" destOrd="0" presId="urn:microsoft.com/office/officeart/2005/8/layout/radial1"/>
    <dgm:cxn modelId="{09B17CF5-E1F6-4B70-A9E2-D3DA39F7F8B6}" type="presParOf" srcId="{F3359AEF-DEAE-47BF-975B-5A1E0AA8320B}" destId="{2A939164-7961-42B5-B7F0-278B076E3BDF}" srcOrd="5" destOrd="0" presId="urn:microsoft.com/office/officeart/2005/8/layout/radial1"/>
    <dgm:cxn modelId="{C277D873-F4ED-4CBA-972E-40736A26B07B}" type="presParOf" srcId="{2A939164-7961-42B5-B7F0-278B076E3BDF}" destId="{AAC12991-B5D3-4F7F-A38F-0F5655A4AC57}" srcOrd="0" destOrd="0" presId="urn:microsoft.com/office/officeart/2005/8/layout/radial1"/>
    <dgm:cxn modelId="{E5A91E62-4655-4F3D-B32D-E4217C0487C3}" type="presParOf" srcId="{F3359AEF-DEAE-47BF-975B-5A1E0AA8320B}" destId="{BE182985-7878-4105-B37A-7C66EB4034CE}" srcOrd="6" destOrd="0" presId="urn:microsoft.com/office/officeart/2005/8/layout/radial1"/>
    <dgm:cxn modelId="{746D722A-9BCC-42BA-B728-9EE213031657}" type="presParOf" srcId="{F3359AEF-DEAE-47BF-975B-5A1E0AA8320B}" destId="{5D5D5433-2F62-46A3-A385-250D7B3EDE2B}" srcOrd="7" destOrd="0" presId="urn:microsoft.com/office/officeart/2005/8/layout/radial1"/>
    <dgm:cxn modelId="{1A1B816B-AF33-435E-86C0-38A7C05D858E}" type="presParOf" srcId="{5D5D5433-2F62-46A3-A385-250D7B3EDE2B}" destId="{87A96DE2-93B1-4507-9C96-34F2287F482A}" srcOrd="0" destOrd="0" presId="urn:microsoft.com/office/officeart/2005/8/layout/radial1"/>
    <dgm:cxn modelId="{A7FD041B-588E-4D0B-A624-4F66D786FD0C}" type="presParOf" srcId="{F3359AEF-DEAE-47BF-975B-5A1E0AA8320B}" destId="{DFF331D6-8BC6-486C-BAAA-F572A558A4CC}" srcOrd="8" destOrd="0" presId="urn:microsoft.com/office/officeart/2005/8/layout/radial1"/>
    <dgm:cxn modelId="{FD3DA6CA-3BFF-43C8-86F6-503EEEA0A58C}" type="presParOf" srcId="{F3359AEF-DEAE-47BF-975B-5A1E0AA8320B}" destId="{8117035E-3525-41EF-91AE-F4BAC5BD2AD2}" srcOrd="9" destOrd="0" presId="urn:microsoft.com/office/officeart/2005/8/layout/radial1"/>
    <dgm:cxn modelId="{8D6F9E05-B649-4DDC-B01F-B38B889538F6}" type="presParOf" srcId="{8117035E-3525-41EF-91AE-F4BAC5BD2AD2}" destId="{82451B00-CB99-4D29-AFEE-A8610B67258D}" srcOrd="0" destOrd="0" presId="urn:microsoft.com/office/officeart/2005/8/layout/radial1"/>
    <dgm:cxn modelId="{B7C689F7-79A2-45AA-BA12-8E2E5147968A}" type="presParOf" srcId="{F3359AEF-DEAE-47BF-975B-5A1E0AA8320B}" destId="{07309C44-B87B-4F55-82C7-6C6D888B4399}" srcOrd="10" destOrd="0" presId="urn:microsoft.com/office/officeart/2005/8/layout/radial1"/>
    <dgm:cxn modelId="{62AC5B02-71B9-45A3-B678-6D645204A9D4}" type="presParOf" srcId="{F3359AEF-DEAE-47BF-975B-5A1E0AA8320B}" destId="{D86C4C90-22B1-4800-AD42-582F99084151}" srcOrd="11" destOrd="0" presId="urn:microsoft.com/office/officeart/2005/8/layout/radial1"/>
    <dgm:cxn modelId="{A4669B42-3CCA-41B9-8B62-A532F49AE388}" type="presParOf" srcId="{D86C4C90-22B1-4800-AD42-582F99084151}" destId="{959938CF-7489-4E2A-8090-43F70F446970}" srcOrd="0" destOrd="0" presId="urn:microsoft.com/office/officeart/2005/8/layout/radial1"/>
    <dgm:cxn modelId="{B4038914-D655-4666-A49A-F85A88295D01}" type="presParOf" srcId="{F3359AEF-DEAE-47BF-975B-5A1E0AA8320B}" destId="{9B85C2F3-C36A-4ED1-93B7-C510869F60B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180E35-7B14-4EB9-8B99-12B67464456C}" type="doc">
      <dgm:prSet loTypeId="urn:microsoft.com/office/officeart/2005/8/layout/matrix2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717A36-8AE4-482E-B353-5719E229A498}">
      <dgm:prSet phldrT="[Text]"/>
      <dgm:spPr/>
      <dgm:t>
        <a:bodyPr/>
        <a:lstStyle/>
        <a:p>
          <a:r>
            <a:rPr lang="en-US" dirty="0"/>
            <a:t>Respect</a:t>
          </a:r>
        </a:p>
      </dgm:t>
    </dgm:pt>
    <dgm:pt modelId="{C84D6B49-3C16-41C6-812F-00135F674619}" type="parTrans" cxnId="{38927906-20E1-4D82-9681-F3974D1E4653}">
      <dgm:prSet/>
      <dgm:spPr/>
      <dgm:t>
        <a:bodyPr/>
        <a:lstStyle/>
        <a:p>
          <a:endParaRPr lang="en-US"/>
        </a:p>
      </dgm:t>
    </dgm:pt>
    <dgm:pt modelId="{93909E43-2ADA-4B4B-899B-956E398ADFDC}" type="sibTrans" cxnId="{38927906-20E1-4D82-9681-F3974D1E4653}">
      <dgm:prSet/>
      <dgm:spPr/>
      <dgm:t>
        <a:bodyPr/>
        <a:lstStyle/>
        <a:p>
          <a:endParaRPr lang="en-US"/>
        </a:p>
      </dgm:t>
    </dgm:pt>
    <dgm:pt modelId="{7C3B223F-CB15-4B10-8B3E-EDE943BC8DA8}">
      <dgm:prSet phldrT="[Text]"/>
      <dgm:spPr/>
      <dgm:t>
        <a:bodyPr/>
        <a:lstStyle/>
        <a:p>
          <a:r>
            <a:rPr lang="en-US" dirty="0"/>
            <a:t>Integrity</a:t>
          </a:r>
        </a:p>
      </dgm:t>
    </dgm:pt>
    <dgm:pt modelId="{3D08A3AD-5D2B-4C65-9417-53C4CE992E98}" type="parTrans" cxnId="{C56FD97C-6FF4-489B-85E4-B9F07FBDA727}">
      <dgm:prSet/>
      <dgm:spPr/>
      <dgm:t>
        <a:bodyPr/>
        <a:lstStyle/>
        <a:p>
          <a:endParaRPr lang="en-US"/>
        </a:p>
      </dgm:t>
    </dgm:pt>
    <dgm:pt modelId="{3B09452A-5269-4DE1-B7C7-B303FE8C0BDD}" type="sibTrans" cxnId="{C56FD97C-6FF4-489B-85E4-B9F07FBDA727}">
      <dgm:prSet/>
      <dgm:spPr/>
      <dgm:t>
        <a:bodyPr/>
        <a:lstStyle/>
        <a:p>
          <a:endParaRPr lang="en-US"/>
        </a:p>
      </dgm:t>
    </dgm:pt>
    <dgm:pt modelId="{D2FCBE08-6637-4BC7-B611-D9B7F4EFB809}">
      <dgm:prSet phldrT="[Text]"/>
      <dgm:spPr/>
      <dgm:t>
        <a:bodyPr/>
        <a:lstStyle/>
        <a:p>
          <a:r>
            <a:rPr lang="en-US" dirty="0"/>
            <a:t>Excellence</a:t>
          </a:r>
        </a:p>
      </dgm:t>
    </dgm:pt>
    <dgm:pt modelId="{5CB70170-C21E-4069-8D02-C8B0DCFFE1A8}" type="parTrans" cxnId="{2A117F8A-78D1-4AC0-8A2C-345E65076851}">
      <dgm:prSet/>
      <dgm:spPr/>
      <dgm:t>
        <a:bodyPr/>
        <a:lstStyle/>
        <a:p>
          <a:endParaRPr lang="en-US"/>
        </a:p>
      </dgm:t>
    </dgm:pt>
    <dgm:pt modelId="{2DB1802E-A2CD-4753-A65C-F349D68E510D}" type="sibTrans" cxnId="{2A117F8A-78D1-4AC0-8A2C-345E65076851}">
      <dgm:prSet/>
      <dgm:spPr/>
      <dgm:t>
        <a:bodyPr/>
        <a:lstStyle/>
        <a:p>
          <a:endParaRPr lang="en-US"/>
        </a:p>
      </dgm:t>
    </dgm:pt>
    <dgm:pt modelId="{78AD0B49-D0FE-4436-AE02-CE9FEE2E351C}">
      <dgm:prSet phldrT="[Text]" custT="1"/>
      <dgm:spPr/>
      <dgm:t>
        <a:bodyPr/>
        <a:lstStyle/>
        <a:p>
          <a:r>
            <a:rPr lang="en-US" sz="1800" b="1" dirty="0" err="1"/>
            <a:t>Comms</a:t>
          </a:r>
          <a:endParaRPr lang="en-US" sz="1800" b="1" dirty="0"/>
        </a:p>
      </dgm:t>
    </dgm:pt>
    <dgm:pt modelId="{30694115-58DF-48DD-A2A8-A68FD8C7D3AE}" type="parTrans" cxnId="{FE555A82-1505-4290-A1C9-2B438CA718D4}">
      <dgm:prSet/>
      <dgm:spPr/>
      <dgm:t>
        <a:bodyPr/>
        <a:lstStyle/>
        <a:p>
          <a:endParaRPr lang="en-US"/>
        </a:p>
      </dgm:t>
    </dgm:pt>
    <dgm:pt modelId="{DC0FA102-61C2-44AD-A10E-B50961EBC188}" type="sibTrans" cxnId="{FE555A82-1505-4290-A1C9-2B438CA718D4}">
      <dgm:prSet/>
      <dgm:spPr/>
      <dgm:t>
        <a:bodyPr/>
        <a:lstStyle/>
        <a:p>
          <a:endParaRPr lang="en-US"/>
        </a:p>
      </dgm:t>
    </dgm:pt>
    <dgm:pt modelId="{397F874C-AD7E-4957-93C6-C6F5B0990E1E}" type="pres">
      <dgm:prSet presAssocID="{C6180E35-7B14-4EB9-8B99-12B67464456C}" presName="matrix" presStyleCnt="0">
        <dgm:presLayoutVars>
          <dgm:chMax val="1"/>
          <dgm:dir/>
          <dgm:resizeHandles val="exact"/>
        </dgm:presLayoutVars>
      </dgm:prSet>
      <dgm:spPr/>
    </dgm:pt>
    <dgm:pt modelId="{C5B1FE80-AC92-478B-999C-1F655E493301}" type="pres">
      <dgm:prSet presAssocID="{C6180E35-7B14-4EB9-8B99-12B67464456C}" presName="axisShape" presStyleLbl="bgShp" presStyleIdx="0" presStyleCnt="1"/>
      <dgm:spPr/>
    </dgm:pt>
    <dgm:pt modelId="{1AD0F578-88F5-4462-80BB-5C5F708BAEE6}" type="pres">
      <dgm:prSet presAssocID="{C6180E35-7B14-4EB9-8B99-12B67464456C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6D93AF1-B90C-443E-8DDE-5055F66DE82F}" type="pres">
      <dgm:prSet presAssocID="{C6180E35-7B14-4EB9-8B99-12B67464456C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D502E2E-5607-4588-B6E1-B11C8F717D19}" type="pres">
      <dgm:prSet presAssocID="{C6180E35-7B14-4EB9-8B99-12B67464456C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FD44F4D-9274-4E62-B75B-C269D06AC857}" type="pres">
      <dgm:prSet presAssocID="{C6180E35-7B14-4EB9-8B99-12B67464456C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E9D1A3F-49BF-440B-9E81-3216540CE6A3}" type="presOf" srcId="{78AD0B49-D0FE-4436-AE02-CE9FEE2E351C}" destId="{9FD44F4D-9274-4E62-B75B-C269D06AC857}" srcOrd="0" destOrd="0" presId="urn:microsoft.com/office/officeart/2005/8/layout/matrix2"/>
    <dgm:cxn modelId="{923E03BC-2D3E-4EF9-ADBF-21E9E805DB53}" type="presOf" srcId="{D2FCBE08-6637-4BC7-B611-D9B7F4EFB809}" destId="{AD502E2E-5607-4588-B6E1-B11C8F717D19}" srcOrd="0" destOrd="0" presId="urn:microsoft.com/office/officeart/2005/8/layout/matrix2"/>
    <dgm:cxn modelId="{1FA0F9AB-3D88-4E89-B487-29B1B5F7B916}" type="presOf" srcId="{7C3B223F-CB15-4B10-8B3E-EDE943BC8DA8}" destId="{A6D93AF1-B90C-443E-8DDE-5055F66DE82F}" srcOrd="0" destOrd="0" presId="urn:microsoft.com/office/officeart/2005/8/layout/matrix2"/>
    <dgm:cxn modelId="{C56FD97C-6FF4-489B-85E4-B9F07FBDA727}" srcId="{C6180E35-7B14-4EB9-8B99-12B67464456C}" destId="{7C3B223F-CB15-4B10-8B3E-EDE943BC8DA8}" srcOrd="1" destOrd="0" parTransId="{3D08A3AD-5D2B-4C65-9417-53C4CE992E98}" sibTransId="{3B09452A-5269-4DE1-B7C7-B303FE8C0BDD}"/>
    <dgm:cxn modelId="{FE555A82-1505-4290-A1C9-2B438CA718D4}" srcId="{C6180E35-7B14-4EB9-8B99-12B67464456C}" destId="{78AD0B49-D0FE-4436-AE02-CE9FEE2E351C}" srcOrd="3" destOrd="0" parTransId="{30694115-58DF-48DD-A2A8-A68FD8C7D3AE}" sibTransId="{DC0FA102-61C2-44AD-A10E-B50961EBC188}"/>
    <dgm:cxn modelId="{2A117F8A-78D1-4AC0-8A2C-345E65076851}" srcId="{C6180E35-7B14-4EB9-8B99-12B67464456C}" destId="{D2FCBE08-6637-4BC7-B611-D9B7F4EFB809}" srcOrd="2" destOrd="0" parTransId="{5CB70170-C21E-4069-8D02-C8B0DCFFE1A8}" sibTransId="{2DB1802E-A2CD-4753-A65C-F349D68E510D}"/>
    <dgm:cxn modelId="{275B3BF5-4362-40B3-9E5D-F1CE51DAADA5}" type="presOf" srcId="{C6180E35-7B14-4EB9-8B99-12B67464456C}" destId="{397F874C-AD7E-4957-93C6-C6F5B0990E1E}" srcOrd="0" destOrd="0" presId="urn:microsoft.com/office/officeart/2005/8/layout/matrix2"/>
    <dgm:cxn modelId="{EDC1FA1F-11A9-4362-A13E-D02E3DB675AC}" type="presOf" srcId="{54717A36-8AE4-482E-B353-5719E229A498}" destId="{1AD0F578-88F5-4462-80BB-5C5F708BAEE6}" srcOrd="0" destOrd="0" presId="urn:microsoft.com/office/officeart/2005/8/layout/matrix2"/>
    <dgm:cxn modelId="{38927906-20E1-4D82-9681-F3974D1E4653}" srcId="{C6180E35-7B14-4EB9-8B99-12B67464456C}" destId="{54717A36-8AE4-482E-B353-5719E229A498}" srcOrd="0" destOrd="0" parTransId="{C84D6B49-3C16-41C6-812F-00135F674619}" sibTransId="{93909E43-2ADA-4B4B-899B-956E398ADFDC}"/>
    <dgm:cxn modelId="{82548771-FE0B-4CFE-A04A-D44C430FD936}" type="presParOf" srcId="{397F874C-AD7E-4957-93C6-C6F5B0990E1E}" destId="{C5B1FE80-AC92-478B-999C-1F655E493301}" srcOrd="0" destOrd="0" presId="urn:microsoft.com/office/officeart/2005/8/layout/matrix2"/>
    <dgm:cxn modelId="{CBA8A787-DFFA-4967-8A07-B31E9CCCB1B6}" type="presParOf" srcId="{397F874C-AD7E-4957-93C6-C6F5B0990E1E}" destId="{1AD0F578-88F5-4462-80BB-5C5F708BAEE6}" srcOrd="1" destOrd="0" presId="urn:microsoft.com/office/officeart/2005/8/layout/matrix2"/>
    <dgm:cxn modelId="{AEDD0E6E-DD93-4109-8061-D9F99FE286EA}" type="presParOf" srcId="{397F874C-AD7E-4957-93C6-C6F5B0990E1E}" destId="{A6D93AF1-B90C-443E-8DDE-5055F66DE82F}" srcOrd="2" destOrd="0" presId="urn:microsoft.com/office/officeart/2005/8/layout/matrix2"/>
    <dgm:cxn modelId="{D46AEE26-1B2E-4B30-A411-1AC0BD6D4E29}" type="presParOf" srcId="{397F874C-AD7E-4957-93C6-C6F5B0990E1E}" destId="{AD502E2E-5607-4588-B6E1-B11C8F717D19}" srcOrd="3" destOrd="0" presId="urn:microsoft.com/office/officeart/2005/8/layout/matrix2"/>
    <dgm:cxn modelId="{0262E077-9C87-4ABA-8A56-269BC8E82B62}" type="presParOf" srcId="{397F874C-AD7E-4957-93C6-C6F5B0990E1E}" destId="{9FD44F4D-9274-4E62-B75B-C269D06AC85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652746-7D38-4B92-94D3-25E0679DA17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2C4F7C-7794-4600-AB0C-2E748E21AE18}">
      <dgm:prSet phldrT="[Text]" custT="1"/>
      <dgm:spPr/>
      <dgm:t>
        <a:bodyPr/>
        <a:lstStyle/>
        <a:p>
          <a:r>
            <a:rPr lang="en-US" sz="1400" dirty="0"/>
            <a:t>Leadership</a:t>
          </a:r>
        </a:p>
      </dgm:t>
    </dgm:pt>
    <dgm:pt modelId="{FD704105-C442-4DA3-8242-05C62FB6F7D9}" type="parTrans" cxnId="{4F2BC39B-A615-47B9-88A4-2F24C67D4E05}">
      <dgm:prSet/>
      <dgm:spPr/>
      <dgm:t>
        <a:bodyPr/>
        <a:lstStyle/>
        <a:p>
          <a:endParaRPr lang="en-US"/>
        </a:p>
      </dgm:t>
    </dgm:pt>
    <dgm:pt modelId="{A525E335-186D-4A28-9F16-263C0EB43660}" type="sibTrans" cxnId="{4F2BC39B-A615-47B9-88A4-2F24C67D4E05}">
      <dgm:prSet/>
      <dgm:spPr/>
      <dgm:t>
        <a:bodyPr/>
        <a:lstStyle/>
        <a:p>
          <a:endParaRPr lang="en-US"/>
        </a:p>
      </dgm:t>
    </dgm:pt>
    <dgm:pt modelId="{BF10415A-CA4A-42EE-AFFD-E362D702E723}">
      <dgm:prSet phldrT="[Text]" custT="1"/>
      <dgm:spPr/>
      <dgm:t>
        <a:bodyPr/>
        <a:lstStyle/>
        <a:p>
          <a:endParaRPr lang="en-US" sz="5400" dirty="0"/>
        </a:p>
      </dgm:t>
    </dgm:pt>
    <dgm:pt modelId="{FE1836C1-4826-45DA-9945-CF04CF481A8A}" type="parTrans" cxnId="{026858BC-CD79-4194-BFB4-9479EFA6419F}">
      <dgm:prSet/>
      <dgm:spPr/>
      <dgm:t>
        <a:bodyPr/>
        <a:lstStyle/>
        <a:p>
          <a:endParaRPr lang="en-US"/>
        </a:p>
      </dgm:t>
    </dgm:pt>
    <dgm:pt modelId="{90A0E05B-FFE6-49F4-A3C8-3CA611DF46F0}" type="sibTrans" cxnId="{026858BC-CD79-4194-BFB4-9479EFA6419F}">
      <dgm:prSet/>
      <dgm:spPr/>
      <dgm:t>
        <a:bodyPr/>
        <a:lstStyle/>
        <a:p>
          <a:endParaRPr lang="en-US"/>
        </a:p>
      </dgm:t>
    </dgm:pt>
    <dgm:pt modelId="{515C2C80-FC42-4BE9-8558-56CFFD07ACAF}">
      <dgm:prSet phldrT="[Text]" custT="1"/>
      <dgm:spPr/>
      <dgm:t>
        <a:bodyPr/>
        <a:lstStyle/>
        <a:p>
          <a:r>
            <a:rPr lang="en-US" sz="1400" dirty="0"/>
            <a:t>Culture</a:t>
          </a:r>
        </a:p>
      </dgm:t>
    </dgm:pt>
    <dgm:pt modelId="{5787AD1E-835F-4702-9A86-CB531617A0CE}" type="parTrans" cxnId="{9A6A51CD-C873-4478-BBAB-AE4FDF698D79}">
      <dgm:prSet/>
      <dgm:spPr/>
      <dgm:t>
        <a:bodyPr/>
        <a:lstStyle/>
        <a:p>
          <a:endParaRPr lang="en-US"/>
        </a:p>
      </dgm:t>
    </dgm:pt>
    <dgm:pt modelId="{AA58C559-B6FB-4210-A55D-605A21DFAE94}" type="sibTrans" cxnId="{9A6A51CD-C873-4478-BBAB-AE4FDF698D79}">
      <dgm:prSet/>
      <dgm:spPr/>
      <dgm:t>
        <a:bodyPr/>
        <a:lstStyle/>
        <a:p>
          <a:endParaRPr lang="en-US"/>
        </a:p>
      </dgm:t>
    </dgm:pt>
    <dgm:pt modelId="{B8DCF11C-298C-4B17-ACDB-3E1033852657}">
      <dgm:prSet phldrT="[Text]" custT="1"/>
      <dgm:spPr/>
      <dgm:t>
        <a:bodyPr/>
        <a:lstStyle/>
        <a:p>
          <a:r>
            <a:rPr lang="en-US" sz="1400" dirty="0"/>
            <a:t>Employee Behavior</a:t>
          </a:r>
        </a:p>
      </dgm:t>
    </dgm:pt>
    <dgm:pt modelId="{C1CD195C-AF56-4E7C-ACE9-788B059311C0}" type="parTrans" cxnId="{EBFD4951-8301-4D38-8238-A2CCC4DE6802}">
      <dgm:prSet/>
      <dgm:spPr/>
      <dgm:t>
        <a:bodyPr/>
        <a:lstStyle/>
        <a:p>
          <a:endParaRPr lang="en-US"/>
        </a:p>
      </dgm:t>
    </dgm:pt>
    <dgm:pt modelId="{F715AE02-ABB9-4993-B4CC-883FE2AF5CDE}" type="sibTrans" cxnId="{EBFD4951-8301-4D38-8238-A2CCC4DE6802}">
      <dgm:prSet/>
      <dgm:spPr/>
      <dgm:t>
        <a:bodyPr/>
        <a:lstStyle/>
        <a:p>
          <a:endParaRPr lang="en-US"/>
        </a:p>
      </dgm:t>
    </dgm:pt>
    <dgm:pt modelId="{D2450B83-FE96-4118-9AAA-8E9F97CECAA5}">
      <dgm:prSet phldrT="[Text]" custT="1"/>
      <dgm:spPr/>
      <dgm:t>
        <a:bodyPr/>
        <a:lstStyle/>
        <a:p>
          <a:r>
            <a:rPr lang="en-US" sz="1400" dirty="0"/>
            <a:t>Business Outcomes</a:t>
          </a:r>
        </a:p>
      </dgm:t>
    </dgm:pt>
    <dgm:pt modelId="{5EA6B0E8-DF13-44E7-B810-6798B95C813E}" type="parTrans" cxnId="{B7F3396B-47C5-4ED2-916A-C3595E60AF9B}">
      <dgm:prSet/>
      <dgm:spPr/>
      <dgm:t>
        <a:bodyPr/>
        <a:lstStyle/>
        <a:p>
          <a:endParaRPr lang="en-US"/>
        </a:p>
      </dgm:t>
    </dgm:pt>
    <dgm:pt modelId="{0F90FB20-B438-42C3-8DA0-3A54EFB60B89}" type="sibTrans" cxnId="{B7F3396B-47C5-4ED2-916A-C3595E60AF9B}">
      <dgm:prSet/>
      <dgm:spPr/>
      <dgm:t>
        <a:bodyPr/>
        <a:lstStyle/>
        <a:p>
          <a:endParaRPr lang="en-US"/>
        </a:p>
      </dgm:t>
    </dgm:pt>
    <dgm:pt modelId="{056B0AA8-FD18-4269-B30E-BA27FD36E3F1}" type="pres">
      <dgm:prSet presAssocID="{04652746-7D38-4B92-94D3-25E0679DA178}" presName="Name0" presStyleCnt="0">
        <dgm:presLayoutVars>
          <dgm:dir/>
          <dgm:animOne val="branch"/>
          <dgm:animLvl val="lvl"/>
        </dgm:presLayoutVars>
      </dgm:prSet>
      <dgm:spPr/>
    </dgm:pt>
    <dgm:pt modelId="{C49D54BB-C93D-43F4-916E-02F2E7FB5A03}" type="pres">
      <dgm:prSet presAssocID="{4F2C4F7C-7794-4600-AB0C-2E748E21AE18}" presName="chaos" presStyleCnt="0"/>
      <dgm:spPr/>
    </dgm:pt>
    <dgm:pt modelId="{78E11107-2830-4D3E-9DC3-8A66CE903D70}" type="pres">
      <dgm:prSet presAssocID="{4F2C4F7C-7794-4600-AB0C-2E748E21AE18}" presName="parTx1" presStyleLbl="revTx" presStyleIdx="0" presStyleCnt="4"/>
      <dgm:spPr/>
    </dgm:pt>
    <dgm:pt modelId="{59241625-22A9-41F9-ACC1-326B58A62623}" type="pres">
      <dgm:prSet presAssocID="{4F2C4F7C-7794-4600-AB0C-2E748E21AE18}" presName="desTx1" presStyleLbl="revTx" presStyleIdx="1" presStyleCnt="4">
        <dgm:presLayoutVars>
          <dgm:bulletEnabled val="1"/>
        </dgm:presLayoutVars>
      </dgm:prSet>
      <dgm:spPr/>
    </dgm:pt>
    <dgm:pt modelId="{3DB343B8-6AE7-4BE3-A4EC-0D359F487A67}" type="pres">
      <dgm:prSet presAssocID="{4F2C4F7C-7794-4600-AB0C-2E748E21AE18}" presName="c1" presStyleLbl="node1" presStyleIdx="0" presStyleCnt="19"/>
      <dgm:spPr/>
    </dgm:pt>
    <dgm:pt modelId="{0058D4DB-9059-4CA9-A407-A9BB823AC0AE}" type="pres">
      <dgm:prSet presAssocID="{4F2C4F7C-7794-4600-AB0C-2E748E21AE18}" presName="c2" presStyleLbl="node1" presStyleIdx="1" presStyleCnt="19"/>
      <dgm:spPr/>
    </dgm:pt>
    <dgm:pt modelId="{4540AD8C-0BD0-4C0A-9EF2-8EE22E904649}" type="pres">
      <dgm:prSet presAssocID="{4F2C4F7C-7794-4600-AB0C-2E748E21AE18}" presName="c3" presStyleLbl="node1" presStyleIdx="2" presStyleCnt="19"/>
      <dgm:spPr/>
    </dgm:pt>
    <dgm:pt modelId="{CD4A70E0-DFC0-496A-AC2B-C973AB170C5C}" type="pres">
      <dgm:prSet presAssocID="{4F2C4F7C-7794-4600-AB0C-2E748E21AE18}" presName="c4" presStyleLbl="node1" presStyleIdx="3" presStyleCnt="19"/>
      <dgm:spPr/>
    </dgm:pt>
    <dgm:pt modelId="{64C5810C-A3A9-43F0-8EA9-852334D1AD57}" type="pres">
      <dgm:prSet presAssocID="{4F2C4F7C-7794-4600-AB0C-2E748E21AE18}" presName="c5" presStyleLbl="node1" presStyleIdx="4" presStyleCnt="19"/>
      <dgm:spPr/>
    </dgm:pt>
    <dgm:pt modelId="{B1A09C01-A223-4A1D-82C7-4DBE76F897FA}" type="pres">
      <dgm:prSet presAssocID="{4F2C4F7C-7794-4600-AB0C-2E748E21AE18}" presName="c6" presStyleLbl="node1" presStyleIdx="5" presStyleCnt="19"/>
      <dgm:spPr/>
    </dgm:pt>
    <dgm:pt modelId="{496E6DFD-ECC1-40F0-A44B-7B134DFFD185}" type="pres">
      <dgm:prSet presAssocID="{4F2C4F7C-7794-4600-AB0C-2E748E21AE18}" presName="c7" presStyleLbl="node1" presStyleIdx="6" presStyleCnt="19"/>
      <dgm:spPr/>
    </dgm:pt>
    <dgm:pt modelId="{28AA7E07-8EA4-4148-96E9-4DE5A5D95A05}" type="pres">
      <dgm:prSet presAssocID="{4F2C4F7C-7794-4600-AB0C-2E748E21AE18}" presName="c8" presStyleLbl="node1" presStyleIdx="7" presStyleCnt="19"/>
      <dgm:spPr/>
    </dgm:pt>
    <dgm:pt modelId="{D4B14607-016B-4C2F-84E8-10FFA000832F}" type="pres">
      <dgm:prSet presAssocID="{4F2C4F7C-7794-4600-AB0C-2E748E21AE18}" presName="c9" presStyleLbl="node1" presStyleIdx="8" presStyleCnt="19"/>
      <dgm:spPr/>
    </dgm:pt>
    <dgm:pt modelId="{38D15BCC-DF05-4FF8-B3D6-FBD7E9B0D34C}" type="pres">
      <dgm:prSet presAssocID="{4F2C4F7C-7794-4600-AB0C-2E748E21AE18}" presName="c10" presStyleLbl="node1" presStyleIdx="9" presStyleCnt="19"/>
      <dgm:spPr/>
    </dgm:pt>
    <dgm:pt modelId="{FD9EED6A-00F6-46C9-BE5B-D550DC1037E7}" type="pres">
      <dgm:prSet presAssocID="{4F2C4F7C-7794-4600-AB0C-2E748E21AE18}" presName="c11" presStyleLbl="node1" presStyleIdx="10" presStyleCnt="19"/>
      <dgm:spPr/>
    </dgm:pt>
    <dgm:pt modelId="{71CFAB64-A94E-4A9F-A3E6-30B4541ECE40}" type="pres">
      <dgm:prSet presAssocID="{4F2C4F7C-7794-4600-AB0C-2E748E21AE18}" presName="c12" presStyleLbl="node1" presStyleIdx="11" presStyleCnt="19"/>
      <dgm:spPr/>
    </dgm:pt>
    <dgm:pt modelId="{1008D875-07B7-4AC8-9CE5-8009F2E2870F}" type="pres">
      <dgm:prSet presAssocID="{4F2C4F7C-7794-4600-AB0C-2E748E21AE18}" presName="c13" presStyleLbl="node1" presStyleIdx="12" presStyleCnt="19"/>
      <dgm:spPr/>
    </dgm:pt>
    <dgm:pt modelId="{D0E22A02-FBF7-4D20-928F-0BCC52921ECF}" type="pres">
      <dgm:prSet presAssocID="{4F2C4F7C-7794-4600-AB0C-2E748E21AE18}" presName="c14" presStyleLbl="node1" presStyleIdx="13" presStyleCnt="19"/>
      <dgm:spPr/>
    </dgm:pt>
    <dgm:pt modelId="{8919A904-BEF7-4534-9023-4E1E1720A6F1}" type="pres">
      <dgm:prSet presAssocID="{4F2C4F7C-7794-4600-AB0C-2E748E21AE18}" presName="c15" presStyleLbl="node1" presStyleIdx="14" presStyleCnt="19"/>
      <dgm:spPr/>
    </dgm:pt>
    <dgm:pt modelId="{EB216EE2-B1FD-4F02-962D-F7C81A207F6D}" type="pres">
      <dgm:prSet presAssocID="{4F2C4F7C-7794-4600-AB0C-2E748E21AE18}" presName="c16" presStyleLbl="node1" presStyleIdx="15" presStyleCnt="19"/>
      <dgm:spPr/>
    </dgm:pt>
    <dgm:pt modelId="{DA1EA3CE-EB1A-4C1A-B4D3-E975815966CD}" type="pres">
      <dgm:prSet presAssocID="{4F2C4F7C-7794-4600-AB0C-2E748E21AE18}" presName="c17" presStyleLbl="node1" presStyleIdx="16" presStyleCnt="19"/>
      <dgm:spPr/>
    </dgm:pt>
    <dgm:pt modelId="{169E076A-003A-4DB7-ACE0-15D1F69A9BC9}" type="pres">
      <dgm:prSet presAssocID="{4F2C4F7C-7794-4600-AB0C-2E748E21AE18}" presName="c18" presStyleLbl="node1" presStyleIdx="17" presStyleCnt="19"/>
      <dgm:spPr/>
    </dgm:pt>
    <dgm:pt modelId="{60167A1E-2281-4C2E-B9D6-5F3668A24532}" type="pres">
      <dgm:prSet presAssocID="{A525E335-186D-4A28-9F16-263C0EB43660}" presName="chevronComposite1" presStyleCnt="0"/>
      <dgm:spPr/>
    </dgm:pt>
    <dgm:pt modelId="{2E2BD910-7802-4094-BE79-BB473EE6873E}" type="pres">
      <dgm:prSet presAssocID="{A525E335-186D-4A28-9F16-263C0EB43660}" presName="chevron1" presStyleLbl="sibTrans2D1" presStyleIdx="0" presStyleCnt="3"/>
      <dgm:spPr/>
    </dgm:pt>
    <dgm:pt modelId="{C7654D1A-27DA-45F5-9980-39A1194F66C3}" type="pres">
      <dgm:prSet presAssocID="{A525E335-186D-4A28-9F16-263C0EB43660}" presName="spChevron1" presStyleCnt="0"/>
      <dgm:spPr/>
    </dgm:pt>
    <dgm:pt modelId="{B427E68C-DB90-40D3-9570-54936F7BAE6C}" type="pres">
      <dgm:prSet presAssocID="{515C2C80-FC42-4BE9-8558-56CFFD07ACAF}" presName="middle" presStyleCnt="0"/>
      <dgm:spPr/>
    </dgm:pt>
    <dgm:pt modelId="{E7450436-41E0-4094-ABFD-A764A041B74B}" type="pres">
      <dgm:prSet presAssocID="{515C2C80-FC42-4BE9-8558-56CFFD07ACAF}" presName="parTxMid" presStyleLbl="revTx" presStyleIdx="2" presStyleCnt="4"/>
      <dgm:spPr/>
    </dgm:pt>
    <dgm:pt modelId="{EA15089E-2182-4A27-AAAD-DF5619C3B5B8}" type="pres">
      <dgm:prSet presAssocID="{515C2C80-FC42-4BE9-8558-56CFFD07ACAF}" presName="spMid" presStyleCnt="0"/>
      <dgm:spPr/>
    </dgm:pt>
    <dgm:pt modelId="{B9922E6E-6666-4412-9C56-6B1B427BBF03}" type="pres">
      <dgm:prSet presAssocID="{AA58C559-B6FB-4210-A55D-605A21DFAE94}" presName="chevronComposite1" presStyleCnt="0"/>
      <dgm:spPr/>
    </dgm:pt>
    <dgm:pt modelId="{0D28495C-5255-4F8E-94E7-66C5E2D6A430}" type="pres">
      <dgm:prSet presAssocID="{AA58C559-B6FB-4210-A55D-605A21DFAE94}" presName="chevron1" presStyleLbl="sibTrans2D1" presStyleIdx="1" presStyleCnt="3"/>
      <dgm:spPr/>
    </dgm:pt>
    <dgm:pt modelId="{911DFA04-5A65-445B-960E-EE1DB48A6737}" type="pres">
      <dgm:prSet presAssocID="{AA58C559-B6FB-4210-A55D-605A21DFAE94}" presName="spChevron1" presStyleCnt="0"/>
      <dgm:spPr/>
    </dgm:pt>
    <dgm:pt modelId="{B0BA1EFE-5B8A-47CA-AA2F-85086BAC5906}" type="pres">
      <dgm:prSet presAssocID="{B8DCF11C-298C-4B17-ACDB-3E1033852657}" presName="middle" presStyleCnt="0"/>
      <dgm:spPr/>
    </dgm:pt>
    <dgm:pt modelId="{FB5F2CEA-5CD8-4517-9621-69904F849BC3}" type="pres">
      <dgm:prSet presAssocID="{B8DCF11C-298C-4B17-ACDB-3E1033852657}" presName="parTxMid" presStyleLbl="revTx" presStyleIdx="3" presStyleCnt="4"/>
      <dgm:spPr/>
    </dgm:pt>
    <dgm:pt modelId="{7117F987-2BBC-430E-9D03-D8C5EF4320C4}" type="pres">
      <dgm:prSet presAssocID="{B8DCF11C-298C-4B17-ACDB-3E1033852657}" presName="spMid" presStyleCnt="0"/>
      <dgm:spPr/>
    </dgm:pt>
    <dgm:pt modelId="{8D6A7E54-DFD6-48CF-B0D6-ADFF7C09BFBC}" type="pres">
      <dgm:prSet presAssocID="{F715AE02-ABB9-4993-B4CC-883FE2AF5CDE}" presName="chevronComposite1" presStyleCnt="0"/>
      <dgm:spPr/>
    </dgm:pt>
    <dgm:pt modelId="{9F56DAA4-6B8E-4C78-80EE-59430DEB1BED}" type="pres">
      <dgm:prSet presAssocID="{F715AE02-ABB9-4993-B4CC-883FE2AF5CDE}" presName="chevron1" presStyleLbl="sibTrans2D1" presStyleIdx="2" presStyleCnt="3"/>
      <dgm:spPr/>
    </dgm:pt>
    <dgm:pt modelId="{97D5AF5B-5688-4F7B-95A8-344EBEC76144}" type="pres">
      <dgm:prSet presAssocID="{F715AE02-ABB9-4993-B4CC-883FE2AF5CDE}" presName="spChevron1" presStyleCnt="0"/>
      <dgm:spPr/>
    </dgm:pt>
    <dgm:pt modelId="{9CE289B3-C672-40CE-8BBA-2078E36B6212}" type="pres">
      <dgm:prSet presAssocID="{D2450B83-FE96-4118-9AAA-8E9F97CECAA5}" presName="last" presStyleCnt="0"/>
      <dgm:spPr/>
    </dgm:pt>
    <dgm:pt modelId="{CBCDEB60-DF45-4198-98BE-06A65C440C49}" type="pres">
      <dgm:prSet presAssocID="{D2450B83-FE96-4118-9AAA-8E9F97CECAA5}" presName="circleTx" presStyleLbl="node1" presStyleIdx="18" presStyleCnt="19"/>
      <dgm:spPr/>
    </dgm:pt>
    <dgm:pt modelId="{E6A3C679-A3D4-42C7-86C8-F0B6F4AE9159}" type="pres">
      <dgm:prSet presAssocID="{D2450B83-FE96-4118-9AAA-8E9F97CECAA5}" presName="spN" presStyleCnt="0"/>
      <dgm:spPr/>
    </dgm:pt>
  </dgm:ptLst>
  <dgm:cxnLst>
    <dgm:cxn modelId="{EBFD4951-8301-4D38-8238-A2CCC4DE6802}" srcId="{04652746-7D38-4B92-94D3-25E0679DA178}" destId="{B8DCF11C-298C-4B17-ACDB-3E1033852657}" srcOrd="2" destOrd="0" parTransId="{C1CD195C-AF56-4E7C-ACE9-788B059311C0}" sibTransId="{F715AE02-ABB9-4993-B4CC-883FE2AF5CDE}"/>
    <dgm:cxn modelId="{A59B44B1-2C0E-4422-9F93-72F688CE175D}" type="presOf" srcId="{4F2C4F7C-7794-4600-AB0C-2E748E21AE18}" destId="{78E11107-2830-4D3E-9DC3-8A66CE903D70}" srcOrd="0" destOrd="0" presId="urn:microsoft.com/office/officeart/2009/3/layout/RandomtoResultProcess"/>
    <dgm:cxn modelId="{567354D9-1A84-4E70-8F00-88076CC016D0}" type="presOf" srcId="{B8DCF11C-298C-4B17-ACDB-3E1033852657}" destId="{FB5F2CEA-5CD8-4517-9621-69904F849BC3}" srcOrd="0" destOrd="0" presId="urn:microsoft.com/office/officeart/2009/3/layout/RandomtoResultProcess"/>
    <dgm:cxn modelId="{9A6A51CD-C873-4478-BBAB-AE4FDF698D79}" srcId="{04652746-7D38-4B92-94D3-25E0679DA178}" destId="{515C2C80-FC42-4BE9-8558-56CFFD07ACAF}" srcOrd="1" destOrd="0" parTransId="{5787AD1E-835F-4702-9A86-CB531617A0CE}" sibTransId="{AA58C559-B6FB-4210-A55D-605A21DFAE94}"/>
    <dgm:cxn modelId="{B91C2604-3EE0-47F8-9DED-BD4BB7815B62}" type="presOf" srcId="{BF10415A-CA4A-42EE-AFFD-E362D702E723}" destId="{59241625-22A9-41F9-ACC1-326B58A62623}" srcOrd="0" destOrd="0" presId="urn:microsoft.com/office/officeart/2009/3/layout/RandomtoResultProcess"/>
    <dgm:cxn modelId="{C822A4B0-8798-4C1D-819E-D37B242ABC91}" type="presOf" srcId="{515C2C80-FC42-4BE9-8558-56CFFD07ACAF}" destId="{E7450436-41E0-4094-ABFD-A764A041B74B}" srcOrd="0" destOrd="0" presId="urn:microsoft.com/office/officeart/2009/3/layout/RandomtoResultProcess"/>
    <dgm:cxn modelId="{4F2BC39B-A615-47B9-88A4-2F24C67D4E05}" srcId="{04652746-7D38-4B92-94D3-25E0679DA178}" destId="{4F2C4F7C-7794-4600-AB0C-2E748E21AE18}" srcOrd="0" destOrd="0" parTransId="{FD704105-C442-4DA3-8242-05C62FB6F7D9}" sibTransId="{A525E335-186D-4A28-9F16-263C0EB43660}"/>
    <dgm:cxn modelId="{B7F3396B-47C5-4ED2-916A-C3595E60AF9B}" srcId="{04652746-7D38-4B92-94D3-25E0679DA178}" destId="{D2450B83-FE96-4118-9AAA-8E9F97CECAA5}" srcOrd="3" destOrd="0" parTransId="{5EA6B0E8-DF13-44E7-B810-6798B95C813E}" sibTransId="{0F90FB20-B438-42C3-8DA0-3A54EFB60B89}"/>
    <dgm:cxn modelId="{08E6CD65-7396-4330-BF97-9B3F52601C53}" type="presOf" srcId="{04652746-7D38-4B92-94D3-25E0679DA178}" destId="{056B0AA8-FD18-4269-B30E-BA27FD36E3F1}" srcOrd="0" destOrd="0" presId="urn:microsoft.com/office/officeart/2009/3/layout/RandomtoResultProcess"/>
    <dgm:cxn modelId="{026858BC-CD79-4194-BFB4-9479EFA6419F}" srcId="{4F2C4F7C-7794-4600-AB0C-2E748E21AE18}" destId="{BF10415A-CA4A-42EE-AFFD-E362D702E723}" srcOrd="0" destOrd="0" parTransId="{FE1836C1-4826-45DA-9945-CF04CF481A8A}" sibTransId="{90A0E05B-FFE6-49F4-A3C8-3CA611DF46F0}"/>
    <dgm:cxn modelId="{09AD6ADE-1EE5-47A9-9C0F-6555AF17000B}" type="presOf" srcId="{D2450B83-FE96-4118-9AAA-8E9F97CECAA5}" destId="{CBCDEB60-DF45-4198-98BE-06A65C440C49}" srcOrd="0" destOrd="0" presId="urn:microsoft.com/office/officeart/2009/3/layout/RandomtoResultProcess"/>
    <dgm:cxn modelId="{58098790-A4BC-482A-9D1F-C6228C474AD0}" type="presParOf" srcId="{056B0AA8-FD18-4269-B30E-BA27FD36E3F1}" destId="{C49D54BB-C93D-43F4-916E-02F2E7FB5A03}" srcOrd="0" destOrd="0" presId="urn:microsoft.com/office/officeart/2009/3/layout/RandomtoResultProcess"/>
    <dgm:cxn modelId="{4502386C-1287-476A-8462-D8B5CF270250}" type="presParOf" srcId="{C49D54BB-C93D-43F4-916E-02F2E7FB5A03}" destId="{78E11107-2830-4D3E-9DC3-8A66CE903D70}" srcOrd="0" destOrd="0" presId="urn:microsoft.com/office/officeart/2009/3/layout/RandomtoResultProcess"/>
    <dgm:cxn modelId="{0225AC49-5AC3-474B-86D5-E824E70888F2}" type="presParOf" srcId="{C49D54BB-C93D-43F4-916E-02F2E7FB5A03}" destId="{59241625-22A9-41F9-ACC1-326B58A62623}" srcOrd="1" destOrd="0" presId="urn:microsoft.com/office/officeart/2009/3/layout/RandomtoResultProcess"/>
    <dgm:cxn modelId="{79CE1266-D625-4BA2-AA2E-5D9D4C5DEB49}" type="presParOf" srcId="{C49D54BB-C93D-43F4-916E-02F2E7FB5A03}" destId="{3DB343B8-6AE7-4BE3-A4EC-0D359F487A67}" srcOrd="2" destOrd="0" presId="urn:microsoft.com/office/officeart/2009/3/layout/RandomtoResultProcess"/>
    <dgm:cxn modelId="{6641F3F9-0896-47B5-BC2A-D8E20E7310B7}" type="presParOf" srcId="{C49D54BB-C93D-43F4-916E-02F2E7FB5A03}" destId="{0058D4DB-9059-4CA9-A407-A9BB823AC0AE}" srcOrd="3" destOrd="0" presId="urn:microsoft.com/office/officeart/2009/3/layout/RandomtoResultProcess"/>
    <dgm:cxn modelId="{A79BE2B3-174A-464B-A921-5788F9C65DF5}" type="presParOf" srcId="{C49D54BB-C93D-43F4-916E-02F2E7FB5A03}" destId="{4540AD8C-0BD0-4C0A-9EF2-8EE22E904649}" srcOrd="4" destOrd="0" presId="urn:microsoft.com/office/officeart/2009/3/layout/RandomtoResultProcess"/>
    <dgm:cxn modelId="{D3F8CEBE-3014-4355-8530-30D3CA14A37D}" type="presParOf" srcId="{C49D54BB-C93D-43F4-916E-02F2E7FB5A03}" destId="{CD4A70E0-DFC0-496A-AC2B-C973AB170C5C}" srcOrd="5" destOrd="0" presId="urn:microsoft.com/office/officeart/2009/3/layout/RandomtoResultProcess"/>
    <dgm:cxn modelId="{3C2AF7EF-5799-41CD-A64D-67D4F90E7215}" type="presParOf" srcId="{C49D54BB-C93D-43F4-916E-02F2E7FB5A03}" destId="{64C5810C-A3A9-43F0-8EA9-852334D1AD57}" srcOrd="6" destOrd="0" presId="urn:microsoft.com/office/officeart/2009/3/layout/RandomtoResultProcess"/>
    <dgm:cxn modelId="{D9376322-04FD-4B5A-9309-76B0AB8526FD}" type="presParOf" srcId="{C49D54BB-C93D-43F4-916E-02F2E7FB5A03}" destId="{B1A09C01-A223-4A1D-82C7-4DBE76F897FA}" srcOrd="7" destOrd="0" presId="urn:microsoft.com/office/officeart/2009/3/layout/RandomtoResultProcess"/>
    <dgm:cxn modelId="{050776E7-8759-435D-810C-1C6B0240BFBD}" type="presParOf" srcId="{C49D54BB-C93D-43F4-916E-02F2E7FB5A03}" destId="{496E6DFD-ECC1-40F0-A44B-7B134DFFD185}" srcOrd="8" destOrd="0" presId="urn:microsoft.com/office/officeart/2009/3/layout/RandomtoResultProcess"/>
    <dgm:cxn modelId="{89AEE9E9-64F8-47B6-A451-24E6C5850408}" type="presParOf" srcId="{C49D54BB-C93D-43F4-916E-02F2E7FB5A03}" destId="{28AA7E07-8EA4-4148-96E9-4DE5A5D95A05}" srcOrd="9" destOrd="0" presId="urn:microsoft.com/office/officeart/2009/3/layout/RandomtoResultProcess"/>
    <dgm:cxn modelId="{883F88FE-D5BD-4C4C-BEE8-7E5644D5F7E3}" type="presParOf" srcId="{C49D54BB-C93D-43F4-916E-02F2E7FB5A03}" destId="{D4B14607-016B-4C2F-84E8-10FFA000832F}" srcOrd="10" destOrd="0" presId="urn:microsoft.com/office/officeart/2009/3/layout/RandomtoResultProcess"/>
    <dgm:cxn modelId="{80809679-2A6A-4F67-A36A-7DEC0F6BA791}" type="presParOf" srcId="{C49D54BB-C93D-43F4-916E-02F2E7FB5A03}" destId="{38D15BCC-DF05-4FF8-B3D6-FBD7E9B0D34C}" srcOrd="11" destOrd="0" presId="urn:microsoft.com/office/officeart/2009/3/layout/RandomtoResultProcess"/>
    <dgm:cxn modelId="{72585B53-4F61-4131-B0A3-2C574D3A4542}" type="presParOf" srcId="{C49D54BB-C93D-43F4-916E-02F2E7FB5A03}" destId="{FD9EED6A-00F6-46C9-BE5B-D550DC1037E7}" srcOrd="12" destOrd="0" presId="urn:microsoft.com/office/officeart/2009/3/layout/RandomtoResultProcess"/>
    <dgm:cxn modelId="{AEA8C140-16ED-468E-85DB-F28F6D7C2ADC}" type="presParOf" srcId="{C49D54BB-C93D-43F4-916E-02F2E7FB5A03}" destId="{71CFAB64-A94E-4A9F-A3E6-30B4541ECE40}" srcOrd="13" destOrd="0" presId="urn:microsoft.com/office/officeart/2009/3/layout/RandomtoResultProcess"/>
    <dgm:cxn modelId="{0FEC877A-7713-4FF1-93AC-E78ED0CB7FBE}" type="presParOf" srcId="{C49D54BB-C93D-43F4-916E-02F2E7FB5A03}" destId="{1008D875-07B7-4AC8-9CE5-8009F2E2870F}" srcOrd="14" destOrd="0" presId="urn:microsoft.com/office/officeart/2009/3/layout/RandomtoResultProcess"/>
    <dgm:cxn modelId="{9A5B5A7E-FFE1-4C18-8A8E-643D8DFACFF5}" type="presParOf" srcId="{C49D54BB-C93D-43F4-916E-02F2E7FB5A03}" destId="{D0E22A02-FBF7-4D20-928F-0BCC52921ECF}" srcOrd="15" destOrd="0" presId="urn:microsoft.com/office/officeart/2009/3/layout/RandomtoResultProcess"/>
    <dgm:cxn modelId="{450FE581-1294-43EF-AB40-1FE05D8CBEB4}" type="presParOf" srcId="{C49D54BB-C93D-43F4-916E-02F2E7FB5A03}" destId="{8919A904-BEF7-4534-9023-4E1E1720A6F1}" srcOrd="16" destOrd="0" presId="urn:microsoft.com/office/officeart/2009/3/layout/RandomtoResultProcess"/>
    <dgm:cxn modelId="{EA899805-E224-4186-9A8F-AC5E9F86FA1B}" type="presParOf" srcId="{C49D54BB-C93D-43F4-916E-02F2E7FB5A03}" destId="{EB216EE2-B1FD-4F02-962D-F7C81A207F6D}" srcOrd="17" destOrd="0" presId="urn:microsoft.com/office/officeart/2009/3/layout/RandomtoResultProcess"/>
    <dgm:cxn modelId="{A47CCC8C-DEBE-4D63-BBFD-789BEAF78937}" type="presParOf" srcId="{C49D54BB-C93D-43F4-916E-02F2E7FB5A03}" destId="{DA1EA3CE-EB1A-4C1A-B4D3-E975815966CD}" srcOrd="18" destOrd="0" presId="urn:microsoft.com/office/officeart/2009/3/layout/RandomtoResultProcess"/>
    <dgm:cxn modelId="{53E87405-F14F-423A-9233-50EE807054B6}" type="presParOf" srcId="{C49D54BB-C93D-43F4-916E-02F2E7FB5A03}" destId="{169E076A-003A-4DB7-ACE0-15D1F69A9BC9}" srcOrd="19" destOrd="0" presId="urn:microsoft.com/office/officeart/2009/3/layout/RandomtoResultProcess"/>
    <dgm:cxn modelId="{FBB01326-C32B-46ED-A2A1-3F1BD32243DB}" type="presParOf" srcId="{056B0AA8-FD18-4269-B30E-BA27FD36E3F1}" destId="{60167A1E-2281-4C2E-B9D6-5F3668A24532}" srcOrd="1" destOrd="0" presId="urn:microsoft.com/office/officeart/2009/3/layout/RandomtoResultProcess"/>
    <dgm:cxn modelId="{0CCF437F-2B68-41B8-B4E8-03A4ED149319}" type="presParOf" srcId="{60167A1E-2281-4C2E-B9D6-5F3668A24532}" destId="{2E2BD910-7802-4094-BE79-BB473EE6873E}" srcOrd="0" destOrd="0" presId="urn:microsoft.com/office/officeart/2009/3/layout/RandomtoResultProcess"/>
    <dgm:cxn modelId="{65369EF8-2F2E-425A-88D8-6D489528F2C8}" type="presParOf" srcId="{60167A1E-2281-4C2E-B9D6-5F3668A24532}" destId="{C7654D1A-27DA-45F5-9980-39A1194F66C3}" srcOrd="1" destOrd="0" presId="urn:microsoft.com/office/officeart/2009/3/layout/RandomtoResultProcess"/>
    <dgm:cxn modelId="{BB56FD04-2648-4E13-BAF7-1C11E4A6E3D0}" type="presParOf" srcId="{056B0AA8-FD18-4269-B30E-BA27FD36E3F1}" destId="{B427E68C-DB90-40D3-9570-54936F7BAE6C}" srcOrd="2" destOrd="0" presId="urn:microsoft.com/office/officeart/2009/3/layout/RandomtoResultProcess"/>
    <dgm:cxn modelId="{2DCA1ECF-263D-443A-9652-A288B09AD58E}" type="presParOf" srcId="{B427E68C-DB90-40D3-9570-54936F7BAE6C}" destId="{E7450436-41E0-4094-ABFD-A764A041B74B}" srcOrd="0" destOrd="0" presId="urn:microsoft.com/office/officeart/2009/3/layout/RandomtoResultProcess"/>
    <dgm:cxn modelId="{202388BA-7DA6-4623-89E2-E12159B07053}" type="presParOf" srcId="{B427E68C-DB90-40D3-9570-54936F7BAE6C}" destId="{EA15089E-2182-4A27-AAAD-DF5619C3B5B8}" srcOrd="1" destOrd="0" presId="urn:microsoft.com/office/officeart/2009/3/layout/RandomtoResultProcess"/>
    <dgm:cxn modelId="{02AB7109-B125-48E8-8E61-A51DEBF59E7F}" type="presParOf" srcId="{056B0AA8-FD18-4269-B30E-BA27FD36E3F1}" destId="{B9922E6E-6666-4412-9C56-6B1B427BBF03}" srcOrd="3" destOrd="0" presId="urn:microsoft.com/office/officeart/2009/3/layout/RandomtoResultProcess"/>
    <dgm:cxn modelId="{F6BDD059-1A8D-4238-81B9-60F9FDB220F4}" type="presParOf" srcId="{B9922E6E-6666-4412-9C56-6B1B427BBF03}" destId="{0D28495C-5255-4F8E-94E7-66C5E2D6A430}" srcOrd="0" destOrd="0" presId="urn:microsoft.com/office/officeart/2009/3/layout/RandomtoResultProcess"/>
    <dgm:cxn modelId="{F7786339-6CC9-4CBB-A90F-682920FF4FDF}" type="presParOf" srcId="{B9922E6E-6666-4412-9C56-6B1B427BBF03}" destId="{911DFA04-5A65-445B-960E-EE1DB48A6737}" srcOrd="1" destOrd="0" presId="urn:microsoft.com/office/officeart/2009/3/layout/RandomtoResultProcess"/>
    <dgm:cxn modelId="{4A7977DF-687A-495F-984B-E7522F0DD1D7}" type="presParOf" srcId="{056B0AA8-FD18-4269-B30E-BA27FD36E3F1}" destId="{B0BA1EFE-5B8A-47CA-AA2F-85086BAC5906}" srcOrd="4" destOrd="0" presId="urn:microsoft.com/office/officeart/2009/3/layout/RandomtoResultProcess"/>
    <dgm:cxn modelId="{DFE15500-F4AE-4A60-AD82-BA48A0E9D5AA}" type="presParOf" srcId="{B0BA1EFE-5B8A-47CA-AA2F-85086BAC5906}" destId="{FB5F2CEA-5CD8-4517-9621-69904F849BC3}" srcOrd="0" destOrd="0" presId="urn:microsoft.com/office/officeart/2009/3/layout/RandomtoResultProcess"/>
    <dgm:cxn modelId="{BA2D36C9-B466-43D9-ADE5-8F886F06971E}" type="presParOf" srcId="{B0BA1EFE-5B8A-47CA-AA2F-85086BAC5906}" destId="{7117F987-2BBC-430E-9D03-D8C5EF4320C4}" srcOrd="1" destOrd="0" presId="urn:microsoft.com/office/officeart/2009/3/layout/RandomtoResultProcess"/>
    <dgm:cxn modelId="{286710FB-C424-489D-9EF7-42E3DE9C26E2}" type="presParOf" srcId="{056B0AA8-FD18-4269-B30E-BA27FD36E3F1}" destId="{8D6A7E54-DFD6-48CF-B0D6-ADFF7C09BFBC}" srcOrd="5" destOrd="0" presId="urn:microsoft.com/office/officeart/2009/3/layout/RandomtoResultProcess"/>
    <dgm:cxn modelId="{158C1EDB-A3AC-4B17-9DA1-84F4E6D356AD}" type="presParOf" srcId="{8D6A7E54-DFD6-48CF-B0D6-ADFF7C09BFBC}" destId="{9F56DAA4-6B8E-4C78-80EE-59430DEB1BED}" srcOrd="0" destOrd="0" presId="urn:microsoft.com/office/officeart/2009/3/layout/RandomtoResultProcess"/>
    <dgm:cxn modelId="{EA1FC2AE-2A1E-4C7F-B922-B38485557DBB}" type="presParOf" srcId="{8D6A7E54-DFD6-48CF-B0D6-ADFF7C09BFBC}" destId="{97D5AF5B-5688-4F7B-95A8-344EBEC76144}" srcOrd="1" destOrd="0" presId="urn:microsoft.com/office/officeart/2009/3/layout/RandomtoResultProcess"/>
    <dgm:cxn modelId="{43470550-173A-44A8-8EF2-042C604E9D6F}" type="presParOf" srcId="{056B0AA8-FD18-4269-B30E-BA27FD36E3F1}" destId="{9CE289B3-C672-40CE-8BBA-2078E36B6212}" srcOrd="6" destOrd="0" presId="urn:microsoft.com/office/officeart/2009/3/layout/RandomtoResultProcess"/>
    <dgm:cxn modelId="{1DFD266D-B895-41ED-B0BF-D72562CF93A4}" type="presParOf" srcId="{9CE289B3-C672-40CE-8BBA-2078E36B6212}" destId="{CBCDEB60-DF45-4198-98BE-06A65C440C49}" srcOrd="0" destOrd="0" presId="urn:microsoft.com/office/officeart/2009/3/layout/RandomtoResultProcess"/>
    <dgm:cxn modelId="{A9665D49-50FA-4955-BADD-4E744E9F2454}" type="presParOf" srcId="{9CE289B3-C672-40CE-8BBA-2078E36B6212}" destId="{E6A3C679-A3D4-42C7-86C8-F0B6F4AE915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8F4072-46B1-4465-8B3C-828AF8C58E5A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78A2165-F91A-4BEB-9E12-07A295116C5B}">
      <dgm:prSet phldrT="[Text]" custT="1"/>
      <dgm:spPr>
        <a:ln w="34925">
          <a:solidFill>
            <a:srgbClr val="002060"/>
          </a:solidFill>
        </a:ln>
      </dgm:spPr>
      <dgm:t>
        <a:bodyPr/>
        <a:lstStyle/>
        <a:p>
          <a:r>
            <a:rPr lang="en-US" sz="1250" b="1" dirty="0">
              <a:latin typeface="+mj-lt"/>
              <a:cs typeface="Arial" panose="020B0604020202020204" pitchFamily="34" charset="0"/>
            </a:rPr>
            <a:t>Capture CEO Support</a:t>
          </a:r>
        </a:p>
        <a:p>
          <a:r>
            <a:rPr lang="en-US" sz="900" b="0" dirty="0">
              <a:latin typeface="+mj-lt"/>
              <a:cs typeface="Arial" panose="020B0604020202020204" pitchFamily="34" charset="0"/>
            </a:rPr>
            <a:t>Essential to process and best in class program</a:t>
          </a:r>
        </a:p>
      </dgm:t>
    </dgm:pt>
    <dgm:pt modelId="{F327911F-F243-4B32-8D86-B7D974F7A276}" type="parTrans" cxnId="{873DE395-EC93-4B6F-A9C3-01FBEDBEFB76}">
      <dgm:prSet/>
      <dgm:spPr/>
      <dgm:t>
        <a:bodyPr/>
        <a:lstStyle/>
        <a:p>
          <a:endParaRPr lang="en-US" sz="1200"/>
        </a:p>
      </dgm:t>
    </dgm:pt>
    <dgm:pt modelId="{99D4B22B-3E4E-48ED-87CC-3ADBB831148C}" type="sibTrans" cxnId="{873DE395-EC93-4B6F-A9C3-01FBEDBEFB76}">
      <dgm:prSet custT="1"/>
      <dgm:spPr>
        <a:ln w="34925">
          <a:solidFill>
            <a:schemeClr val="tx2"/>
          </a:solidFill>
        </a:ln>
      </dgm:spPr>
      <dgm:t>
        <a:bodyPr/>
        <a:lstStyle/>
        <a:p>
          <a:endParaRPr lang="en-US" sz="1200" dirty="0"/>
        </a:p>
      </dgm:t>
    </dgm:pt>
    <dgm:pt modelId="{E3B7AC14-A2D0-40E4-8B49-79B4968193CF}">
      <dgm:prSet phldrT="[Text]" custT="1"/>
      <dgm:spPr>
        <a:ln w="34925">
          <a:solidFill>
            <a:srgbClr val="002060"/>
          </a:solidFill>
        </a:ln>
      </dgm:spPr>
      <dgm:t>
        <a:bodyPr/>
        <a:lstStyle/>
        <a:p>
          <a:r>
            <a:rPr lang="en-US" sz="1250" b="1" dirty="0">
              <a:latin typeface="+mj-lt"/>
              <a:cs typeface="Arial" panose="020B0604020202020204" pitchFamily="34" charset="0"/>
            </a:rPr>
            <a:t>Develop Strategic Plan</a:t>
          </a:r>
          <a:endParaRPr lang="en-US" sz="1250" dirty="0">
            <a:latin typeface="+mj-lt"/>
            <a:cs typeface="Arial" panose="020B0604020202020204" pitchFamily="34" charset="0"/>
          </a:endParaRPr>
        </a:p>
        <a:p>
          <a:r>
            <a:rPr lang="en-US" sz="900" dirty="0">
              <a:latin typeface="+mj-lt"/>
            </a:rPr>
            <a:t>Build operating plan to serve as roadmap and guide interventions</a:t>
          </a:r>
          <a:endParaRPr lang="en-US" sz="900" dirty="0">
            <a:latin typeface="+mj-lt"/>
            <a:cs typeface="Arial" panose="020B0604020202020204" pitchFamily="34" charset="0"/>
          </a:endParaRPr>
        </a:p>
      </dgm:t>
    </dgm:pt>
    <dgm:pt modelId="{0816ED02-3AE2-4D06-9D8B-C82BD63D336B}" type="parTrans" cxnId="{AA8CA460-11A7-4C74-AD2E-2CA1D0B67B6B}">
      <dgm:prSet/>
      <dgm:spPr/>
      <dgm:t>
        <a:bodyPr/>
        <a:lstStyle/>
        <a:p>
          <a:endParaRPr lang="en-US" sz="1200"/>
        </a:p>
      </dgm:t>
    </dgm:pt>
    <dgm:pt modelId="{C35E7EF8-0B8A-4880-A964-DC38911739D2}" type="sibTrans" cxnId="{AA8CA460-11A7-4C74-AD2E-2CA1D0B67B6B}">
      <dgm:prSet custT="1"/>
      <dgm:spPr>
        <a:ln w="34925">
          <a:solidFill>
            <a:schemeClr val="tx2"/>
          </a:solidFill>
        </a:ln>
      </dgm:spPr>
      <dgm:t>
        <a:bodyPr/>
        <a:lstStyle/>
        <a:p>
          <a:endParaRPr lang="en-US" sz="1200" dirty="0"/>
        </a:p>
      </dgm:t>
    </dgm:pt>
    <dgm:pt modelId="{1DF569E2-F206-4A24-9F0E-7619C70447B5}">
      <dgm:prSet phldrT="[Text]" custT="1"/>
      <dgm:spPr>
        <a:ln w="34925">
          <a:solidFill>
            <a:srgbClr val="002060"/>
          </a:solidFill>
        </a:ln>
      </dgm:spPr>
      <dgm:t>
        <a:bodyPr/>
        <a:lstStyle/>
        <a:p>
          <a:r>
            <a:rPr lang="en-US" sz="1250" b="1" dirty="0">
              <a:latin typeface="+mj-lt"/>
              <a:cs typeface="Arial" panose="020B0604020202020204" pitchFamily="34" charset="0"/>
            </a:rPr>
            <a:t>Find Partners</a:t>
          </a:r>
          <a:endParaRPr lang="en-US" sz="1250" dirty="0">
            <a:latin typeface="+mj-lt"/>
            <a:cs typeface="Arial" panose="020B0604020202020204" pitchFamily="34" charset="0"/>
          </a:endParaRPr>
        </a:p>
        <a:p>
          <a:r>
            <a:rPr lang="en-US" sz="900" dirty="0">
              <a:latin typeface="+mj-lt"/>
              <a:cs typeface="Arial" panose="020B0604020202020204" pitchFamily="34" charset="0"/>
            </a:rPr>
            <a:t>Conduct market survey for wellness partner, if appropriate</a:t>
          </a:r>
          <a:endParaRPr lang="en-US" sz="500" dirty="0">
            <a:latin typeface="+mj-lt"/>
            <a:cs typeface="Arial" panose="020B0604020202020204" pitchFamily="34" charset="0"/>
          </a:endParaRPr>
        </a:p>
      </dgm:t>
    </dgm:pt>
    <dgm:pt modelId="{6718CD6E-E1CC-4C9F-8F5B-9E18D55E97F0}" type="parTrans" cxnId="{04859608-AAD8-4C87-8F35-BD5896A954B3}">
      <dgm:prSet/>
      <dgm:spPr/>
      <dgm:t>
        <a:bodyPr/>
        <a:lstStyle/>
        <a:p>
          <a:endParaRPr lang="en-US" sz="1200"/>
        </a:p>
      </dgm:t>
    </dgm:pt>
    <dgm:pt modelId="{EC2850D3-DFB8-47C9-B6EF-FB1C92D2AA88}" type="sibTrans" cxnId="{04859608-AAD8-4C87-8F35-BD5896A954B3}">
      <dgm:prSet custT="1"/>
      <dgm:spPr>
        <a:ln w="34925">
          <a:solidFill>
            <a:schemeClr val="tx2"/>
          </a:solidFill>
        </a:ln>
      </dgm:spPr>
      <dgm:t>
        <a:bodyPr/>
        <a:lstStyle/>
        <a:p>
          <a:endParaRPr lang="en-US" sz="1200" dirty="0"/>
        </a:p>
      </dgm:t>
    </dgm:pt>
    <dgm:pt modelId="{2990FDA1-68AD-463F-A86F-74E5CD11EB5E}">
      <dgm:prSet phldrT="[Text]" custT="1"/>
      <dgm:spPr>
        <a:ln w="34925">
          <a:solidFill>
            <a:srgbClr val="002060"/>
          </a:solidFill>
        </a:ln>
      </dgm:spPr>
      <dgm:t>
        <a:bodyPr/>
        <a:lstStyle/>
        <a:p>
          <a:r>
            <a:rPr lang="en-US" sz="1250" b="1" dirty="0">
              <a:latin typeface="+mj-lt"/>
              <a:cs typeface="Arial" panose="020B0604020202020204" pitchFamily="34" charset="0"/>
            </a:rPr>
            <a:t>Develop Communications </a:t>
          </a:r>
          <a:r>
            <a:rPr lang="en-US" sz="900" dirty="0">
              <a:latin typeface="+mj-lt"/>
              <a:cs typeface="Arial" panose="020B0604020202020204" pitchFamily="34" charset="0"/>
            </a:rPr>
            <a:t>Create pervasive communications that execute on broad wellbeing &amp; engagement goals</a:t>
          </a:r>
        </a:p>
      </dgm:t>
    </dgm:pt>
    <dgm:pt modelId="{F3BD5D09-B88D-43E7-85ED-AC524240070C}" type="parTrans" cxnId="{E0F684BB-070C-44AC-AA99-8B2AF358AC93}">
      <dgm:prSet/>
      <dgm:spPr/>
      <dgm:t>
        <a:bodyPr/>
        <a:lstStyle/>
        <a:p>
          <a:endParaRPr lang="en-US" sz="1200"/>
        </a:p>
      </dgm:t>
    </dgm:pt>
    <dgm:pt modelId="{28921667-6320-4EC9-8760-525D09637EEE}" type="sibTrans" cxnId="{E0F684BB-070C-44AC-AA99-8B2AF358AC93}">
      <dgm:prSet custT="1"/>
      <dgm:spPr>
        <a:ln w="34925">
          <a:solidFill>
            <a:schemeClr val="tx2"/>
          </a:solidFill>
        </a:ln>
      </dgm:spPr>
      <dgm:t>
        <a:bodyPr/>
        <a:lstStyle/>
        <a:p>
          <a:endParaRPr lang="en-US" sz="1200" dirty="0"/>
        </a:p>
      </dgm:t>
    </dgm:pt>
    <dgm:pt modelId="{7405A1D5-707A-4A77-8D1B-3CA622EFDADA}">
      <dgm:prSet phldrT="[Text]" custT="1"/>
      <dgm:spPr>
        <a:ln w="34925">
          <a:solidFill>
            <a:srgbClr val="002060"/>
          </a:solidFill>
        </a:ln>
      </dgm:spPr>
      <dgm:t>
        <a:bodyPr/>
        <a:lstStyle/>
        <a:p>
          <a:endParaRPr lang="en-US" sz="1250" b="1" dirty="0">
            <a:latin typeface="+mj-lt"/>
            <a:cs typeface="Arial" panose="020B0604020202020204" pitchFamily="34" charset="0"/>
          </a:endParaRPr>
        </a:p>
        <a:p>
          <a:r>
            <a:rPr lang="en-US" sz="1250" b="1" dirty="0">
              <a:latin typeface="+mj-lt"/>
              <a:cs typeface="Arial" panose="020B0604020202020204" pitchFamily="34" charset="0"/>
            </a:rPr>
            <a:t>Build Internal Alignment</a:t>
          </a:r>
        </a:p>
        <a:p>
          <a:r>
            <a:rPr lang="en-US" sz="900" b="0" dirty="0">
              <a:latin typeface="+mj-lt"/>
              <a:cs typeface="Arial" panose="020B0604020202020204" pitchFamily="34" charset="0"/>
            </a:rPr>
            <a:t>Develop guiding principles, goals, objectives &amp; success metrics</a:t>
          </a:r>
        </a:p>
        <a:p>
          <a:endParaRPr lang="en-US" sz="1000" b="0" dirty="0">
            <a:latin typeface="+mj-lt"/>
            <a:cs typeface="Arial" panose="020B0604020202020204" pitchFamily="34" charset="0"/>
          </a:endParaRPr>
        </a:p>
      </dgm:t>
    </dgm:pt>
    <dgm:pt modelId="{EEC16024-1138-49AD-BB78-0739B82C83E2}" type="parTrans" cxnId="{62C8F393-0B28-4220-BDF8-E3B8EA3BB190}">
      <dgm:prSet/>
      <dgm:spPr/>
      <dgm:t>
        <a:bodyPr/>
        <a:lstStyle/>
        <a:p>
          <a:endParaRPr lang="en-US" sz="1200"/>
        </a:p>
      </dgm:t>
    </dgm:pt>
    <dgm:pt modelId="{7C442318-3822-40BD-A14E-411FD4FBBBEB}" type="sibTrans" cxnId="{62C8F393-0B28-4220-BDF8-E3B8EA3BB190}">
      <dgm:prSet custT="1"/>
      <dgm:spPr>
        <a:ln w="34925">
          <a:solidFill>
            <a:schemeClr val="tx2"/>
          </a:solidFill>
        </a:ln>
      </dgm:spPr>
      <dgm:t>
        <a:bodyPr/>
        <a:lstStyle/>
        <a:p>
          <a:endParaRPr lang="en-US" sz="1200" dirty="0"/>
        </a:p>
      </dgm:t>
    </dgm:pt>
    <dgm:pt modelId="{71CECF57-D8AF-43B1-979B-0F2BF38BBCEC}">
      <dgm:prSet phldrT="[Text]" custT="1"/>
      <dgm:spPr>
        <a:ln w="34925">
          <a:solidFill>
            <a:srgbClr val="002060"/>
          </a:solidFill>
        </a:ln>
      </dgm:spPr>
      <dgm:t>
        <a:bodyPr/>
        <a:lstStyle/>
        <a:p>
          <a:pPr algn="ctr"/>
          <a:r>
            <a:rPr lang="en-US" sz="1250" b="1" dirty="0">
              <a:latin typeface="+mj-lt"/>
              <a:cs typeface="Arial" panose="020B0604020202020204" pitchFamily="34" charset="0"/>
            </a:rPr>
            <a:t>Create Wellbeing Team</a:t>
          </a:r>
          <a:endParaRPr lang="en-US" sz="1000" b="1" dirty="0">
            <a:latin typeface="+mj-lt"/>
            <a:cs typeface="Arial" panose="020B0604020202020204" pitchFamily="34" charset="0"/>
          </a:endParaRPr>
        </a:p>
        <a:p>
          <a:pPr algn="ctr"/>
          <a:r>
            <a:rPr lang="en-US" sz="900" b="0" dirty="0">
              <a:latin typeface="+mj-lt"/>
            </a:rPr>
            <a:t>Build cross functional Team to drive wellbeing awareness and distribute accountability throughout organization  </a:t>
          </a:r>
        </a:p>
      </dgm:t>
    </dgm:pt>
    <dgm:pt modelId="{2CF6DA1C-0D1D-4D32-8641-EF35C5D2A602}" type="parTrans" cxnId="{0B213D12-60E1-4A38-9FCF-8BB82022C6F4}">
      <dgm:prSet/>
      <dgm:spPr/>
      <dgm:t>
        <a:bodyPr/>
        <a:lstStyle/>
        <a:p>
          <a:endParaRPr lang="en-US" sz="1200"/>
        </a:p>
      </dgm:t>
    </dgm:pt>
    <dgm:pt modelId="{7DC89891-A158-4B69-87B3-5CD4AA39EBBE}" type="sibTrans" cxnId="{0B213D12-60E1-4A38-9FCF-8BB82022C6F4}">
      <dgm:prSet custT="1"/>
      <dgm:spPr>
        <a:ln w="34925">
          <a:solidFill>
            <a:schemeClr val="tx2"/>
          </a:solidFill>
        </a:ln>
      </dgm:spPr>
      <dgm:t>
        <a:bodyPr/>
        <a:lstStyle/>
        <a:p>
          <a:endParaRPr lang="en-US" sz="1200" dirty="0"/>
        </a:p>
      </dgm:t>
    </dgm:pt>
    <dgm:pt modelId="{05FCFF79-F99D-450B-AC5F-F338D50668A7}">
      <dgm:prSet phldrT="[Text]" custT="1"/>
      <dgm:spPr>
        <a:ln w="34925">
          <a:solidFill>
            <a:srgbClr val="002060"/>
          </a:solidFill>
        </a:ln>
      </dgm:spPr>
      <dgm:t>
        <a:bodyPr/>
        <a:lstStyle/>
        <a:p>
          <a:r>
            <a:rPr lang="en-US" sz="1250" b="1" dirty="0">
              <a:latin typeface="+mj-lt"/>
            </a:rPr>
            <a:t>Collect Data </a:t>
          </a:r>
        </a:p>
        <a:p>
          <a:r>
            <a:rPr lang="en-US" sz="900" dirty="0">
              <a:latin typeface="+mj-lt"/>
            </a:rPr>
            <a:t>Gather data to reveal specific areas of health/engagement needs and interests within the organization</a:t>
          </a:r>
          <a:endParaRPr lang="en-US" sz="900" dirty="0">
            <a:latin typeface="+mj-lt"/>
            <a:cs typeface="Arial" panose="020B0604020202020204" pitchFamily="34" charset="0"/>
          </a:endParaRPr>
        </a:p>
      </dgm:t>
    </dgm:pt>
    <dgm:pt modelId="{577CAF2C-E814-4BF5-B2D0-91FAFAE938EE}" type="parTrans" cxnId="{0E6A9066-62E5-40A4-8115-8102348674F1}">
      <dgm:prSet/>
      <dgm:spPr/>
      <dgm:t>
        <a:bodyPr/>
        <a:lstStyle/>
        <a:p>
          <a:endParaRPr lang="en-US" sz="1200"/>
        </a:p>
      </dgm:t>
    </dgm:pt>
    <dgm:pt modelId="{0CA2EC9A-75BD-457E-958A-78C9B395197D}" type="sibTrans" cxnId="{0E6A9066-62E5-40A4-8115-8102348674F1}">
      <dgm:prSet custT="1"/>
      <dgm:spPr>
        <a:ln w="34925">
          <a:solidFill>
            <a:srgbClr val="002060"/>
          </a:solidFill>
        </a:ln>
      </dgm:spPr>
      <dgm:t>
        <a:bodyPr/>
        <a:lstStyle/>
        <a:p>
          <a:endParaRPr lang="en-US" sz="1200" dirty="0"/>
        </a:p>
      </dgm:t>
    </dgm:pt>
    <dgm:pt modelId="{0CA8724C-86E0-4625-A9AF-9E67DF17FD66}">
      <dgm:prSet phldrT="[Text]" custT="1"/>
      <dgm:spPr>
        <a:ln w="34925">
          <a:solidFill>
            <a:srgbClr val="002060"/>
          </a:solidFill>
        </a:ln>
      </dgm:spPr>
      <dgm:t>
        <a:bodyPr/>
        <a:lstStyle/>
        <a:p>
          <a:r>
            <a:rPr lang="en-US" sz="1250" b="1" dirty="0">
              <a:latin typeface="+mj-lt"/>
              <a:cs typeface="Arial" panose="020B0604020202020204" pitchFamily="34" charset="0"/>
            </a:rPr>
            <a:t>Evaluate </a:t>
          </a:r>
        </a:p>
        <a:p>
          <a:r>
            <a:rPr lang="en-US" sz="900" dirty="0">
              <a:latin typeface="+mj-lt"/>
            </a:rPr>
            <a:t>Beyond traditional metrics on participation, risk reduction, and cost containment, identify organizational metrics  (retention, safety, engagement, etc.)</a:t>
          </a:r>
          <a:endParaRPr lang="en-US" sz="900" dirty="0">
            <a:latin typeface="+mj-lt"/>
            <a:cs typeface="Arial" panose="020B0604020202020204" pitchFamily="34" charset="0"/>
          </a:endParaRPr>
        </a:p>
      </dgm:t>
    </dgm:pt>
    <dgm:pt modelId="{E439039B-FD1C-4643-A665-D32F96961024}" type="parTrans" cxnId="{D5717557-E8FF-4584-8312-E8F660F2457F}">
      <dgm:prSet/>
      <dgm:spPr/>
      <dgm:t>
        <a:bodyPr/>
        <a:lstStyle/>
        <a:p>
          <a:endParaRPr lang="en-US" sz="1200"/>
        </a:p>
      </dgm:t>
    </dgm:pt>
    <dgm:pt modelId="{D6F7CB1D-2606-43D7-A651-037F2370FB55}" type="sibTrans" cxnId="{D5717557-E8FF-4584-8312-E8F660F2457F}">
      <dgm:prSet/>
      <dgm:spPr/>
      <dgm:t>
        <a:bodyPr/>
        <a:lstStyle/>
        <a:p>
          <a:endParaRPr lang="en-US" sz="1200"/>
        </a:p>
      </dgm:t>
    </dgm:pt>
    <dgm:pt modelId="{C67C5B4B-856C-48CC-8B7D-3FFD3A1A5B5F}" type="pres">
      <dgm:prSet presAssocID="{AE8F4072-46B1-4465-8B3C-828AF8C58E5A}" presName="Name0" presStyleCnt="0">
        <dgm:presLayoutVars>
          <dgm:dir/>
          <dgm:resizeHandles val="exact"/>
        </dgm:presLayoutVars>
      </dgm:prSet>
      <dgm:spPr/>
    </dgm:pt>
    <dgm:pt modelId="{45FB1EBE-3E12-4861-963A-8605B92E791E}" type="pres">
      <dgm:prSet presAssocID="{578A2165-F91A-4BEB-9E12-07A295116C5B}" presName="node" presStyleLbl="node1" presStyleIdx="0" presStyleCnt="8" custScaleX="148565" custScaleY="124005">
        <dgm:presLayoutVars>
          <dgm:bulletEnabled val="1"/>
        </dgm:presLayoutVars>
      </dgm:prSet>
      <dgm:spPr/>
    </dgm:pt>
    <dgm:pt modelId="{1ECA116E-0C27-43FD-A626-A5FE9CA4FC6A}" type="pres">
      <dgm:prSet presAssocID="{99D4B22B-3E4E-48ED-87CC-3ADBB831148C}" presName="sibTrans" presStyleLbl="sibTrans1D1" presStyleIdx="0" presStyleCnt="7"/>
      <dgm:spPr/>
    </dgm:pt>
    <dgm:pt modelId="{612EE80F-0036-4B28-B93A-515ADC650CAB}" type="pres">
      <dgm:prSet presAssocID="{99D4B22B-3E4E-48ED-87CC-3ADBB831148C}" presName="connectorText" presStyleLbl="sibTrans1D1" presStyleIdx="0" presStyleCnt="7"/>
      <dgm:spPr/>
    </dgm:pt>
    <dgm:pt modelId="{1D5FF716-0B2D-4B04-8F14-483D340FDB3E}" type="pres">
      <dgm:prSet presAssocID="{7405A1D5-707A-4A77-8D1B-3CA622EFDADA}" presName="node" presStyleLbl="node1" presStyleIdx="1" presStyleCnt="8" custScaleX="148565" custScaleY="124005">
        <dgm:presLayoutVars>
          <dgm:bulletEnabled val="1"/>
        </dgm:presLayoutVars>
      </dgm:prSet>
      <dgm:spPr/>
    </dgm:pt>
    <dgm:pt modelId="{12ABB16F-1A1C-4A7C-A196-5C91307CCA85}" type="pres">
      <dgm:prSet presAssocID="{7C442318-3822-40BD-A14E-411FD4FBBBEB}" presName="sibTrans" presStyleLbl="sibTrans1D1" presStyleIdx="1" presStyleCnt="7"/>
      <dgm:spPr/>
    </dgm:pt>
    <dgm:pt modelId="{23A7C0D5-7A0F-4570-AF96-FE4A72F2A484}" type="pres">
      <dgm:prSet presAssocID="{7C442318-3822-40BD-A14E-411FD4FBBBEB}" presName="connectorText" presStyleLbl="sibTrans1D1" presStyleIdx="1" presStyleCnt="7"/>
      <dgm:spPr/>
    </dgm:pt>
    <dgm:pt modelId="{74202AF0-26A6-4AB0-B313-C78750972174}" type="pres">
      <dgm:prSet presAssocID="{71CECF57-D8AF-43B1-979B-0F2BF38BBCEC}" presName="node" presStyleLbl="node1" presStyleIdx="2" presStyleCnt="8" custScaleX="148565" custScaleY="124005">
        <dgm:presLayoutVars>
          <dgm:bulletEnabled val="1"/>
        </dgm:presLayoutVars>
      </dgm:prSet>
      <dgm:spPr/>
    </dgm:pt>
    <dgm:pt modelId="{66043C17-EEB2-41EE-8627-97B799D3C614}" type="pres">
      <dgm:prSet presAssocID="{7DC89891-A158-4B69-87B3-5CD4AA39EBBE}" presName="sibTrans" presStyleLbl="sibTrans1D1" presStyleIdx="2" presStyleCnt="7"/>
      <dgm:spPr/>
    </dgm:pt>
    <dgm:pt modelId="{7532C3E9-9432-41DD-96A1-6311197FB92D}" type="pres">
      <dgm:prSet presAssocID="{7DC89891-A158-4B69-87B3-5CD4AA39EBBE}" presName="connectorText" presStyleLbl="sibTrans1D1" presStyleIdx="2" presStyleCnt="7"/>
      <dgm:spPr/>
    </dgm:pt>
    <dgm:pt modelId="{FB1C8CE0-0CAF-4E26-91D9-0CC1B80E9C8F}" type="pres">
      <dgm:prSet presAssocID="{05FCFF79-F99D-450B-AC5F-F338D50668A7}" presName="node" presStyleLbl="node1" presStyleIdx="3" presStyleCnt="8" custScaleX="148565" custScaleY="124005">
        <dgm:presLayoutVars>
          <dgm:bulletEnabled val="1"/>
        </dgm:presLayoutVars>
      </dgm:prSet>
      <dgm:spPr/>
    </dgm:pt>
    <dgm:pt modelId="{624E6A56-B0FB-49EB-B488-A6CCEEDFC4FB}" type="pres">
      <dgm:prSet presAssocID="{0CA2EC9A-75BD-457E-958A-78C9B395197D}" presName="sibTrans" presStyleLbl="sibTrans1D1" presStyleIdx="3" presStyleCnt="7"/>
      <dgm:spPr/>
    </dgm:pt>
    <dgm:pt modelId="{578BE2E0-521E-4285-A782-C08A0F0FD3C0}" type="pres">
      <dgm:prSet presAssocID="{0CA2EC9A-75BD-457E-958A-78C9B395197D}" presName="connectorText" presStyleLbl="sibTrans1D1" presStyleIdx="3" presStyleCnt="7"/>
      <dgm:spPr/>
    </dgm:pt>
    <dgm:pt modelId="{1187CC4C-1BB9-4394-B9D5-D7CDECF3F7D4}" type="pres">
      <dgm:prSet presAssocID="{E3B7AC14-A2D0-40E4-8B49-79B4968193CF}" presName="node" presStyleLbl="node1" presStyleIdx="4" presStyleCnt="8" custScaleX="148565" custScaleY="124005">
        <dgm:presLayoutVars>
          <dgm:bulletEnabled val="1"/>
        </dgm:presLayoutVars>
      </dgm:prSet>
      <dgm:spPr/>
    </dgm:pt>
    <dgm:pt modelId="{BB71E8BC-2646-4A23-A075-3FB9B7708C64}" type="pres">
      <dgm:prSet presAssocID="{C35E7EF8-0B8A-4880-A964-DC38911739D2}" presName="sibTrans" presStyleLbl="sibTrans1D1" presStyleIdx="4" presStyleCnt="7"/>
      <dgm:spPr/>
    </dgm:pt>
    <dgm:pt modelId="{0A68A0C0-C01E-46C7-AE09-832454A56FCD}" type="pres">
      <dgm:prSet presAssocID="{C35E7EF8-0B8A-4880-A964-DC38911739D2}" presName="connectorText" presStyleLbl="sibTrans1D1" presStyleIdx="4" presStyleCnt="7"/>
      <dgm:spPr/>
    </dgm:pt>
    <dgm:pt modelId="{C7279CB4-5472-46B1-9A38-48C30EBD7184}" type="pres">
      <dgm:prSet presAssocID="{1DF569E2-F206-4A24-9F0E-7619C70447B5}" presName="node" presStyleLbl="node1" presStyleIdx="5" presStyleCnt="8" custScaleX="148565" custScaleY="124005">
        <dgm:presLayoutVars>
          <dgm:bulletEnabled val="1"/>
        </dgm:presLayoutVars>
      </dgm:prSet>
      <dgm:spPr/>
    </dgm:pt>
    <dgm:pt modelId="{C9EB298B-5E48-4271-ABB0-60BB5BB438CB}" type="pres">
      <dgm:prSet presAssocID="{EC2850D3-DFB8-47C9-B6EF-FB1C92D2AA88}" presName="sibTrans" presStyleLbl="sibTrans1D1" presStyleIdx="5" presStyleCnt="7"/>
      <dgm:spPr/>
    </dgm:pt>
    <dgm:pt modelId="{05101A0F-B48A-43F5-8106-AD0D2DCC18E8}" type="pres">
      <dgm:prSet presAssocID="{EC2850D3-DFB8-47C9-B6EF-FB1C92D2AA88}" presName="connectorText" presStyleLbl="sibTrans1D1" presStyleIdx="5" presStyleCnt="7"/>
      <dgm:spPr/>
    </dgm:pt>
    <dgm:pt modelId="{1C14E2BF-EC43-4E82-B8CB-866932F5CD26}" type="pres">
      <dgm:prSet presAssocID="{2990FDA1-68AD-463F-A86F-74E5CD11EB5E}" presName="node" presStyleLbl="node1" presStyleIdx="6" presStyleCnt="8" custScaleX="148565" custScaleY="124005">
        <dgm:presLayoutVars>
          <dgm:bulletEnabled val="1"/>
        </dgm:presLayoutVars>
      </dgm:prSet>
      <dgm:spPr/>
    </dgm:pt>
    <dgm:pt modelId="{82DE08F0-632E-4FA0-BFAA-6B961D2D84AD}" type="pres">
      <dgm:prSet presAssocID="{28921667-6320-4EC9-8760-525D09637EEE}" presName="sibTrans" presStyleLbl="sibTrans1D1" presStyleIdx="6" presStyleCnt="7"/>
      <dgm:spPr/>
    </dgm:pt>
    <dgm:pt modelId="{90FFB771-F465-40CE-B4D3-8BB4F787F6B6}" type="pres">
      <dgm:prSet presAssocID="{28921667-6320-4EC9-8760-525D09637EEE}" presName="connectorText" presStyleLbl="sibTrans1D1" presStyleIdx="6" presStyleCnt="7"/>
      <dgm:spPr/>
    </dgm:pt>
    <dgm:pt modelId="{60D5E2AD-07AD-4D91-99B3-F985BB19517B}" type="pres">
      <dgm:prSet presAssocID="{0CA8724C-86E0-4625-A9AF-9E67DF17FD66}" presName="node" presStyleLbl="node1" presStyleIdx="7" presStyleCnt="8" custScaleX="148565" custScaleY="124005">
        <dgm:presLayoutVars>
          <dgm:bulletEnabled val="1"/>
        </dgm:presLayoutVars>
      </dgm:prSet>
      <dgm:spPr/>
    </dgm:pt>
  </dgm:ptLst>
  <dgm:cxnLst>
    <dgm:cxn modelId="{B9628938-232A-49BE-BBAA-E3792A843213}" type="presOf" srcId="{0CA2EC9A-75BD-457E-958A-78C9B395197D}" destId="{578BE2E0-521E-4285-A782-C08A0F0FD3C0}" srcOrd="1" destOrd="0" presId="urn:microsoft.com/office/officeart/2005/8/layout/bProcess3"/>
    <dgm:cxn modelId="{3FB9F7EA-04CF-4DDE-A0E2-6336CBAB6F36}" type="presOf" srcId="{C35E7EF8-0B8A-4880-A964-DC38911739D2}" destId="{BB71E8BC-2646-4A23-A075-3FB9B7708C64}" srcOrd="0" destOrd="0" presId="urn:microsoft.com/office/officeart/2005/8/layout/bProcess3"/>
    <dgm:cxn modelId="{42E74E1F-A0C9-407B-BEBF-2C4B92C50199}" type="presOf" srcId="{7DC89891-A158-4B69-87B3-5CD4AA39EBBE}" destId="{7532C3E9-9432-41DD-96A1-6311197FB92D}" srcOrd="1" destOrd="0" presId="urn:microsoft.com/office/officeart/2005/8/layout/bProcess3"/>
    <dgm:cxn modelId="{4197E701-5FDD-4285-900F-CDB27C2D7957}" type="presOf" srcId="{AE8F4072-46B1-4465-8B3C-828AF8C58E5A}" destId="{C67C5B4B-856C-48CC-8B7D-3FFD3A1A5B5F}" srcOrd="0" destOrd="0" presId="urn:microsoft.com/office/officeart/2005/8/layout/bProcess3"/>
    <dgm:cxn modelId="{873DE395-EC93-4B6F-A9C3-01FBEDBEFB76}" srcId="{AE8F4072-46B1-4465-8B3C-828AF8C58E5A}" destId="{578A2165-F91A-4BEB-9E12-07A295116C5B}" srcOrd="0" destOrd="0" parTransId="{F327911F-F243-4B32-8D86-B7D974F7A276}" sibTransId="{99D4B22B-3E4E-48ED-87CC-3ADBB831148C}"/>
    <dgm:cxn modelId="{AA8CA460-11A7-4C74-AD2E-2CA1D0B67B6B}" srcId="{AE8F4072-46B1-4465-8B3C-828AF8C58E5A}" destId="{E3B7AC14-A2D0-40E4-8B49-79B4968193CF}" srcOrd="4" destOrd="0" parTransId="{0816ED02-3AE2-4D06-9D8B-C82BD63D336B}" sibTransId="{C35E7EF8-0B8A-4880-A964-DC38911739D2}"/>
    <dgm:cxn modelId="{B8E709D2-014E-484A-A36D-7B8478829EF8}" type="presOf" srcId="{C35E7EF8-0B8A-4880-A964-DC38911739D2}" destId="{0A68A0C0-C01E-46C7-AE09-832454A56FCD}" srcOrd="1" destOrd="0" presId="urn:microsoft.com/office/officeart/2005/8/layout/bProcess3"/>
    <dgm:cxn modelId="{A45B5D61-B0F0-458F-80B2-A8C90024442B}" type="presOf" srcId="{EC2850D3-DFB8-47C9-B6EF-FB1C92D2AA88}" destId="{C9EB298B-5E48-4271-ABB0-60BB5BB438CB}" srcOrd="0" destOrd="0" presId="urn:microsoft.com/office/officeart/2005/8/layout/bProcess3"/>
    <dgm:cxn modelId="{B863988C-230F-4F7A-823E-71624D0E5F5A}" type="presOf" srcId="{1DF569E2-F206-4A24-9F0E-7619C70447B5}" destId="{C7279CB4-5472-46B1-9A38-48C30EBD7184}" srcOrd="0" destOrd="0" presId="urn:microsoft.com/office/officeart/2005/8/layout/bProcess3"/>
    <dgm:cxn modelId="{9739217E-4787-4E97-AF54-A0D3C72A3BE3}" type="presOf" srcId="{7C442318-3822-40BD-A14E-411FD4FBBBEB}" destId="{23A7C0D5-7A0F-4570-AF96-FE4A72F2A484}" srcOrd="1" destOrd="0" presId="urn:microsoft.com/office/officeart/2005/8/layout/bProcess3"/>
    <dgm:cxn modelId="{5C47B07F-C01B-4AA4-BD92-29BDD36C2E61}" type="presOf" srcId="{7405A1D5-707A-4A77-8D1B-3CA622EFDADA}" destId="{1D5FF716-0B2D-4B04-8F14-483D340FDB3E}" srcOrd="0" destOrd="0" presId="urn:microsoft.com/office/officeart/2005/8/layout/bProcess3"/>
    <dgm:cxn modelId="{A9E97E17-CE6B-4931-B6AF-FEEF67B1A3F6}" type="presOf" srcId="{0CA2EC9A-75BD-457E-958A-78C9B395197D}" destId="{624E6A56-B0FB-49EB-B488-A6CCEEDFC4FB}" srcOrd="0" destOrd="0" presId="urn:microsoft.com/office/officeart/2005/8/layout/bProcess3"/>
    <dgm:cxn modelId="{41C4DE79-7374-4945-ABC5-443925744069}" type="presOf" srcId="{EC2850D3-DFB8-47C9-B6EF-FB1C92D2AA88}" destId="{05101A0F-B48A-43F5-8106-AD0D2DCC18E8}" srcOrd="1" destOrd="0" presId="urn:microsoft.com/office/officeart/2005/8/layout/bProcess3"/>
    <dgm:cxn modelId="{69732715-D9F3-4A47-AD20-E4701A8A3BE2}" type="presOf" srcId="{7DC89891-A158-4B69-87B3-5CD4AA39EBBE}" destId="{66043C17-EEB2-41EE-8627-97B799D3C614}" srcOrd="0" destOrd="0" presId="urn:microsoft.com/office/officeart/2005/8/layout/bProcess3"/>
    <dgm:cxn modelId="{0E6A9066-62E5-40A4-8115-8102348674F1}" srcId="{AE8F4072-46B1-4465-8B3C-828AF8C58E5A}" destId="{05FCFF79-F99D-450B-AC5F-F338D50668A7}" srcOrd="3" destOrd="0" parTransId="{577CAF2C-E814-4BF5-B2D0-91FAFAE938EE}" sibTransId="{0CA2EC9A-75BD-457E-958A-78C9B395197D}"/>
    <dgm:cxn modelId="{0B213D12-60E1-4A38-9FCF-8BB82022C6F4}" srcId="{AE8F4072-46B1-4465-8B3C-828AF8C58E5A}" destId="{71CECF57-D8AF-43B1-979B-0F2BF38BBCEC}" srcOrd="2" destOrd="0" parTransId="{2CF6DA1C-0D1D-4D32-8641-EF35C5D2A602}" sibTransId="{7DC89891-A158-4B69-87B3-5CD4AA39EBBE}"/>
    <dgm:cxn modelId="{C251E92B-A5BF-4684-8D62-FDBC6C6815AE}" type="presOf" srcId="{2990FDA1-68AD-463F-A86F-74E5CD11EB5E}" destId="{1C14E2BF-EC43-4E82-B8CB-866932F5CD26}" srcOrd="0" destOrd="0" presId="urn:microsoft.com/office/officeart/2005/8/layout/bProcess3"/>
    <dgm:cxn modelId="{A55D4ADB-685F-4B4E-BE63-8820C0F96D14}" type="presOf" srcId="{7C442318-3822-40BD-A14E-411FD4FBBBEB}" destId="{12ABB16F-1A1C-4A7C-A196-5C91307CCA85}" srcOrd="0" destOrd="0" presId="urn:microsoft.com/office/officeart/2005/8/layout/bProcess3"/>
    <dgm:cxn modelId="{D681D376-DA45-4524-82E2-A6CC737FC756}" type="presOf" srcId="{E3B7AC14-A2D0-40E4-8B49-79B4968193CF}" destId="{1187CC4C-1BB9-4394-B9D5-D7CDECF3F7D4}" srcOrd="0" destOrd="0" presId="urn:microsoft.com/office/officeart/2005/8/layout/bProcess3"/>
    <dgm:cxn modelId="{B4301C31-CD28-4F79-BB2D-DF52D7D84E1E}" type="presOf" srcId="{578A2165-F91A-4BEB-9E12-07A295116C5B}" destId="{45FB1EBE-3E12-4861-963A-8605B92E791E}" srcOrd="0" destOrd="0" presId="urn:microsoft.com/office/officeart/2005/8/layout/bProcess3"/>
    <dgm:cxn modelId="{62C8F393-0B28-4220-BDF8-E3B8EA3BB190}" srcId="{AE8F4072-46B1-4465-8B3C-828AF8C58E5A}" destId="{7405A1D5-707A-4A77-8D1B-3CA622EFDADA}" srcOrd="1" destOrd="0" parTransId="{EEC16024-1138-49AD-BB78-0739B82C83E2}" sibTransId="{7C442318-3822-40BD-A14E-411FD4FBBBEB}"/>
    <dgm:cxn modelId="{4FC3CA2F-108B-4732-9727-21DE4E398340}" type="presOf" srcId="{99D4B22B-3E4E-48ED-87CC-3ADBB831148C}" destId="{612EE80F-0036-4B28-B93A-515ADC650CAB}" srcOrd="1" destOrd="0" presId="urn:microsoft.com/office/officeart/2005/8/layout/bProcess3"/>
    <dgm:cxn modelId="{B2E81D8E-ECE5-4CDF-9700-AC7D043D39E6}" type="presOf" srcId="{0CA8724C-86E0-4625-A9AF-9E67DF17FD66}" destId="{60D5E2AD-07AD-4D91-99B3-F985BB19517B}" srcOrd="0" destOrd="0" presId="urn:microsoft.com/office/officeart/2005/8/layout/bProcess3"/>
    <dgm:cxn modelId="{DD7BBF1B-ACF4-408C-8111-2281DD18156F}" type="presOf" srcId="{28921667-6320-4EC9-8760-525D09637EEE}" destId="{82DE08F0-632E-4FA0-BFAA-6B961D2D84AD}" srcOrd="0" destOrd="0" presId="urn:microsoft.com/office/officeart/2005/8/layout/bProcess3"/>
    <dgm:cxn modelId="{EB1A0FBB-9FFD-4219-8B8D-1F7E797EAB79}" type="presOf" srcId="{05FCFF79-F99D-450B-AC5F-F338D50668A7}" destId="{FB1C8CE0-0CAF-4E26-91D9-0CC1B80E9C8F}" srcOrd="0" destOrd="0" presId="urn:microsoft.com/office/officeart/2005/8/layout/bProcess3"/>
    <dgm:cxn modelId="{01F17C35-9AA9-47EF-9F6E-F703C0374D15}" type="presOf" srcId="{28921667-6320-4EC9-8760-525D09637EEE}" destId="{90FFB771-F465-40CE-B4D3-8BB4F787F6B6}" srcOrd="1" destOrd="0" presId="urn:microsoft.com/office/officeart/2005/8/layout/bProcess3"/>
    <dgm:cxn modelId="{04859608-AAD8-4C87-8F35-BD5896A954B3}" srcId="{AE8F4072-46B1-4465-8B3C-828AF8C58E5A}" destId="{1DF569E2-F206-4A24-9F0E-7619C70447B5}" srcOrd="5" destOrd="0" parTransId="{6718CD6E-E1CC-4C9F-8F5B-9E18D55E97F0}" sibTransId="{EC2850D3-DFB8-47C9-B6EF-FB1C92D2AA88}"/>
    <dgm:cxn modelId="{D5717557-E8FF-4584-8312-E8F660F2457F}" srcId="{AE8F4072-46B1-4465-8B3C-828AF8C58E5A}" destId="{0CA8724C-86E0-4625-A9AF-9E67DF17FD66}" srcOrd="7" destOrd="0" parTransId="{E439039B-FD1C-4643-A665-D32F96961024}" sibTransId="{D6F7CB1D-2606-43D7-A651-037F2370FB55}"/>
    <dgm:cxn modelId="{BA9C6EC2-1A7E-4517-A501-39402B509CB8}" type="presOf" srcId="{99D4B22B-3E4E-48ED-87CC-3ADBB831148C}" destId="{1ECA116E-0C27-43FD-A626-A5FE9CA4FC6A}" srcOrd="0" destOrd="0" presId="urn:microsoft.com/office/officeart/2005/8/layout/bProcess3"/>
    <dgm:cxn modelId="{9FBEC032-7405-4F5C-9891-00171F09AFFC}" type="presOf" srcId="{71CECF57-D8AF-43B1-979B-0F2BF38BBCEC}" destId="{74202AF0-26A6-4AB0-B313-C78750972174}" srcOrd="0" destOrd="0" presId="urn:microsoft.com/office/officeart/2005/8/layout/bProcess3"/>
    <dgm:cxn modelId="{E0F684BB-070C-44AC-AA99-8B2AF358AC93}" srcId="{AE8F4072-46B1-4465-8B3C-828AF8C58E5A}" destId="{2990FDA1-68AD-463F-A86F-74E5CD11EB5E}" srcOrd="6" destOrd="0" parTransId="{F3BD5D09-B88D-43E7-85ED-AC524240070C}" sibTransId="{28921667-6320-4EC9-8760-525D09637EEE}"/>
    <dgm:cxn modelId="{4CEDB524-C68B-428C-AA39-A00F0796F27F}" type="presParOf" srcId="{C67C5B4B-856C-48CC-8B7D-3FFD3A1A5B5F}" destId="{45FB1EBE-3E12-4861-963A-8605B92E791E}" srcOrd="0" destOrd="0" presId="urn:microsoft.com/office/officeart/2005/8/layout/bProcess3"/>
    <dgm:cxn modelId="{D66B54D2-AC54-4672-98F1-D1752BB89F5D}" type="presParOf" srcId="{C67C5B4B-856C-48CC-8B7D-3FFD3A1A5B5F}" destId="{1ECA116E-0C27-43FD-A626-A5FE9CA4FC6A}" srcOrd="1" destOrd="0" presId="urn:microsoft.com/office/officeart/2005/8/layout/bProcess3"/>
    <dgm:cxn modelId="{8BC45DC1-7BD4-468E-9F68-79226013EAD5}" type="presParOf" srcId="{1ECA116E-0C27-43FD-A626-A5FE9CA4FC6A}" destId="{612EE80F-0036-4B28-B93A-515ADC650CAB}" srcOrd="0" destOrd="0" presId="urn:microsoft.com/office/officeart/2005/8/layout/bProcess3"/>
    <dgm:cxn modelId="{A5F75DCA-D884-4A06-8E80-89C3CFB96B99}" type="presParOf" srcId="{C67C5B4B-856C-48CC-8B7D-3FFD3A1A5B5F}" destId="{1D5FF716-0B2D-4B04-8F14-483D340FDB3E}" srcOrd="2" destOrd="0" presId="urn:microsoft.com/office/officeart/2005/8/layout/bProcess3"/>
    <dgm:cxn modelId="{C33948E0-D4DA-4D40-AA13-1DE8BB2E3558}" type="presParOf" srcId="{C67C5B4B-856C-48CC-8B7D-3FFD3A1A5B5F}" destId="{12ABB16F-1A1C-4A7C-A196-5C91307CCA85}" srcOrd="3" destOrd="0" presId="urn:microsoft.com/office/officeart/2005/8/layout/bProcess3"/>
    <dgm:cxn modelId="{FC982DA7-F59F-4CEB-BA4B-5D61020A5A2B}" type="presParOf" srcId="{12ABB16F-1A1C-4A7C-A196-5C91307CCA85}" destId="{23A7C0D5-7A0F-4570-AF96-FE4A72F2A484}" srcOrd="0" destOrd="0" presId="urn:microsoft.com/office/officeart/2005/8/layout/bProcess3"/>
    <dgm:cxn modelId="{969CB666-A3F8-427B-8629-8CB6D8894FAF}" type="presParOf" srcId="{C67C5B4B-856C-48CC-8B7D-3FFD3A1A5B5F}" destId="{74202AF0-26A6-4AB0-B313-C78750972174}" srcOrd="4" destOrd="0" presId="urn:microsoft.com/office/officeart/2005/8/layout/bProcess3"/>
    <dgm:cxn modelId="{AFB3861D-DCA4-4D24-AD8B-AA2A2E1A0EE1}" type="presParOf" srcId="{C67C5B4B-856C-48CC-8B7D-3FFD3A1A5B5F}" destId="{66043C17-EEB2-41EE-8627-97B799D3C614}" srcOrd="5" destOrd="0" presId="urn:microsoft.com/office/officeart/2005/8/layout/bProcess3"/>
    <dgm:cxn modelId="{A92FBD42-104A-4F68-9BDF-54575BAFAA34}" type="presParOf" srcId="{66043C17-EEB2-41EE-8627-97B799D3C614}" destId="{7532C3E9-9432-41DD-96A1-6311197FB92D}" srcOrd="0" destOrd="0" presId="urn:microsoft.com/office/officeart/2005/8/layout/bProcess3"/>
    <dgm:cxn modelId="{A73E3209-94E0-41BC-B08A-2DD66A583D65}" type="presParOf" srcId="{C67C5B4B-856C-48CC-8B7D-3FFD3A1A5B5F}" destId="{FB1C8CE0-0CAF-4E26-91D9-0CC1B80E9C8F}" srcOrd="6" destOrd="0" presId="urn:microsoft.com/office/officeart/2005/8/layout/bProcess3"/>
    <dgm:cxn modelId="{E1BA8FCC-B71F-40A4-8387-BA9E54D17F8D}" type="presParOf" srcId="{C67C5B4B-856C-48CC-8B7D-3FFD3A1A5B5F}" destId="{624E6A56-B0FB-49EB-B488-A6CCEEDFC4FB}" srcOrd="7" destOrd="0" presId="urn:microsoft.com/office/officeart/2005/8/layout/bProcess3"/>
    <dgm:cxn modelId="{8940BD5B-6A17-4940-A259-3FB9D7F5995C}" type="presParOf" srcId="{624E6A56-B0FB-49EB-B488-A6CCEEDFC4FB}" destId="{578BE2E0-521E-4285-A782-C08A0F0FD3C0}" srcOrd="0" destOrd="0" presId="urn:microsoft.com/office/officeart/2005/8/layout/bProcess3"/>
    <dgm:cxn modelId="{A0C290A8-19E0-4680-8F5A-D43712721264}" type="presParOf" srcId="{C67C5B4B-856C-48CC-8B7D-3FFD3A1A5B5F}" destId="{1187CC4C-1BB9-4394-B9D5-D7CDECF3F7D4}" srcOrd="8" destOrd="0" presId="urn:microsoft.com/office/officeart/2005/8/layout/bProcess3"/>
    <dgm:cxn modelId="{9364DF3B-0279-40BF-8065-6FBD6ABE4356}" type="presParOf" srcId="{C67C5B4B-856C-48CC-8B7D-3FFD3A1A5B5F}" destId="{BB71E8BC-2646-4A23-A075-3FB9B7708C64}" srcOrd="9" destOrd="0" presId="urn:microsoft.com/office/officeart/2005/8/layout/bProcess3"/>
    <dgm:cxn modelId="{1914FE9B-6F19-455A-82B1-579A417F719E}" type="presParOf" srcId="{BB71E8BC-2646-4A23-A075-3FB9B7708C64}" destId="{0A68A0C0-C01E-46C7-AE09-832454A56FCD}" srcOrd="0" destOrd="0" presId="urn:microsoft.com/office/officeart/2005/8/layout/bProcess3"/>
    <dgm:cxn modelId="{F427DAD3-1554-45C0-B3F1-789624BC6E93}" type="presParOf" srcId="{C67C5B4B-856C-48CC-8B7D-3FFD3A1A5B5F}" destId="{C7279CB4-5472-46B1-9A38-48C30EBD7184}" srcOrd="10" destOrd="0" presId="urn:microsoft.com/office/officeart/2005/8/layout/bProcess3"/>
    <dgm:cxn modelId="{AC5898EF-1ABB-463C-B8A2-AE2F3C498BE1}" type="presParOf" srcId="{C67C5B4B-856C-48CC-8B7D-3FFD3A1A5B5F}" destId="{C9EB298B-5E48-4271-ABB0-60BB5BB438CB}" srcOrd="11" destOrd="0" presId="urn:microsoft.com/office/officeart/2005/8/layout/bProcess3"/>
    <dgm:cxn modelId="{4B28B7EA-8A91-456F-86E1-8FC433477769}" type="presParOf" srcId="{C9EB298B-5E48-4271-ABB0-60BB5BB438CB}" destId="{05101A0F-B48A-43F5-8106-AD0D2DCC18E8}" srcOrd="0" destOrd="0" presId="urn:microsoft.com/office/officeart/2005/8/layout/bProcess3"/>
    <dgm:cxn modelId="{7B063C52-F253-48FF-9D30-31A95B863FB0}" type="presParOf" srcId="{C67C5B4B-856C-48CC-8B7D-3FFD3A1A5B5F}" destId="{1C14E2BF-EC43-4E82-B8CB-866932F5CD26}" srcOrd="12" destOrd="0" presId="urn:microsoft.com/office/officeart/2005/8/layout/bProcess3"/>
    <dgm:cxn modelId="{09CAC358-0D05-4896-ADAA-9BAADF80BAD5}" type="presParOf" srcId="{C67C5B4B-856C-48CC-8B7D-3FFD3A1A5B5F}" destId="{82DE08F0-632E-4FA0-BFAA-6B961D2D84AD}" srcOrd="13" destOrd="0" presId="urn:microsoft.com/office/officeart/2005/8/layout/bProcess3"/>
    <dgm:cxn modelId="{0AA30675-D9AE-4B9F-847D-F65368A07FAC}" type="presParOf" srcId="{82DE08F0-632E-4FA0-BFAA-6B961D2D84AD}" destId="{90FFB771-F465-40CE-B4D3-8BB4F787F6B6}" srcOrd="0" destOrd="0" presId="urn:microsoft.com/office/officeart/2005/8/layout/bProcess3"/>
    <dgm:cxn modelId="{66DC0E7D-A391-45B0-8C64-A2F0AC52ABC3}" type="presParOf" srcId="{C67C5B4B-856C-48CC-8B7D-3FFD3A1A5B5F}" destId="{60D5E2AD-07AD-4D91-99B3-F985BB19517B}" srcOrd="14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11107-2830-4D3E-9DC3-8A66CE903D70}">
      <dsp:nvSpPr>
        <dsp:cNvPr id="0" name=""/>
        <dsp:cNvSpPr/>
      </dsp:nvSpPr>
      <dsp:spPr>
        <a:xfrm>
          <a:off x="92851" y="1389297"/>
          <a:ext cx="1346876" cy="443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Leadership</a:t>
          </a:r>
        </a:p>
      </dsp:txBody>
      <dsp:txXfrm>
        <a:off x="92851" y="1389297"/>
        <a:ext cx="1346876" cy="443856"/>
      </dsp:txXfrm>
    </dsp:sp>
    <dsp:sp modelId="{59241625-22A9-41F9-ACC1-326B58A62623}">
      <dsp:nvSpPr>
        <dsp:cNvPr id="0" name=""/>
        <dsp:cNvSpPr/>
      </dsp:nvSpPr>
      <dsp:spPr>
        <a:xfrm>
          <a:off x="92851" y="2325239"/>
          <a:ext cx="1346876" cy="831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92851" y="2325239"/>
        <a:ext cx="1346876" cy="831571"/>
      </dsp:txXfrm>
    </dsp:sp>
    <dsp:sp modelId="{3DB343B8-6AE7-4BE3-A4EC-0D359F487A67}">
      <dsp:nvSpPr>
        <dsp:cNvPr id="0" name=""/>
        <dsp:cNvSpPr/>
      </dsp:nvSpPr>
      <dsp:spPr>
        <a:xfrm>
          <a:off x="91320" y="1254304"/>
          <a:ext cx="107137" cy="1071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D4DB-9059-4CA9-A407-A9BB823AC0AE}">
      <dsp:nvSpPr>
        <dsp:cNvPr id="0" name=""/>
        <dsp:cNvSpPr/>
      </dsp:nvSpPr>
      <dsp:spPr>
        <a:xfrm>
          <a:off x="166317" y="1104311"/>
          <a:ext cx="107137" cy="107137"/>
        </a:xfrm>
        <a:prstGeom prst="ellipse">
          <a:avLst/>
        </a:prstGeom>
        <a:solidFill>
          <a:schemeClr val="accent5">
            <a:hueOff val="-1071273"/>
            <a:satOff val="229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0AD8C-0BD0-4C0A-9EF2-8EE22E904649}">
      <dsp:nvSpPr>
        <dsp:cNvPr id="0" name=""/>
        <dsp:cNvSpPr/>
      </dsp:nvSpPr>
      <dsp:spPr>
        <a:xfrm>
          <a:off x="346308" y="1134309"/>
          <a:ext cx="168359" cy="168359"/>
        </a:xfrm>
        <a:prstGeom prst="ellipse">
          <a:avLst/>
        </a:prstGeom>
        <a:solidFill>
          <a:schemeClr val="accent5">
            <a:hueOff val="-2142545"/>
            <a:satOff val="4597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A70E0-DFC0-496A-AC2B-C973AB170C5C}">
      <dsp:nvSpPr>
        <dsp:cNvPr id="0" name=""/>
        <dsp:cNvSpPr/>
      </dsp:nvSpPr>
      <dsp:spPr>
        <a:xfrm>
          <a:off x="496301" y="969317"/>
          <a:ext cx="107137" cy="107137"/>
        </a:xfrm>
        <a:prstGeom prst="ellipse">
          <a:avLst/>
        </a:prstGeom>
        <a:solidFill>
          <a:schemeClr val="accent5">
            <a:hueOff val="-3213818"/>
            <a:satOff val="6896"/>
            <a:lumOff val="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5810C-A3A9-43F0-8EA9-852334D1AD57}">
      <dsp:nvSpPr>
        <dsp:cNvPr id="0" name=""/>
        <dsp:cNvSpPr/>
      </dsp:nvSpPr>
      <dsp:spPr>
        <a:xfrm>
          <a:off x="691292" y="909320"/>
          <a:ext cx="107137" cy="107137"/>
        </a:xfrm>
        <a:prstGeom prst="ellipse">
          <a:avLst/>
        </a:prstGeom>
        <a:solidFill>
          <a:schemeClr val="accent5">
            <a:hueOff val="-4285091"/>
            <a:satOff val="9195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09C01-A223-4A1D-82C7-4DBE76F897FA}">
      <dsp:nvSpPr>
        <dsp:cNvPr id="0" name=""/>
        <dsp:cNvSpPr/>
      </dsp:nvSpPr>
      <dsp:spPr>
        <a:xfrm>
          <a:off x="931281" y="1014315"/>
          <a:ext cx="107137" cy="107137"/>
        </a:xfrm>
        <a:prstGeom prst="ellipse">
          <a:avLst/>
        </a:prstGeom>
        <a:solidFill>
          <a:schemeClr val="accent5">
            <a:hueOff val="-5356364"/>
            <a:satOff val="11494"/>
            <a:lumOff val="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E6DFD-ECC1-40F0-A44B-7B134DFFD185}">
      <dsp:nvSpPr>
        <dsp:cNvPr id="0" name=""/>
        <dsp:cNvSpPr/>
      </dsp:nvSpPr>
      <dsp:spPr>
        <a:xfrm>
          <a:off x="1081274" y="1089311"/>
          <a:ext cx="168359" cy="168359"/>
        </a:xfrm>
        <a:prstGeom prst="ellipse">
          <a:avLst/>
        </a:prstGeom>
        <a:solidFill>
          <a:schemeClr val="accent5">
            <a:hueOff val="-6427636"/>
            <a:satOff val="13792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A7E07-8EA4-4148-96E9-4DE5A5D95A05}">
      <dsp:nvSpPr>
        <dsp:cNvPr id="0" name=""/>
        <dsp:cNvSpPr/>
      </dsp:nvSpPr>
      <dsp:spPr>
        <a:xfrm>
          <a:off x="1291264" y="1254304"/>
          <a:ext cx="107137" cy="107137"/>
        </a:xfrm>
        <a:prstGeom prst="ellipse">
          <a:avLst/>
        </a:prstGeom>
        <a:solidFill>
          <a:schemeClr val="accent5">
            <a:hueOff val="-7498909"/>
            <a:satOff val="16091"/>
            <a:lumOff val="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4607-016B-4C2F-84E8-10FFA000832F}">
      <dsp:nvSpPr>
        <dsp:cNvPr id="0" name=""/>
        <dsp:cNvSpPr/>
      </dsp:nvSpPr>
      <dsp:spPr>
        <a:xfrm>
          <a:off x="1381260" y="1419296"/>
          <a:ext cx="107137" cy="107137"/>
        </a:xfrm>
        <a:prstGeom prst="ellipse">
          <a:avLst/>
        </a:prstGeom>
        <a:solidFill>
          <a:schemeClr val="accent5">
            <a:hueOff val="-8570182"/>
            <a:satOff val="18390"/>
            <a:lumOff val="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15BCC-DF05-4FF8-B3D6-FBD7E9B0D34C}">
      <dsp:nvSpPr>
        <dsp:cNvPr id="0" name=""/>
        <dsp:cNvSpPr/>
      </dsp:nvSpPr>
      <dsp:spPr>
        <a:xfrm>
          <a:off x="601297" y="1104311"/>
          <a:ext cx="275497" cy="275497"/>
        </a:xfrm>
        <a:prstGeom prst="ellipse">
          <a:avLst/>
        </a:prstGeom>
        <a:solidFill>
          <a:schemeClr val="accent5">
            <a:hueOff val="-9641454"/>
            <a:satOff val="20689"/>
            <a:lumOff val="6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EED6A-00F6-46C9-BE5B-D550DC1037E7}">
      <dsp:nvSpPr>
        <dsp:cNvPr id="0" name=""/>
        <dsp:cNvSpPr/>
      </dsp:nvSpPr>
      <dsp:spPr>
        <a:xfrm>
          <a:off x="16324" y="1674284"/>
          <a:ext cx="107137" cy="107137"/>
        </a:xfrm>
        <a:prstGeom prst="ellipse">
          <a:avLst/>
        </a:prstGeom>
        <a:solidFill>
          <a:schemeClr val="accent5">
            <a:hueOff val="-10712727"/>
            <a:satOff val="22987"/>
            <a:lumOff val="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FAB64-A94E-4A9F-A3E6-30B4541ECE40}">
      <dsp:nvSpPr>
        <dsp:cNvPr id="0" name=""/>
        <dsp:cNvSpPr/>
      </dsp:nvSpPr>
      <dsp:spPr>
        <a:xfrm>
          <a:off x="106320" y="1809278"/>
          <a:ext cx="168359" cy="168359"/>
        </a:xfrm>
        <a:prstGeom prst="ellipse">
          <a:avLst/>
        </a:prstGeom>
        <a:solidFill>
          <a:schemeClr val="accent5">
            <a:hueOff val="-11784000"/>
            <a:satOff val="25286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8D875-07B7-4AC8-9CE5-8009F2E2870F}">
      <dsp:nvSpPr>
        <dsp:cNvPr id="0" name=""/>
        <dsp:cNvSpPr/>
      </dsp:nvSpPr>
      <dsp:spPr>
        <a:xfrm>
          <a:off x="331309" y="1929272"/>
          <a:ext cx="244886" cy="244886"/>
        </a:xfrm>
        <a:prstGeom prst="ellipse">
          <a:avLst/>
        </a:prstGeom>
        <a:solidFill>
          <a:schemeClr val="accent5">
            <a:hueOff val="-12855273"/>
            <a:satOff val="27585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22A02-FBF7-4D20-928F-0BCC52921ECF}">
      <dsp:nvSpPr>
        <dsp:cNvPr id="0" name=""/>
        <dsp:cNvSpPr/>
      </dsp:nvSpPr>
      <dsp:spPr>
        <a:xfrm>
          <a:off x="646294" y="2124263"/>
          <a:ext cx="107137" cy="107137"/>
        </a:xfrm>
        <a:prstGeom prst="ellipse">
          <a:avLst/>
        </a:prstGeom>
        <a:solidFill>
          <a:schemeClr val="accent5">
            <a:hueOff val="-13926544"/>
            <a:satOff val="29883"/>
            <a:lumOff val="8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9A904-BEF7-4534-9023-4E1E1720A6F1}">
      <dsp:nvSpPr>
        <dsp:cNvPr id="0" name=""/>
        <dsp:cNvSpPr/>
      </dsp:nvSpPr>
      <dsp:spPr>
        <a:xfrm>
          <a:off x="706292" y="1929272"/>
          <a:ext cx="168359" cy="168359"/>
        </a:xfrm>
        <a:prstGeom prst="ellipse">
          <a:avLst/>
        </a:prstGeom>
        <a:solidFill>
          <a:schemeClr val="accent5">
            <a:hueOff val="-14997818"/>
            <a:satOff val="32182"/>
            <a:lumOff val="9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16EE2-B1FD-4F02-962D-F7C81A207F6D}">
      <dsp:nvSpPr>
        <dsp:cNvPr id="0" name=""/>
        <dsp:cNvSpPr/>
      </dsp:nvSpPr>
      <dsp:spPr>
        <a:xfrm>
          <a:off x="856285" y="2139263"/>
          <a:ext cx="107137" cy="107137"/>
        </a:xfrm>
        <a:prstGeom prst="ellipse">
          <a:avLst/>
        </a:prstGeom>
        <a:solidFill>
          <a:schemeClr val="accent5">
            <a:hueOff val="-16069091"/>
            <a:satOff val="34481"/>
            <a:lumOff val="1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EA3CE-EB1A-4C1A-B4D3-E975815966CD}">
      <dsp:nvSpPr>
        <dsp:cNvPr id="0" name=""/>
        <dsp:cNvSpPr/>
      </dsp:nvSpPr>
      <dsp:spPr>
        <a:xfrm>
          <a:off x="991278" y="1899274"/>
          <a:ext cx="244886" cy="244886"/>
        </a:xfrm>
        <a:prstGeom prst="ellipse">
          <a:avLst/>
        </a:prstGeom>
        <a:solidFill>
          <a:schemeClr val="accent5">
            <a:hueOff val="-17140364"/>
            <a:satOff val="36780"/>
            <a:lumOff val="1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E076A-003A-4DB7-ACE0-15D1F69A9BC9}">
      <dsp:nvSpPr>
        <dsp:cNvPr id="0" name=""/>
        <dsp:cNvSpPr/>
      </dsp:nvSpPr>
      <dsp:spPr>
        <a:xfrm>
          <a:off x="1321263" y="1839276"/>
          <a:ext cx="168359" cy="168359"/>
        </a:xfrm>
        <a:prstGeom prst="ellipse">
          <a:avLst/>
        </a:prstGeom>
        <a:solidFill>
          <a:schemeClr val="accent5">
            <a:hueOff val="-18211635"/>
            <a:satOff val="39078"/>
            <a:lumOff val="116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BD910-7802-4094-BE79-BB473EE6873E}">
      <dsp:nvSpPr>
        <dsp:cNvPr id="0" name=""/>
        <dsp:cNvSpPr/>
      </dsp:nvSpPr>
      <dsp:spPr>
        <a:xfrm>
          <a:off x="1489622" y="1134060"/>
          <a:ext cx="494447" cy="943954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50436-41E0-4094-ABFD-A764A041B74B}">
      <dsp:nvSpPr>
        <dsp:cNvPr id="0" name=""/>
        <dsp:cNvSpPr/>
      </dsp:nvSpPr>
      <dsp:spPr>
        <a:xfrm>
          <a:off x="1984070" y="1134518"/>
          <a:ext cx="1348494" cy="94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Culture</a:t>
          </a:r>
        </a:p>
      </dsp:txBody>
      <dsp:txXfrm>
        <a:off x="1984070" y="1134518"/>
        <a:ext cx="1348494" cy="943945"/>
      </dsp:txXfrm>
    </dsp:sp>
    <dsp:sp modelId="{0D28495C-5255-4F8E-94E7-66C5E2D6A430}">
      <dsp:nvSpPr>
        <dsp:cNvPr id="0" name=""/>
        <dsp:cNvSpPr/>
      </dsp:nvSpPr>
      <dsp:spPr>
        <a:xfrm>
          <a:off x="3332565" y="1134060"/>
          <a:ext cx="494447" cy="943954"/>
        </a:xfrm>
        <a:prstGeom prst="chevron">
          <a:avLst>
            <a:gd name="adj" fmla="val 62310"/>
          </a:avLst>
        </a:prstGeom>
        <a:solidFill>
          <a:schemeClr val="accent5">
            <a:hueOff val="-9641454"/>
            <a:satOff val="20689"/>
            <a:lumOff val="6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F2CEA-5CD8-4517-9621-69904F849BC3}">
      <dsp:nvSpPr>
        <dsp:cNvPr id="0" name=""/>
        <dsp:cNvSpPr/>
      </dsp:nvSpPr>
      <dsp:spPr>
        <a:xfrm>
          <a:off x="3827012" y="1134518"/>
          <a:ext cx="1348494" cy="94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Employee Behavior</a:t>
          </a:r>
        </a:p>
      </dsp:txBody>
      <dsp:txXfrm>
        <a:off x="3827012" y="1134518"/>
        <a:ext cx="1348494" cy="943945"/>
      </dsp:txXfrm>
    </dsp:sp>
    <dsp:sp modelId="{9F56DAA4-6B8E-4C78-80EE-59430DEB1BED}">
      <dsp:nvSpPr>
        <dsp:cNvPr id="0" name=""/>
        <dsp:cNvSpPr/>
      </dsp:nvSpPr>
      <dsp:spPr>
        <a:xfrm>
          <a:off x="5175507" y="1134060"/>
          <a:ext cx="494447" cy="943954"/>
        </a:xfrm>
        <a:prstGeom prst="chevron">
          <a:avLst>
            <a:gd name="adj" fmla="val 62310"/>
          </a:avLst>
        </a:prstGeom>
        <a:solidFill>
          <a:schemeClr val="accent5">
            <a:hueOff val="-19282908"/>
            <a:satOff val="41377"/>
            <a:lumOff val="12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DEB60-DF45-4198-98BE-06A65C440C49}">
      <dsp:nvSpPr>
        <dsp:cNvPr id="0" name=""/>
        <dsp:cNvSpPr/>
      </dsp:nvSpPr>
      <dsp:spPr>
        <a:xfrm>
          <a:off x="5723894" y="1056049"/>
          <a:ext cx="1146220" cy="1146220"/>
        </a:xfrm>
        <a:prstGeom prst="ellipse">
          <a:avLst/>
        </a:prstGeom>
        <a:solidFill>
          <a:schemeClr val="accent5">
            <a:hueOff val="-19282908"/>
            <a:satOff val="41377"/>
            <a:lumOff val="12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Business Outcomes</a:t>
          </a:r>
        </a:p>
      </dsp:txBody>
      <dsp:txXfrm>
        <a:off x="5891754" y="1223909"/>
        <a:ext cx="810500" cy="810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79A5E-E097-4E6C-A5FE-978B1ACD507F}">
      <dsp:nvSpPr>
        <dsp:cNvPr id="0" name=""/>
        <dsp:cNvSpPr/>
      </dsp:nvSpPr>
      <dsp:spPr>
        <a:xfrm>
          <a:off x="2735867" y="1525041"/>
          <a:ext cx="1170893" cy="11708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Employee</a:t>
          </a:r>
        </a:p>
      </dsp:txBody>
      <dsp:txXfrm>
        <a:off x="2907340" y="1696514"/>
        <a:ext cx="827947" cy="827947"/>
      </dsp:txXfrm>
    </dsp:sp>
    <dsp:sp modelId="{83048907-866F-400E-9CBA-572C15C07FA8}">
      <dsp:nvSpPr>
        <dsp:cNvPr id="0" name=""/>
        <dsp:cNvSpPr/>
      </dsp:nvSpPr>
      <dsp:spPr>
        <a:xfrm rot="16200000">
          <a:off x="3145665" y="1333528"/>
          <a:ext cx="351298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351298" y="158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12532" y="1340610"/>
        <a:ext cx="17564" cy="17564"/>
      </dsp:txXfrm>
    </dsp:sp>
    <dsp:sp modelId="{6BA7FAA9-8042-471D-B2DE-2D8E90C01B78}">
      <dsp:nvSpPr>
        <dsp:cNvPr id="0" name=""/>
        <dsp:cNvSpPr/>
      </dsp:nvSpPr>
      <dsp:spPr>
        <a:xfrm>
          <a:off x="2735867" y="2850"/>
          <a:ext cx="1170893" cy="11708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Health</a:t>
          </a:r>
        </a:p>
      </dsp:txBody>
      <dsp:txXfrm>
        <a:off x="2907340" y="174323"/>
        <a:ext cx="827947" cy="827947"/>
      </dsp:txXfrm>
    </dsp:sp>
    <dsp:sp modelId="{10369FF1-901C-410C-825D-33CF9F8445BF}">
      <dsp:nvSpPr>
        <dsp:cNvPr id="0" name=""/>
        <dsp:cNvSpPr/>
      </dsp:nvSpPr>
      <dsp:spPr>
        <a:xfrm rot="19800000">
          <a:off x="3804793" y="1714076"/>
          <a:ext cx="351298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351298" y="158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71660" y="1721158"/>
        <a:ext cx="17564" cy="17564"/>
      </dsp:txXfrm>
    </dsp:sp>
    <dsp:sp modelId="{7AA83582-A169-4A64-83D7-D15EA1FD79BC}">
      <dsp:nvSpPr>
        <dsp:cNvPr id="0" name=""/>
        <dsp:cNvSpPr/>
      </dsp:nvSpPr>
      <dsp:spPr>
        <a:xfrm>
          <a:off x="4054124" y="763945"/>
          <a:ext cx="1170893" cy="1170893"/>
        </a:xfrm>
        <a:prstGeom prst="ellipse">
          <a:avLst/>
        </a:prstGeom>
        <a:solidFill>
          <a:schemeClr val="accent4">
            <a:hueOff val="2077595"/>
            <a:satOff val="-8275"/>
            <a:lumOff val="-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Learning &amp; Development</a:t>
          </a:r>
        </a:p>
      </dsp:txBody>
      <dsp:txXfrm>
        <a:off x="4225597" y="935418"/>
        <a:ext cx="827947" cy="827947"/>
      </dsp:txXfrm>
    </dsp:sp>
    <dsp:sp modelId="{2A939164-7961-42B5-B7F0-278B076E3BDF}">
      <dsp:nvSpPr>
        <dsp:cNvPr id="0" name=""/>
        <dsp:cNvSpPr/>
      </dsp:nvSpPr>
      <dsp:spPr>
        <a:xfrm rot="1800000">
          <a:off x="3804793" y="2475172"/>
          <a:ext cx="351298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351298" y="158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71660" y="2482254"/>
        <a:ext cx="17564" cy="17564"/>
      </dsp:txXfrm>
    </dsp:sp>
    <dsp:sp modelId="{BE182985-7878-4105-B37A-7C66EB4034CE}">
      <dsp:nvSpPr>
        <dsp:cNvPr id="0" name=""/>
        <dsp:cNvSpPr/>
      </dsp:nvSpPr>
      <dsp:spPr>
        <a:xfrm>
          <a:off x="4054124" y="2286137"/>
          <a:ext cx="1170893" cy="1170893"/>
        </a:xfrm>
        <a:prstGeom prst="ellipse">
          <a:avLst/>
        </a:prstGeom>
        <a:solidFill>
          <a:schemeClr val="accent4">
            <a:hueOff val="4155191"/>
            <a:satOff val="-16551"/>
            <a:lumOff val="-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Inclusion</a:t>
          </a:r>
        </a:p>
      </dsp:txBody>
      <dsp:txXfrm>
        <a:off x="4225597" y="2457610"/>
        <a:ext cx="827947" cy="827947"/>
      </dsp:txXfrm>
    </dsp:sp>
    <dsp:sp modelId="{5D5D5433-2F62-46A3-A385-250D7B3EDE2B}">
      <dsp:nvSpPr>
        <dsp:cNvPr id="0" name=""/>
        <dsp:cNvSpPr/>
      </dsp:nvSpPr>
      <dsp:spPr>
        <a:xfrm rot="5400000">
          <a:off x="3145665" y="2855720"/>
          <a:ext cx="351298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351298" y="158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12532" y="2862802"/>
        <a:ext cx="17564" cy="17564"/>
      </dsp:txXfrm>
    </dsp:sp>
    <dsp:sp modelId="{DFF331D6-8BC6-486C-BAAA-F572A558A4CC}">
      <dsp:nvSpPr>
        <dsp:cNvPr id="0" name=""/>
        <dsp:cNvSpPr/>
      </dsp:nvSpPr>
      <dsp:spPr>
        <a:xfrm>
          <a:off x="2735867" y="3047233"/>
          <a:ext cx="1170893" cy="1170893"/>
        </a:xfrm>
        <a:prstGeom prst="ellipse">
          <a:avLst/>
        </a:prstGeom>
        <a:solidFill>
          <a:schemeClr val="accent4">
            <a:hueOff val="6232787"/>
            <a:satOff val="-24826"/>
            <a:lumOff val="-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Innovation</a:t>
          </a:r>
        </a:p>
      </dsp:txBody>
      <dsp:txXfrm>
        <a:off x="2907340" y="3218706"/>
        <a:ext cx="827947" cy="827947"/>
      </dsp:txXfrm>
    </dsp:sp>
    <dsp:sp modelId="{8117035E-3525-41EF-91AE-F4BAC5BD2AD2}">
      <dsp:nvSpPr>
        <dsp:cNvPr id="0" name=""/>
        <dsp:cNvSpPr/>
      </dsp:nvSpPr>
      <dsp:spPr>
        <a:xfrm rot="9000000">
          <a:off x="2486536" y="2475172"/>
          <a:ext cx="351298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351298" y="158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653403" y="2482254"/>
        <a:ext cx="17564" cy="17564"/>
      </dsp:txXfrm>
    </dsp:sp>
    <dsp:sp modelId="{07309C44-B87B-4F55-82C7-6C6D888B4399}">
      <dsp:nvSpPr>
        <dsp:cNvPr id="0" name=""/>
        <dsp:cNvSpPr/>
      </dsp:nvSpPr>
      <dsp:spPr>
        <a:xfrm>
          <a:off x="1417611" y="2286137"/>
          <a:ext cx="1170893" cy="1170893"/>
        </a:xfrm>
        <a:prstGeom prst="ellipse">
          <a:avLst/>
        </a:prstGeom>
        <a:solidFill>
          <a:schemeClr val="accent4">
            <a:hueOff val="8310382"/>
            <a:satOff val="-33102"/>
            <a:lumOff val="-1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Safety</a:t>
          </a:r>
        </a:p>
      </dsp:txBody>
      <dsp:txXfrm>
        <a:off x="1589084" y="2457610"/>
        <a:ext cx="827947" cy="827947"/>
      </dsp:txXfrm>
    </dsp:sp>
    <dsp:sp modelId="{D86C4C90-22B1-4800-AD42-582F99084151}">
      <dsp:nvSpPr>
        <dsp:cNvPr id="0" name=""/>
        <dsp:cNvSpPr/>
      </dsp:nvSpPr>
      <dsp:spPr>
        <a:xfrm rot="12600000">
          <a:off x="2486536" y="1714076"/>
          <a:ext cx="351298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351298" y="158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653403" y="1721158"/>
        <a:ext cx="17564" cy="17564"/>
      </dsp:txXfrm>
    </dsp:sp>
    <dsp:sp modelId="{9B85C2F3-C36A-4ED1-93B7-C510869F60BB}">
      <dsp:nvSpPr>
        <dsp:cNvPr id="0" name=""/>
        <dsp:cNvSpPr/>
      </dsp:nvSpPr>
      <dsp:spPr>
        <a:xfrm>
          <a:off x="1417611" y="763945"/>
          <a:ext cx="1170893" cy="1170893"/>
        </a:xfrm>
        <a:prstGeom prst="ellipse">
          <a:avLst/>
        </a:prstGeom>
        <a:solidFill>
          <a:schemeClr val="accent4">
            <a:hueOff val="10387977"/>
            <a:satOff val="-41377"/>
            <a:lumOff val="-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Performance</a:t>
          </a:r>
        </a:p>
      </dsp:txBody>
      <dsp:txXfrm>
        <a:off x="1589084" y="935418"/>
        <a:ext cx="827947" cy="827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FE80-AC92-478B-999C-1F655E493301}">
      <dsp:nvSpPr>
        <dsp:cNvPr id="0" name=""/>
        <dsp:cNvSpPr/>
      </dsp:nvSpPr>
      <dsp:spPr>
        <a:xfrm>
          <a:off x="1506595" y="0"/>
          <a:ext cx="3797560" cy="379756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0F578-88F5-4462-80BB-5C5F708BAEE6}">
      <dsp:nvSpPr>
        <dsp:cNvPr id="0" name=""/>
        <dsp:cNvSpPr/>
      </dsp:nvSpPr>
      <dsp:spPr>
        <a:xfrm>
          <a:off x="1753436" y="246841"/>
          <a:ext cx="1519024" cy="15190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Respect</a:t>
          </a:r>
        </a:p>
      </dsp:txBody>
      <dsp:txXfrm>
        <a:off x="1827589" y="320994"/>
        <a:ext cx="1370718" cy="1370718"/>
      </dsp:txXfrm>
    </dsp:sp>
    <dsp:sp modelId="{A6D93AF1-B90C-443E-8DDE-5055F66DE82F}">
      <dsp:nvSpPr>
        <dsp:cNvPr id="0" name=""/>
        <dsp:cNvSpPr/>
      </dsp:nvSpPr>
      <dsp:spPr>
        <a:xfrm>
          <a:off x="3538290" y="246841"/>
          <a:ext cx="1519024" cy="15190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Integrity</a:t>
          </a:r>
        </a:p>
      </dsp:txBody>
      <dsp:txXfrm>
        <a:off x="3612443" y="320994"/>
        <a:ext cx="1370718" cy="1370718"/>
      </dsp:txXfrm>
    </dsp:sp>
    <dsp:sp modelId="{AD502E2E-5607-4588-B6E1-B11C8F717D19}">
      <dsp:nvSpPr>
        <dsp:cNvPr id="0" name=""/>
        <dsp:cNvSpPr/>
      </dsp:nvSpPr>
      <dsp:spPr>
        <a:xfrm>
          <a:off x="1753436" y="2031694"/>
          <a:ext cx="1519024" cy="15190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Excellence</a:t>
          </a:r>
        </a:p>
      </dsp:txBody>
      <dsp:txXfrm>
        <a:off x="1827589" y="2105847"/>
        <a:ext cx="1370718" cy="1370718"/>
      </dsp:txXfrm>
    </dsp:sp>
    <dsp:sp modelId="{9FD44F4D-9274-4E62-B75B-C269D06AC857}">
      <dsp:nvSpPr>
        <dsp:cNvPr id="0" name=""/>
        <dsp:cNvSpPr/>
      </dsp:nvSpPr>
      <dsp:spPr>
        <a:xfrm>
          <a:off x="3538290" y="2031694"/>
          <a:ext cx="1519024" cy="15190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Comms</a:t>
          </a:r>
          <a:endParaRPr lang="en-US" sz="1800" b="1" kern="1200" dirty="0"/>
        </a:p>
      </dsp:txBody>
      <dsp:txXfrm>
        <a:off x="3612443" y="2105847"/>
        <a:ext cx="1370718" cy="137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11107-2830-4D3E-9DC3-8A66CE903D70}">
      <dsp:nvSpPr>
        <dsp:cNvPr id="0" name=""/>
        <dsp:cNvSpPr/>
      </dsp:nvSpPr>
      <dsp:spPr>
        <a:xfrm>
          <a:off x="99921" y="589382"/>
          <a:ext cx="1466474" cy="48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Leadership</a:t>
          </a:r>
        </a:p>
      </dsp:txBody>
      <dsp:txXfrm>
        <a:off x="99921" y="589382"/>
        <a:ext cx="1466474" cy="483270"/>
      </dsp:txXfrm>
    </dsp:sp>
    <dsp:sp modelId="{59241625-22A9-41F9-ACC1-326B58A62623}">
      <dsp:nvSpPr>
        <dsp:cNvPr id="0" name=""/>
        <dsp:cNvSpPr/>
      </dsp:nvSpPr>
      <dsp:spPr>
        <a:xfrm>
          <a:off x="99921" y="1608432"/>
          <a:ext cx="1466474" cy="90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99921" y="1608432"/>
        <a:ext cx="1466474" cy="905412"/>
      </dsp:txXfrm>
    </dsp:sp>
    <dsp:sp modelId="{3DB343B8-6AE7-4BE3-A4EC-0D359F487A67}">
      <dsp:nvSpPr>
        <dsp:cNvPr id="0" name=""/>
        <dsp:cNvSpPr/>
      </dsp:nvSpPr>
      <dsp:spPr>
        <a:xfrm>
          <a:off x="98254" y="442401"/>
          <a:ext cx="116651" cy="116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D4DB-9059-4CA9-A407-A9BB823AC0AE}">
      <dsp:nvSpPr>
        <dsp:cNvPr id="0" name=""/>
        <dsp:cNvSpPr/>
      </dsp:nvSpPr>
      <dsp:spPr>
        <a:xfrm>
          <a:off x="179910" y="279089"/>
          <a:ext cx="116651" cy="116651"/>
        </a:xfrm>
        <a:prstGeom prst="ellipse">
          <a:avLst/>
        </a:prstGeom>
        <a:solidFill>
          <a:schemeClr val="accent2">
            <a:hueOff val="-601"/>
            <a:satOff val="-2319"/>
            <a:lumOff val="7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0AD8C-0BD0-4C0A-9EF2-8EE22E904649}">
      <dsp:nvSpPr>
        <dsp:cNvPr id="0" name=""/>
        <dsp:cNvSpPr/>
      </dsp:nvSpPr>
      <dsp:spPr>
        <a:xfrm>
          <a:off x="375884" y="311751"/>
          <a:ext cx="183309" cy="183309"/>
        </a:xfrm>
        <a:prstGeom prst="ellipse">
          <a:avLst/>
        </a:prstGeom>
        <a:solidFill>
          <a:schemeClr val="accent2">
            <a:hueOff val="-1203"/>
            <a:satOff val="-4637"/>
            <a:lumOff val="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A70E0-DFC0-496A-AC2B-C973AB170C5C}">
      <dsp:nvSpPr>
        <dsp:cNvPr id="0" name=""/>
        <dsp:cNvSpPr/>
      </dsp:nvSpPr>
      <dsp:spPr>
        <a:xfrm>
          <a:off x="539196" y="132108"/>
          <a:ext cx="116651" cy="116651"/>
        </a:xfrm>
        <a:prstGeom prst="ellipse">
          <a:avLst/>
        </a:prstGeom>
        <a:solidFill>
          <a:schemeClr val="accent2">
            <a:hueOff val="-1804"/>
            <a:satOff val="-6956"/>
            <a:lumOff val="22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5810C-A3A9-43F0-8EA9-852334D1AD57}">
      <dsp:nvSpPr>
        <dsp:cNvPr id="0" name=""/>
        <dsp:cNvSpPr/>
      </dsp:nvSpPr>
      <dsp:spPr>
        <a:xfrm>
          <a:off x="751502" y="66783"/>
          <a:ext cx="116651" cy="116651"/>
        </a:xfrm>
        <a:prstGeom prst="ellipse">
          <a:avLst/>
        </a:prstGeom>
        <a:solidFill>
          <a:schemeClr val="accent2">
            <a:hueOff val="-2406"/>
            <a:satOff val="-9274"/>
            <a:lumOff val="30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09C01-A223-4A1D-82C7-4DBE76F897FA}">
      <dsp:nvSpPr>
        <dsp:cNvPr id="0" name=""/>
        <dsp:cNvSpPr/>
      </dsp:nvSpPr>
      <dsp:spPr>
        <a:xfrm>
          <a:off x="1012801" y="181102"/>
          <a:ext cx="116651" cy="116651"/>
        </a:xfrm>
        <a:prstGeom prst="ellipse">
          <a:avLst/>
        </a:prstGeom>
        <a:solidFill>
          <a:schemeClr val="accent2">
            <a:hueOff val="-3007"/>
            <a:satOff val="-11593"/>
            <a:lumOff val="38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E6DFD-ECC1-40F0-A44B-7B134DFFD185}">
      <dsp:nvSpPr>
        <dsp:cNvPr id="0" name=""/>
        <dsp:cNvSpPr/>
      </dsp:nvSpPr>
      <dsp:spPr>
        <a:xfrm>
          <a:off x="1176113" y="262758"/>
          <a:ext cx="183309" cy="183309"/>
        </a:xfrm>
        <a:prstGeom prst="ellipse">
          <a:avLst/>
        </a:prstGeom>
        <a:solidFill>
          <a:schemeClr val="accent2">
            <a:hueOff val="-3609"/>
            <a:satOff val="-13911"/>
            <a:lumOff val="45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A7E07-8EA4-4148-96E9-4DE5A5D95A05}">
      <dsp:nvSpPr>
        <dsp:cNvPr id="0" name=""/>
        <dsp:cNvSpPr/>
      </dsp:nvSpPr>
      <dsp:spPr>
        <a:xfrm>
          <a:off x="1404750" y="442401"/>
          <a:ext cx="116651" cy="116651"/>
        </a:xfrm>
        <a:prstGeom prst="ellipse">
          <a:avLst/>
        </a:prstGeom>
        <a:solidFill>
          <a:schemeClr val="accent2">
            <a:hueOff val="-4210"/>
            <a:satOff val="-16230"/>
            <a:lumOff val="5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4607-016B-4C2F-84E8-10FFA000832F}">
      <dsp:nvSpPr>
        <dsp:cNvPr id="0" name=""/>
        <dsp:cNvSpPr/>
      </dsp:nvSpPr>
      <dsp:spPr>
        <a:xfrm>
          <a:off x="1502737" y="622044"/>
          <a:ext cx="116651" cy="116651"/>
        </a:xfrm>
        <a:prstGeom prst="ellipse">
          <a:avLst/>
        </a:prstGeom>
        <a:solidFill>
          <a:schemeClr val="accent2">
            <a:hueOff val="-4812"/>
            <a:satOff val="-18548"/>
            <a:lumOff val="6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15BCC-DF05-4FF8-B3D6-FBD7E9B0D34C}">
      <dsp:nvSpPr>
        <dsp:cNvPr id="0" name=""/>
        <dsp:cNvSpPr/>
      </dsp:nvSpPr>
      <dsp:spPr>
        <a:xfrm>
          <a:off x="653515" y="279089"/>
          <a:ext cx="299960" cy="299960"/>
        </a:xfrm>
        <a:prstGeom prst="ellipse">
          <a:avLst/>
        </a:prstGeom>
        <a:solidFill>
          <a:schemeClr val="accent2">
            <a:hueOff val="-5413"/>
            <a:satOff val="-20867"/>
            <a:lumOff val="6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EED6A-00F6-46C9-BE5B-D550DC1037E7}">
      <dsp:nvSpPr>
        <dsp:cNvPr id="0" name=""/>
        <dsp:cNvSpPr/>
      </dsp:nvSpPr>
      <dsp:spPr>
        <a:xfrm>
          <a:off x="16598" y="899674"/>
          <a:ext cx="116651" cy="116651"/>
        </a:xfrm>
        <a:prstGeom prst="ellipse">
          <a:avLst/>
        </a:prstGeom>
        <a:solidFill>
          <a:schemeClr val="accent2">
            <a:hueOff val="-6015"/>
            <a:satOff val="-23186"/>
            <a:lumOff val="76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FAB64-A94E-4A9F-A3E6-30B4541ECE40}">
      <dsp:nvSpPr>
        <dsp:cNvPr id="0" name=""/>
        <dsp:cNvSpPr/>
      </dsp:nvSpPr>
      <dsp:spPr>
        <a:xfrm>
          <a:off x="114585" y="1046655"/>
          <a:ext cx="183309" cy="183309"/>
        </a:xfrm>
        <a:prstGeom prst="ellipse">
          <a:avLst/>
        </a:prstGeom>
        <a:solidFill>
          <a:schemeClr val="accent2">
            <a:hueOff val="-6616"/>
            <a:satOff val="-25504"/>
            <a:lumOff val="8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8D875-07B7-4AC8-9CE5-8009F2E2870F}">
      <dsp:nvSpPr>
        <dsp:cNvPr id="0" name=""/>
        <dsp:cNvSpPr/>
      </dsp:nvSpPr>
      <dsp:spPr>
        <a:xfrm>
          <a:off x="359553" y="1177305"/>
          <a:ext cx="266631" cy="266631"/>
        </a:xfrm>
        <a:prstGeom prst="ellipse">
          <a:avLst/>
        </a:prstGeom>
        <a:solidFill>
          <a:schemeClr val="accent2">
            <a:hueOff val="-7217"/>
            <a:satOff val="-27823"/>
            <a:lumOff val="9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22A02-FBF7-4D20-928F-0BCC52921ECF}">
      <dsp:nvSpPr>
        <dsp:cNvPr id="0" name=""/>
        <dsp:cNvSpPr/>
      </dsp:nvSpPr>
      <dsp:spPr>
        <a:xfrm>
          <a:off x="702508" y="1389610"/>
          <a:ext cx="116651" cy="116651"/>
        </a:xfrm>
        <a:prstGeom prst="ellipse">
          <a:avLst/>
        </a:prstGeom>
        <a:solidFill>
          <a:schemeClr val="accent2">
            <a:hueOff val="-7819"/>
            <a:satOff val="-30141"/>
            <a:lumOff val="99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9A904-BEF7-4534-9023-4E1E1720A6F1}">
      <dsp:nvSpPr>
        <dsp:cNvPr id="0" name=""/>
        <dsp:cNvSpPr/>
      </dsp:nvSpPr>
      <dsp:spPr>
        <a:xfrm>
          <a:off x="767833" y="1177305"/>
          <a:ext cx="183309" cy="183309"/>
        </a:xfrm>
        <a:prstGeom prst="ellipse">
          <a:avLst/>
        </a:prstGeom>
        <a:solidFill>
          <a:schemeClr val="accent2">
            <a:hueOff val="-8420"/>
            <a:satOff val="-32460"/>
            <a:lumOff val="106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16EE2-B1FD-4F02-962D-F7C81A207F6D}">
      <dsp:nvSpPr>
        <dsp:cNvPr id="0" name=""/>
        <dsp:cNvSpPr/>
      </dsp:nvSpPr>
      <dsp:spPr>
        <a:xfrm>
          <a:off x="931145" y="1405942"/>
          <a:ext cx="116651" cy="116651"/>
        </a:xfrm>
        <a:prstGeom prst="ellipse">
          <a:avLst/>
        </a:prstGeom>
        <a:solidFill>
          <a:schemeClr val="accent2">
            <a:hueOff val="-9022"/>
            <a:satOff val="-34778"/>
            <a:lumOff val="114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EA3CE-EB1A-4C1A-B4D3-E975815966CD}">
      <dsp:nvSpPr>
        <dsp:cNvPr id="0" name=""/>
        <dsp:cNvSpPr/>
      </dsp:nvSpPr>
      <dsp:spPr>
        <a:xfrm>
          <a:off x="1078126" y="1144642"/>
          <a:ext cx="266631" cy="266631"/>
        </a:xfrm>
        <a:prstGeom prst="ellipse">
          <a:avLst/>
        </a:prstGeom>
        <a:solidFill>
          <a:schemeClr val="accent2">
            <a:hueOff val="-9623"/>
            <a:satOff val="-37097"/>
            <a:lumOff val="12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E076A-003A-4DB7-ACE0-15D1F69A9BC9}">
      <dsp:nvSpPr>
        <dsp:cNvPr id="0" name=""/>
        <dsp:cNvSpPr/>
      </dsp:nvSpPr>
      <dsp:spPr>
        <a:xfrm>
          <a:off x="1437412" y="1079318"/>
          <a:ext cx="183309" cy="183309"/>
        </a:xfrm>
        <a:prstGeom prst="ellipse">
          <a:avLst/>
        </a:prstGeom>
        <a:solidFill>
          <a:schemeClr val="accent2">
            <a:hueOff val="-10225"/>
            <a:satOff val="-39415"/>
            <a:lumOff val="12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BD910-7802-4094-BE79-BB473EE6873E}">
      <dsp:nvSpPr>
        <dsp:cNvPr id="0" name=""/>
        <dsp:cNvSpPr/>
      </dsp:nvSpPr>
      <dsp:spPr>
        <a:xfrm>
          <a:off x="1620722" y="311480"/>
          <a:ext cx="538353" cy="1027775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50436-41E0-4094-ABFD-A764A041B74B}">
      <dsp:nvSpPr>
        <dsp:cNvPr id="0" name=""/>
        <dsp:cNvSpPr/>
      </dsp:nvSpPr>
      <dsp:spPr>
        <a:xfrm>
          <a:off x="2159075" y="311979"/>
          <a:ext cx="1468236" cy="102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Culture</a:t>
          </a:r>
        </a:p>
      </dsp:txBody>
      <dsp:txXfrm>
        <a:off x="2159075" y="311979"/>
        <a:ext cx="1468236" cy="1027765"/>
      </dsp:txXfrm>
    </dsp:sp>
    <dsp:sp modelId="{0D28495C-5255-4F8E-94E7-66C5E2D6A430}">
      <dsp:nvSpPr>
        <dsp:cNvPr id="0" name=""/>
        <dsp:cNvSpPr/>
      </dsp:nvSpPr>
      <dsp:spPr>
        <a:xfrm>
          <a:off x="3627312" y="311480"/>
          <a:ext cx="538353" cy="1027775"/>
        </a:xfrm>
        <a:prstGeom prst="chevron">
          <a:avLst>
            <a:gd name="adj" fmla="val 62310"/>
          </a:avLst>
        </a:prstGeom>
        <a:solidFill>
          <a:schemeClr val="accent2">
            <a:hueOff val="-5413"/>
            <a:satOff val="-20867"/>
            <a:lumOff val="6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F2CEA-5CD8-4517-9621-69904F849BC3}">
      <dsp:nvSpPr>
        <dsp:cNvPr id="0" name=""/>
        <dsp:cNvSpPr/>
      </dsp:nvSpPr>
      <dsp:spPr>
        <a:xfrm>
          <a:off x="4165665" y="311979"/>
          <a:ext cx="1468236" cy="102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Employee Behavior</a:t>
          </a:r>
        </a:p>
      </dsp:txBody>
      <dsp:txXfrm>
        <a:off x="4165665" y="311979"/>
        <a:ext cx="1468236" cy="1027765"/>
      </dsp:txXfrm>
    </dsp:sp>
    <dsp:sp modelId="{9F56DAA4-6B8E-4C78-80EE-59430DEB1BED}">
      <dsp:nvSpPr>
        <dsp:cNvPr id="0" name=""/>
        <dsp:cNvSpPr/>
      </dsp:nvSpPr>
      <dsp:spPr>
        <a:xfrm>
          <a:off x="5633902" y="311480"/>
          <a:ext cx="538353" cy="1027775"/>
        </a:xfrm>
        <a:prstGeom prst="chevron">
          <a:avLst>
            <a:gd name="adj" fmla="val 62310"/>
          </a:avLst>
        </a:prstGeom>
        <a:solidFill>
          <a:schemeClr val="accent2">
            <a:hueOff val="-10826"/>
            <a:satOff val="-41734"/>
            <a:lumOff val="137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DEB60-DF45-4198-98BE-06A65C440C49}">
      <dsp:nvSpPr>
        <dsp:cNvPr id="0" name=""/>
        <dsp:cNvSpPr/>
      </dsp:nvSpPr>
      <dsp:spPr>
        <a:xfrm>
          <a:off x="6230985" y="226542"/>
          <a:ext cx="1248001" cy="1248001"/>
        </a:xfrm>
        <a:prstGeom prst="ellipse">
          <a:avLst/>
        </a:prstGeom>
        <a:solidFill>
          <a:schemeClr val="accent2">
            <a:hueOff val="-10826"/>
            <a:satOff val="-41734"/>
            <a:lumOff val="137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Business Outcomes</a:t>
          </a:r>
        </a:p>
      </dsp:txBody>
      <dsp:txXfrm>
        <a:off x="6413751" y="409308"/>
        <a:ext cx="882469" cy="882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A116E-0C27-43FD-A626-A5FE9CA4FC6A}">
      <dsp:nvSpPr>
        <dsp:cNvPr id="0" name=""/>
        <dsp:cNvSpPr/>
      </dsp:nvSpPr>
      <dsp:spPr>
        <a:xfrm>
          <a:off x="1854358" y="806774"/>
          <a:ext cx="255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559" y="45720"/>
              </a:lnTo>
            </a:path>
          </a:pathLst>
        </a:custGeom>
        <a:noFill/>
        <a:ln w="349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974984" y="851061"/>
        <a:ext cx="14307" cy="2864"/>
      </dsp:txXfrm>
    </dsp:sp>
    <dsp:sp modelId="{45FB1EBE-3E12-4861-963A-8605B92E791E}">
      <dsp:nvSpPr>
        <dsp:cNvPr id="0" name=""/>
        <dsp:cNvSpPr/>
      </dsp:nvSpPr>
      <dsp:spPr>
        <a:xfrm>
          <a:off x="7753" y="389643"/>
          <a:ext cx="1848405" cy="925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50" b="1" kern="1200" dirty="0">
              <a:latin typeface="+mj-lt"/>
              <a:cs typeface="Arial" panose="020B0604020202020204" pitchFamily="34" charset="0"/>
            </a:rPr>
            <a:t>Capture CEO Support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  <a:cs typeface="Arial" panose="020B0604020202020204" pitchFamily="34" charset="0"/>
            </a:rPr>
            <a:t>Essential to process and best in class program</a:t>
          </a:r>
        </a:p>
      </dsp:txBody>
      <dsp:txXfrm>
        <a:off x="7753" y="389643"/>
        <a:ext cx="1848405" cy="925702"/>
      </dsp:txXfrm>
    </dsp:sp>
    <dsp:sp modelId="{12ABB16F-1A1C-4A7C-A196-5C91307CCA85}">
      <dsp:nvSpPr>
        <dsp:cNvPr id="0" name=""/>
        <dsp:cNvSpPr/>
      </dsp:nvSpPr>
      <dsp:spPr>
        <a:xfrm>
          <a:off x="3988924" y="806774"/>
          <a:ext cx="255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559" y="45720"/>
              </a:lnTo>
            </a:path>
          </a:pathLst>
        </a:custGeom>
        <a:noFill/>
        <a:ln w="349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109550" y="851061"/>
        <a:ext cx="14307" cy="2864"/>
      </dsp:txXfrm>
    </dsp:sp>
    <dsp:sp modelId="{1D5FF716-0B2D-4B04-8F14-483D340FDB3E}">
      <dsp:nvSpPr>
        <dsp:cNvPr id="0" name=""/>
        <dsp:cNvSpPr/>
      </dsp:nvSpPr>
      <dsp:spPr>
        <a:xfrm>
          <a:off x="2142318" y="389643"/>
          <a:ext cx="1848405" cy="925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50" b="1" kern="1200" dirty="0">
            <a:latin typeface="+mj-lt"/>
            <a:cs typeface="Arial" panose="020B0604020202020204" pitchFamily="34" charset="0"/>
          </a:endParaRP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50" b="1" kern="1200" dirty="0">
              <a:latin typeface="+mj-lt"/>
              <a:cs typeface="Arial" panose="020B0604020202020204" pitchFamily="34" charset="0"/>
            </a:rPr>
            <a:t>Build Internal Alignment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  <a:cs typeface="Arial" panose="020B0604020202020204" pitchFamily="34" charset="0"/>
            </a:rPr>
            <a:t>Develop guiding principles, goals, objectives &amp; success metrics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kern="1200" dirty="0">
            <a:latin typeface="+mj-lt"/>
            <a:cs typeface="Arial" panose="020B0604020202020204" pitchFamily="34" charset="0"/>
          </a:endParaRPr>
        </a:p>
      </dsp:txBody>
      <dsp:txXfrm>
        <a:off x="2142318" y="389643"/>
        <a:ext cx="1848405" cy="925702"/>
      </dsp:txXfrm>
    </dsp:sp>
    <dsp:sp modelId="{66043C17-EEB2-41EE-8627-97B799D3C614}">
      <dsp:nvSpPr>
        <dsp:cNvPr id="0" name=""/>
        <dsp:cNvSpPr/>
      </dsp:nvSpPr>
      <dsp:spPr>
        <a:xfrm>
          <a:off x="6123489" y="806774"/>
          <a:ext cx="255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559" y="45720"/>
              </a:lnTo>
            </a:path>
          </a:pathLst>
        </a:custGeom>
        <a:noFill/>
        <a:ln w="349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244115" y="851061"/>
        <a:ext cx="14307" cy="2864"/>
      </dsp:txXfrm>
    </dsp:sp>
    <dsp:sp modelId="{74202AF0-26A6-4AB0-B313-C78750972174}">
      <dsp:nvSpPr>
        <dsp:cNvPr id="0" name=""/>
        <dsp:cNvSpPr/>
      </dsp:nvSpPr>
      <dsp:spPr>
        <a:xfrm>
          <a:off x="4276883" y="389643"/>
          <a:ext cx="1848405" cy="925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50" b="1" kern="1200" dirty="0">
              <a:latin typeface="+mj-lt"/>
              <a:cs typeface="Arial" panose="020B0604020202020204" pitchFamily="34" charset="0"/>
            </a:rPr>
            <a:t>Create Wellbeing Team</a:t>
          </a:r>
          <a:endParaRPr lang="en-US" sz="1000" b="1" kern="1200" dirty="0">
            <a:latin typeface="+mj-lt"/>
            <a:cs typeface="Arial" panose="020B0604020202020204" pitchFamily="34" charset="0"/>
          </a:endParaRP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j-lt"/>
            </a:rPr>
            <a:t>Build cross functional Team to drive wellbeing awareness and distribute accountability throughout organization  </a:t>
          </a:r>
        </a:p>
      </dsp:txBody>
      <dsp:txXfrm>
        <a:off x="4276883" y="389643"/>
        <a:ext cx="1848405" cy="925702"/>
      </dsp:txXfrm>
    </dsp:sp>
    <dsp:sp modelId="{624E6A56-B0FB-49EB-B488-A6CCEEDFC4FB}">
      <dsp:nvSpPr>
        <dsp:cNvPr id="0" name=""/>
        <dsp:cNvSpPr/>
      </dsp:nvSpPr>
      <dsp:spPr>
        <a:xfrm>
          <a:off x="931955" y="1313545"/>
          <a:ext cx="6403696" cy="255559"/>
        </a:xfrm>
        <a:custGeom>
          <a:avLst/>
          <a:gdLst/>
          <a:ahLst/>
          <a:cxnLst/>
          <a:rect l="0" t="0" r="0" b="0"/>
          <a:pathLst>
            <a:path>
              <a:moveTo>
                <a:pt x="6403696" y="0"/>
              </a:moveTo>
              <a:lnTo>
                <a:pt x="6403696" y="144879"/>
              </a:lnTo>
              <a:lnTo>
                <a:pt x="0" y="144879"/>
              </a:lnTo>
              <a:lnTo>
                <a:pt x="0" y="255559"/>
              </a:lnTo>
            </a:path>
          </a:pathLst>
        </a:custGeom>
        <a:noFill/>
        <a:ln w="34925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3973551" y="1439892"/>
        <a:ext cx="320504" cy="2864"/>
      </dsp:txXfrm>
    </dsp:sp>
    <dsp:sp modelId="{FB1C8CE0-0CAF-4E26-91D9-0CC1B80E9C8F}">
      <dsp:nvSpPr>
        <dsp:cNvPr id="0" name=""/>
        <dsp:cNvSpPr/>
      </dsp:nvSpPr>
      <dsp:spPr>
        <a:xfrm>
          <a:off x="6411449" y="389643"/>
          <a:ext cx="1848405" cy="925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50" b="1" kern="1200" dirty="0">
              <a:latin typeface="+mj-lt"/>
            </a:rPr>
            <a:t>Collect Data 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Gather data to reveal specific areas of health/engagement needs and interests within the organization</a:t>
          </a:r>
          <a:endParaRPr lang="en-US" sz="900" kern="1200" dirty="0">
            <a:latin typeface="+mj-lt"/>
            <a:cs typeface="Arial" panose="020B0604020202020204" pitchFamily="34" charset="0"/>
          </a:endParaRPr>
        </a:p>
      </dsp:txBody>
      <dsp:txXfrm>
        <a:off x="6411449" y="389643"/>
        <a:ext cx="1848405" cy="925702"/>
      </dsp:txXfrm>
    </dsp:sp>
    <dsp:sp modelId="{BB71E8BC-2646-4A23-A075-3FB9B7708C64}">
      <dsp:nvSpPr>
        <dsp:cNvPr id="0" name=""/>
        <dsp:cNvSpPr/>
      </dsp:nvSpPr>
      <dsp:spPr>
        <a:xfrm>
          <a:off x="1854358" y="2018635"/>
          <a:ext cx="255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559" y="45720"/>
              </a:lnTo>
            </a:path>
          </a:pathLst>
        </a:custGeom>
        <a:noFill/>
        <a:ln w="349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974984" y="2062923"/>
        <a:ext cx="14307" cy="2864"/>
      </dsp:txXfrm>
    </dsp:sp>
    <dsp:sp modelId="{1187CC4C-1BB9-4394-B9D5-D7CDECF3F7D4}">
      <dsp:nvSpPr>
        <dsp:cNvPr id="0" name=""/>
        <dsp:cNvSpPr/>
      </dsp:nvSpPr>
      <dsp:spPr>
        <a:xfrm>
          <a:off x="7753" y="1601504"/>
          <a:ext cx="1848405" cy="925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50" b="1" kern="1200" dirty="0">
              <a:latin typeface="+mj-lt"/>
              <a:cs typeface="Arial" panose="020B0604020202020204" pitchFamily="34" charset="0"/>
            </a:rPr>
            <a:t>Develop Strategic Plan</a:t>
          </a:r>
          <a:endParaRPr lang="en-US" sz="1250" kern="1200" dirty="0">
            <a:latin typeface="+mj-lt"/>
            <a:cs typeface="Arial" panose="020B0604020202020204" pitchFamily="34" charset="0"/>
          </a:endParaRP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Build operating plan to serve as roadmap and guide interventions</a:t>
          </a:r>
          <a:endParaRPr lang="en-US" sz="900" kern="1200" dirty="0">
            <a:latin typeface="+mj-lt"/>
            <a:cs typeface="Arial" panose="020B0604020202020204" pitchFamily="34" charset="0"/>
          </a:endParaRPr>
        </a:p>
      </dsp:txBody>
      <dsp:txXfrm>
        <a:off x="7753" y="1601504"/>
        <a:ext cx="1848405" cy="925702"/>
      </dsp:txXfrm>
    </dsp:sp>
    <dsp:sp modelId="{C9EB298B-5E48-4271-ABB0-60BB5BB438CB}">
      <dsp:nvSpPr>
        <dsp:cNvPr id="0" name=""/>
        <dsp:cNvSpPr/>
      </dsp:nvSpPr>
      <dsp:spPr>
        <a:xfrm>
          <a:off x="3988924" y="2018635"/>
          <a:ext cx="255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559" y="45720"/>
              </a:lnTo>
            </a:path>
          </a:pathLst>
        </a:custGeom>
        <a:noFill/>
        <a:ln w="349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109550" y="2062923"/>
        <a:ext cx="14307" cy="2864"/>
      </dsp:txXfrm>
    </dsp:sp>
    <dsp:sp modelId="{C7279CB4-5472-46B1-9A38-48C30EBD7184}">
      <dsp:nvSpPr>
        <dsp:cNvPr id="0" name=""/>
        <dsp:cNvSpPr/>
      </dsp:nvSpPr>
      <dsp:spPr>
        <a:xfrm>
          <a:off x="2142318" y="1601504"/>
          <a:ext cx="1848405" cy="925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50" b="1" kern="1200" dirty="0">
              <a:latin typeface="+mj-lt"/>
              <a:cs typeface="Arial" panose="020B0604020202020204" pitchFamily="34" charset="0"/>
            </a:rPr>
            <a:t>Find Partners</a:t>
          </a:r>
          <a:endParaRPr lang="en-US" sz="1250" kern="1200" dirty="0">
            <a:latin typeface="+mj-lt"/>
            <a:cs typeface="Arial" panose="020B0604020202020204" pitchFamily="34" charset="0"/>
          </a:endParaRP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  <a:cs typeface="Arial" panose="020B0604020202020204" pitchFamily="34" charset="0"/>
            </a:rPr>
            <a:t>Conduct market survey for wellness partner, if appropriate</a:t>
          </a:r>
          <a:endParaRPr lang="en-US" sz="500" kern="1200" dirty="0">
            <a:latin typeface="+mj-lt"/>
            <a:cs typeface="Arial" panose="020B0604020202020204" pitchFamily="34" charset="0"/>
          </a:endParaRPr>
        </a:p>
      </dsp:txBody>
      <dsp:txXfrm>
        <a:off x="2142318" y="1601504"/>
        <a:ext cx="1848405" cy="925702"/>
      </dsp:txXfrm>
    </dsp:sp>
    <dsp:sp modelId="{82DE08F0-632E-4FA0-BFAA-6B961D2D84AD}">
      <dsp:nvSpPr>
        <dsp:cNvPr id="0" name=""/>
        <dsp:cNvSpPr/>
      </dsp:nvSpPr>
      <dsp:spPr>
        <a:xfrm>
          <a:off x="6123489" y="2018635"/>
          <a:ext cx="255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559" y="45720"/>
              </a:lnTo>
            </a:path>
          </a:pathLst>
        </a:custGeom>
        <a:noFill/>
        <a:ln w="349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244115" y="2062923"/>
        <a:ext cx="14307" cy="2864"/>
      </dsp:txXfrm>
    </dsp:sp>
    <dsp:sp modelId="{1C14E2BF-EC43-4E82-B8CB-866932F5CD26}">
      <dsp:nvSpPr>
        <dsp:cNvPr id="0" name=""/>
        <dsp:cNvSpPr/>
      </dsp:nvSpPr>
      <dsp:spPr>
        <a:xfrm>
          <a:off x="4276883" y="1601504"/>
          <a:ext cx="1848405" cy="925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50" b="1" kern="1200" dirty="0">
              <a:latin typeface="+mj-lt"/>
              <a:cs typeface="Arial" panose="020B0604020202020204" pitchFamily="34" charset="0"/>
            </a:rPr>
            <a:t>Develop Communications </a:t>
          </a:r>
          <a:r>
            <a:rPr lang="en-US" sz="900" kern="1200" dirty="0">
              <a:latin typeface="+mj-lt"/>
              <a:cs typeface="Arial" panose="020B0604020202020204" pitchFamily="34" charset="0"/>
            </a:rPr>
            <a:t>Create pervasive communications that execute on broad wellbeing &amp; engagement goals</a:t>
          </a:r>
        </a:p>
      </dsp:txBody>
      <dsp:txXfrm>
        <a:off x="4276883" y="1601504"/>
        <a:ext cx="1848405" cy="925702"/>
      </dsp:txXfrm>
    </dsp:sp>
    <dsp:sp modelId="{60D5E2AD-07AD-4D91-99B3-F985BB19517B}">
      <dsp:nvSpPr>
        <dsp:cNvPr id="0" name=""/>
        <dsp:cNvSpPr/>
      </dsp:nvSpPr>
      <dsp:spPr>
        <a:xfrm>
          <a:off x="6411449" y="1601504"/>
          <a:ext cx="1848405" cy="925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50" b="1" kern="1200" dirty="0">
              <a:latin typeface="+mj-lt"/>
              <a:cs typeface="Arial" panose="020B0604020202020204" pitchFamily="34" charset="0"/>
            </a:rPr>
            <a:t>Evaluate 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j-lt"/>
            </a:rPr>
            <a:t>Beyond traditional metrics on participation, risk reduction, and cost containment, identify organizational metrics  (retention, safety, engagement, etc.)</a:t>
          </a:r>
          <a:endParaRPr lang="en-US" sz="900" kern="1200" dirty="0">
            <a:latin typeface="+mj-lt"/>
            <a:cs typeface="Arial" panose="020B0604020202020204" pitchFamily="34" charset="0"/>
          </a:endParaRPr>
        </a:p>
      </dsp:txBody>
      <dsp:txXfrm>
        <a:off x="6411449" y="1601504"/>
        <a:ext cx="1848405" cy="925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6152" tIns="48076" rIns="96152" bIns="48076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3"/>
            <a:ext cx="3169920" cy="480060"/>
          </a:xfrm>
          <a:prstGeom prst="rect">
            <a:avLst/>
          </a:prstGeom>
        </p:spPr>
        <p:txBody>
          <a:bodyPr vert="horz" lIns="96152" tIns="48076" rIns="96152" bIns="48076" rtlCol="0"/>
          <a:lstStyle>
            <a:lvl1pPr algn="r">
              <a:defRPr sz="1100"/>
            </a:lvl1pPr>
          </a:lstStyle>
          <a:p>
            <a:fld id="{9564DCE8-7011-D84B-AAC9-7AFAA2150D71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7"/>
            <a:ext cx="3169920" cy="480060"/>
          </a:xfrm>
          <a:prstGeom prst="rect">
            <a:avLst/>
          </a:prstGeom>
        </p:spPr>
        <p:txBody>
          <a:bodyPr vert="horz" lIns="96152" tIns="48076" rIns="96152" bIns="48076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7"/>
            <a:ext cx="3169920" cy="480060"/>
          </a:xfrm>
          <a:prstGeom prst="rect">
            <a:avLst/>
          </a:prstGeom>
        </p:spPr>
        <p:txBody>
          <a:bodyPr vert="horz" lIns="96152" tIns="48076" rIns="96152" bIns="48076" rtlCol="0" anchor="b"/>
          <a:lstStyle>
            <a:lvl1pPr algn="r">
              <a:defRPr sz="1100"/>
            </a:lvl1pPr>
          </a:lstStyle>
          <a:p>
            <a:fld id="{C2FCAB67-2488-8D48-B37F-021D6EE37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6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6152" tIns="48076" rIns="96152" bIns="48076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3"/>
            <a:ext cx="3169920" cy="480060"/>
          </a:xfrm>
          <a:prstGeom prst="rect">
            <a:avLst/>
          </a:prstGeom>
        </p:spPr>
        <p:txBody>
          <a:bodyPr vert="horz" lIns="96152" tIns="48076" rIns="96152" bIns="48076" rtlCol="0"/>
          <a:lstStyle>
            <a:lvl1pPr algn="r">
              <a:defRPr sz="1100"/>
            </a:lvl1pPr>
          </a:lstStyle>
          <a:p>
            <a:fld id="{1576AAE3-9058-814E-81D5-28DDE681F558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52" tIns="48076" rIns="96152" bIns="480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3"/>
            <a:ext cx="5852160" cy="4320540"/>
          </a:xfrm>
          <a:prstGeom prst="rect">
            <a:avLst/>
          </a:prstGeom>
        </p:spPr>
        <p:txBody>
          <a:bodyPr vert="horz" lIns="96152" tIns="48076" rIns="96152" bIns="480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7"/>
            <a:ext cx="3169920" cy="480060"/>
          </a:xfrm>
          <a:prstGeom prst="rect">
            <a:avLst/>
          </a:prstGeom>
        </p:spPr>
        <p:txBody>
          <a:bodyPr vert="horz" lIns="96152" tIns="48076" rIns="96152" bIns="48076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7"/>
            <a:ext cx="3169920" cy="480060"/>
          </a:xfrm>
          <a:prstGeom prst="rect">
            <a:avLst/>
          </a:prstGeom>
        </p:spPr>
        <p:txBody>
          <a:bodyPr vert="horz" lIns="96152" tIns="48076" rIns="96152" bIns="48076" rtlCol="0" anchor="b"/>
          <a:lstStyle>
            <a:lvl1pPr algn="r">
              <a:defRPr sz="1100"/>
            </a:lvl1pPr>
          </a:lstStyle>
          <a:p>
            <a:fld id="{7D266651-02D9-C949-8344-2390968C25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62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US" baseline="0" dirty="0"/>
              <a:t>Title Slide 1b</a:t>
            </a:r>
          </a:p>
          <a:p>
            <a:endParaRPr lang="en-US" dirty="0"/>
          </a:p>
          <a:p>
            <a:r>
              <a:rPr lang="en-US" dirty="0"/>
              <a:t>- Sneak</a:t>
            </a:r>
            <a:r>
              <a:rPr lang="en-US" baseline="0" dirty="0"/>
              <a:t> peek at an a</a:t>
            </a:r>
            <a:r>
              <a:rPr lang="en-US" dirty="0"/>
              <a:t>lternate accent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25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16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6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34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92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8435C-4B1B-4FAC-A70F-7B047E679AD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9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64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13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80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10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7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3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1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4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6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5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different employers define engagement in different ways, it is a robust multi-dimensional measure that taps employees’ emotional connectedness to their organization. The standard definition describes engagement as a pronounced state of enthusiasm characterized by effort, pride and passion that fosters a mutually committed relationship between employees and their employers, resulting in the enduring pursuit of organizational and personal goals. Defining engagement for the organization is the first step in developing a way to measure it and predicting its effect on business results.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1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this data: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Organizations with engaged employees outperform those without them by up to 202%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 of employees are not fully engaged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$11 billion is lost annually due to employee turnover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3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 flip="none" rotWithShape="1">
          <a:gsLst>
            <a:gs pos="0">
              <a:srgbClr val="94AE37">
                <a:alpha val="75000"/>
              </a:srgbClr>
            </a:gs>
            <a:gs pos="38000">
              <a:schemeClr val="tx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3835263"/>
            <a:ext cx="9144000" cy="1983627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35000">
                <a:schemeClr val="bg1">
                  <a:alpha val="72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4" y="3835263"/>
            <a:ext cx="5546373" cy="1486520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400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4" y="5278489"/>
            <a:ext cx="5546373" cy="595329"/>
          </a:xfrm>
        </p:spPr>
        <p:txBody>
          <a:bodyPr>
            <a:normAutofit/>
          </a:bodyPr>
          <a:lstStyle>
            <a:lvl1pPr marL="0" indent="0" algn="l">
              <a:buNone/>
              <a:defRPr sz="14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 |  date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39503" y="4167188"/>
            <a:ext cx="2546350" cy="1154595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Partner/Prospect Logo Here (.jpg, or .png)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5819478"/>
            <a:ext cx="9144000" cy="43542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</p:spPr>
      </p:pic>
      <p:pic>
        <p:nvPicPr>
          <p:cNvPr id="4" name="Picture 3" descr="AJGCO_BWB_2cH_Wh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685799"/>
            <a:ext cx="2973937" cy="5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9482"/>
            <a:ext cx="4038600" cy="4206681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9482"/>
            <a:ext cx="4038600" cy="4206681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4040188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5927"/>
            <a:ext cx="4041775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549733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5497334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99A05"/>
                </a:solidFill>
              </a:defRPr>
            </a:lvl1pPr>
          </a:lstStyle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9626" y="4166475"/>
            <a:ext cx="2447174" cy="19596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2pPr>
            <a:lvl3pPr marL="801687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3pPr>
            <a:lvl4pPr marL="1031875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4pPr>
            <a:lvl5pPr marL="1255712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238875" y="2174875"/>
            <a:ext cx="2447925" cy="17780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732155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7321550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1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gradFill flip="none" rotWithShape="1">
          <a:gsLst>
            <a:gs pos="0">
              <a:srgbClr val="94AE37">
                <a:alpha val="75000"/>
              </a:srgbClr>
            </a:gs>
            <a:gs pos="38000">
              <a:schemeClr val="tx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3835263"/>
            <a:ext cx="9144000" cy="1983627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35000">
                <a:schemeClr val="bg1">
                  <a:alpha val="72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4" y="3835263"/>
            <a:ext cx="7323072" cy="1486520"/>
          </a:xfrm>
        </p:spPr>
        <p:txBody>
          <a:bodyPr wrap="square"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40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4" y="5278489"/>
            <a:ext cx="7323072" cy="595329"/>
          </a:xfrm>
        </p:spPr>
        <p:txBody>
          <a:bodyPr>
            <a:normAutofit/>
          </a:bodyPr>
          <a:lstStyle>
            <a:lvl1pPr marL="0" indent="0" algn="l">
              <a:buNone/>
              <a:defRPr sz="1400" cap="all">
                <a:solidFill>
                  <a:srgbClr val="799A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 | 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5819478"/>
            <a:ext cx="9144000" cy="43542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</p:spPr>
      </p:pic>
      <p:pic>
        <p:nvPicPr>
          <p:cNvPr id="7" name="Picture 6" descr="AJGCO_BWB_2cH_Wh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685799"/>
            <a:ext cx="2973937" cy="5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9482"/>
            <a:ext cx="4038600" cy="4206681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9482"/>
            <a:ext cx="4038600" cy="4206681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4040188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5927"/>
            <a:ext cx="4041775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549733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5497334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99A05"/>
                </a:solidFill>
              </a:defRPr>
            </a:lvl1pPr>
          </a:lstStyle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9626" y="4166475"/>
            <a:ext cx="2447174" cy="19596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2pPr>
            <a:lvl3pPr marL="801687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3pPr>
            <a:lvl4pPr marL="1031875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4pPr>
            <a:lvl5pPr marL="1255712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238875" y="2174875"/>
            <a:ext cx="2447925" cy="17780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732155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7321550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gradFill flip="none" rotWithShape="1">
          <a:gsLst>
            <a:gs pos="0">
              <a:srgbClr val="94AE37">
                <a:alpha val="75000"/>
              </a:srgbClr>
            </a:gs>
            <a:gs pos="38000">
              <a:schemeClr val="tx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3799822"/>
            <a:ext cx="9144000" cy="3058178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35000">
                <a:schemeClr val="bg1">
                  <a:alpha val="72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5" y="4165599"/>
            <a:ext cx="5271340" cy="1156183"/>
          </a:xfrm>
        </p:spPr>
        <p:txBody>
          <a:bodyPr anchor="t" anchorCtr="0"/>
          <a:lstStyle>
            <a:lvl1pPr algn="l">
              <a:lnSpc>
                <a:spcPts val="4680"/>
              </a:lnSpc>
              <a:spcBef>
                <a:spcPts val="0"/>
              </a:spcBef>
              <a:defRPr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3763536"/>
            <a:ext cx="9143820" cy="435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232525" y="4172857"/>
            <a:ext cx="2730500" cy="1531938"/>
          </a:xfrm>
        </p:spPr>
        <p:txBody>
          <a:bodyPr tIns="137160"/>
          <a:lstStyle>
            <a:lvl1pPr marL="0" indent="0">
              <a:spcBef>
                <a:spcPts val="288"/>
              </a:spcBef>
              <a:buNone/>
              <a:defRPr sz="1200" b="1" baseline="0">
                <a:solidFill>
                  <a:srgbClr val="799A05"/>
                </a:solidFill>
                <a:latin typeface="Arial"/>
                <a:cs typeface="Arial"/>
              </a:defRPr>
            </a:lvl1pPr>
            <a:lvl2pPr marL="0" indent="0">
              <a:spcBef>
                <a:spcPts val="288"/>
              </a:spcBef>
              <a:buNone/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Name | Title</a:t>
            </a:r>
          </a:p>
          <a:p>
            <a:pPr lvl="1"/>
            <a:r>
              <a:rPr lang="en-US" dirty="0"/>
              <a:t>Gallagher Benefit Services, Inc.</a:t>
            </a:r>
          </a:p>
          <a:p>
            <a:pPr lvl="1"/>
            <a:r>
              <a:rPr lang="en-US" dirty="0"/>
              <a:t>000.000.0000 Main</a:t>
            </a:r>
          </a:p>
          <a:p>
            <a:pPr lvl="1"/>
            <a:r>
              <a:rPr lang="en-US" dirty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110514" y="4339771"/>
            <a:ext cx="0" cy="798286"/>
          </a:xfrm>
          <a:prstGeom prst="line">
            <a:avLst/>
          </a:prstGeom>
          <a:ln w="12700" cmpd="sng">
            <a:solidFill>
              <a:srgbClr val="94AE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JGCO_BWB_2cH_Wh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685799"/>
            <a:ext cx="2973937" cy="5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914400"/>
            <a:ext cx="6400800" cy="92075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V="1">
            <a:off x="4267200" y="1006475"/>
            <a:ext cx="4876800" cy="90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629400"/>
            <a:ext cx="9144000" cy="2286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6858000" y="6248400"/>
            <a:ext cx="1905000" cy="254000"/>
            <a:chOff x="76200" y="6477000"/>
            <a:chExt cx="2286000" cy="304800"/>
          </a:xfrm>
        </p:grpSpPr>
        <p:pic>
          <p:nvPicPr>
            <p:cNvPr id="9" name="Picture 10" descr="GBS Thinking Ahead 2c Blk.gif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6477000"/>
              <a:ext cx="2251436" cy="285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 flipV="1">
              <a:off x="533400" y="6629400"/>
              <a:ext cx="1828800" cy="152400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1" name="Picture 12" descr="GBS Thinking Ahead 2cHWhite.gif"/>
            <p:cNvPicPr>
              <a:picLocks noChangeAspect="1"/>
            </p:cNvPicPr>
            <p:nvPr userDrawn="1"/>
          </p:nvPicPr>
          <p:blipFill>
            <a:blip r:embed="rId3" cstate="print"/>
            <a:srcRect l="21053" t="52943" r="10526"/>
            <a:stretch>
              <a:fillRect/>
            </a:stretch>
          </p:blipFill>
          <p:spPr bwMode="auto">
            <a:xfrm>
              <a:off x="457200" y="6629400"/>
              <a:ext cx="1600200" cy="14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838200"/>
          </a:xfrm>
        </p:spPr>
        <p:txBody>
          <a:bodyPr>
            <a:normAutofit/>
          </a:bodyPr>
          <a:lstStyle>
            <a:lvl1pPr algn="ctr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>
            <a:normAutofit/>
          </a:bodyPr>
          <a:lstStyle>
            <a:lvl1pPr>
              <a:buClr>
                <a:srgbClr val="005295"/>
              </a:buClr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buClr>
                <a:srgbClr val="005295"/>
              </a:buClr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buClr>
                <a:srgbClr val="005295"/>
              </a:buClr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buClr>
                <a:srgbClr val="005295"/>
              </a:buClr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buClr>
                <a:srgbClr val="005295"/>
              </a:buClr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773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9482"/>
            <a:ext cx="4038600" cy="42066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9482"/>
            <a:ext cx="4038600" cy="42066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4040188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5927"/>
            <a:ext cx="4041775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549733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5497334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99A05"/>
                </a:solidFill>
              </a:defRPr>
            </a:lvl1pPr>
          </a:lstStyle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9626" y="4166475"/>
            <a:ext cx="2447174" cy="19596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2pPr>
            <a:lvl3pPr marL="801687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3pPr>
            <a:lvl4pPr marL="1031875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4pPr>
            <a:lvl5pPr marL="1255712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238875" y="2174875"/>
            <a:ext cx="2447925" cy="17780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732155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7321550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gradFill flip="none" rotWithShape="1">
          <a:gsLst>
            <a:gs pos="0">
              <a:srgbClr val="94AE37">
                <a:alpha val="75000"/>
              </a:srgbClr>
            </a:gs>
            <a:gs pos="38000">
              <a:schemeClr val="tx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4314494"/>
            <a:ext cx="9144000" cy="2543505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2313" y="4896268"/>
            <a:ext cx="7772400" cy="1156183"/>
          </a:xfrm>
        </p:spPr>
        <p:txBody>
          <a:bodyPr anchor="t" anchorCtr="0">
            <a:normAutofit/>
          </a:bodyPr>
          <a:lstStyle>
            <a:lvl1pPr algn="l">
              <a:lnSpc>
                <a:spcPts val="4680"/>
              </a:lnSpc>
              <a:spcBef>
                <a:spcPts val="0"/>
              </a:spcBef>
              <a:defRPr sz="40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4304321"/>
            <a:ext cx="9143820" cy="435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314494"/>
            <a:ext cx="7772400" cy="6400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5080"/>
            <a:ext cx="4146368" cy="365125"/>
          </a:xfrm>
        </p:spPr>
        <p:txBody>
          <a:bodyPr/>
          <a:lstStyle>
            <a:lvl1pPr algn="l">
              <a:defRPr sz="700">
                <a:latin typeface="+mj-lt"/>
                <a:cs typeface="Arial"/>
              </a:defRPr>
            </a:lvl1pPr>
          </a:lstStyle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2909" y="6356350"/>
            <a:ext cx="323890" cy="365125"/>
          </a:xfrm>
        </p:spPr>
        <p:txBody>
          <a:bodyPr/>
          <a:lstStyle>
            <a:lvl1pPr>
              <a:defRPr sz="800">
                <a:solidFill>
                  <a:srgbClr val="799A05"/>
                </a:solidFill>
                <a:latin typeface="+mj-lt"/>
              </a:defRPr>
            </a:lvl1pPr>
          </a:lstStyle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6"/>
          <p:cNvSpPr txBox="1">
            <a:spLocks/>
          </p:cNvSpPr>
          <p:nvPr userDrawn="1"/>
        </p:nvSpPr>
        <p:spPr>
          <a:xfrm>
            <a:off x="3299382" y="6356350"/>
            <a:ext cx="506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00263E">
                    <a:tint val="75000"/>
                  </a:srgbClr>
                </a:solidFill>
                <a:latin typeface="+mj-lt"/>
              </a:rPr>
              <a:t>HEALTHCARE PRACTICE</a:t>
            </a:r>
            <a:r>
              <a:rPr lang="en-US" baseline="0" dirty="0">
                <a:solidFill>
                  <a:srgbClr val="00263E">
                    <a:tint val="75000"/>
                  </a:srgbClr>
                </a:solidFill>
                <a:latin typeface="+mj-lt"/>
              </a:rPr>
              <a:t>  |  </a:t>
            </a:r>
            <a:r>
              <a:rPr lang="en-US" dirty="0">
                <a:solidFill>
                  <a:srgbClr val="00263E">
                    <a:tint val="75000"/>
                  </a:srgbClr>
                </a:solidFill>
                <a:latin typeface="+mj-lt"/>
              </a:rPr>
              <a:t>ARTHUR J. GALLAGHER &amp; CO.</a:t>
            </a:r>
            <a:r>
              <a:rPr lang="en-US" baseline="0" dirty="0">
                <a:solidFill>
                  <a:srgbClr val="00263E">
                    <a:tint val="75000"/>
                  </a:srgbClr>
                </a:solidFill>
                <a:latin typeface="+mj-lt"/>
              </a:rPr>
              <a:t>  </a:t>
            </a:r>
            <a:r>
              <a:rPr lang="en-US" dirty="0">
                <a:solidFill>
                  <a:srgbClr val="00263E">
                    <a:tint val="75000"/>
                  </a:srgbClr>
                </a:solidFill>
                <a:latin typeface="+mj-lt"/>
              </a:rPr>
              <a:t>|</a:t>
            </a:r>
            <a:r>
              <a:rPr lang="en-US" baseline="0" dirty="0">
                <a:solidFill>
                  <a:srgbClr val="00263E">
                    <a:tint val="75000"/>
                  </a:srgbClr>
                </a:solidFill>
                <a:latin typeface="+mj-lt"/>
              </a:rPr>
              <a:t>  </a:t>
            </a:r>
            <a:r>
              <a:rPr dirty="0">
                <a:solidFill>
                  <a:srgbClr val="00263E">
                    <a:tint val="75000"/>
                  </a:srgbClr>
                </a:solidFill>
                <a:latin typeface="+mj-lt"/>
              </a:rPr>
              <a:t>BUSINESS WITHOUT BARRIERS™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30432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629142"/>
            <a:ext cx="32993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Q:\2014\GBS\17\NicheName\20\DCN#.pptx</a:t>
            </a:r>
          </a:p>
        </p:txBody>
      </p:sp>
    </p:spTree>
    <p:extLst>
      <p:ext uri="{BB962C8B-B14F-4D97-AF65-F5344CB8AC3E}">
        <p14:creationId xmlns:p14="http://schemas.microsoft.com/office/powerpoint/2010/main" val="30518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8586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6656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1BAF-B2B7-49C1-BC67-F3C240D12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942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9482"/>
            <a:ext cx="4038600" cy="42066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9482"/>
            <a:ext cx="4038600" cy="42066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53C1-2CFE-4547-9888-2D93D1916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7514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4040188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5927"/>
            <a:ext cx="4041775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9BE1-7167-49B9-9165-671C61B71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75046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549733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5497334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9626" y="4166475"/>
            <a:ext cx="2447174" cy="19596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2pPr>
            <a:lvl3pPr marL="801687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3pPr>
            <a:lvl4pPr marL="1031875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4pPr>
            <a:lvl5pPr marL="1255712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38875" y="2174875"/>
            <a:ext cx="2447925" cy="1778000"/>
          </a:xfrm>
        </p:spPr>
        <p:txBody>
          <a:bodyPr rtlCol="0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99A05"/>
                </a:solidFill>
              </a:defRPr>
            </a:lvl1pPr>
          </a:lstStyle>
          <a:p>
            <a:pPr>
              <a:defRPr/>
            </a:pPr>
            <a:fld id="{7FFAEFB8-67BF-40D7-861B-440FE1C8F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95615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732155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7321550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5FDBD-DBE7-478E-87C4-64B48B03E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9744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74" y="0"/>
            <a:ext cx="508166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74" y="3835263"/>
            <a:ext cx="9144000" cy="198362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5819478"/>
            <a:ext cx="9144000" cy="43542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</p:spPr>
      </p:pic>
      <p:pic>
        <p:nvPicPr>
          <p:cNvPr id="12" name="Picture 11" descr="AJGCO_BWB_2cH_Bl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2" y="676467"/>
            <a:ext cx="2980944" cy="594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alphaModFix amt="7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973908"/>
            <a:ext cx="4648861" cy="588382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38346" y="3835263"/>
            <a:ext cx="7323072" cy="1554480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5389743"/>
            <a:ext cx="7323072" cy="48407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cap="all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 |  date</a:t>
            </a:r>
          </a:p>
        </p:txBody>
      </p:sp>
      <p:sp>
        <p:nvSpPr>
          <p:cNvPr id="20" name="TextBox 19"/>
          <p:cNvSpPr txBox="1"/>
          <p:nvPr userDrawn="1"/>
        </p:nvSpPr>
        <p:spPr>
          <a:xfrm rot="16200000">
            <a:off x="-494504" y="6033830"/>
            <a:ext cx="1243202" cy="18466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16GBS29539B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6"/>
          <p:cNvSpPr txBox="1">
            <a:spLocks/>
          </p:cNvSpPr>
          <p:nvPr userDrawn="1"/>
        </p:nvSpPr>
        <p:spPr>
          <a:xfrm>
            <a:off x="457200" y="6565201"/>
            <a:ext cx="3031825" cy="1825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rgbClr val="00263E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GALLAGHER BENEFIT SERVICES, INC. </a:t>
            </a:r>
          </a:p>
        </p:txBody>
      </p:sp>
    </p:spTree>
    <p:extLst>
      <p:ext uri="{BB962C8B-B14F-4D97-AF65-F5344CB8AC3E}">
        <p14:creationId xmlns:p14="http://schemas.microsoft.com/office/powerpoint/2010/main" val="38904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CE92-9841-451E-A1C1-5F235048B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1939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E397-F581-43D8-904E-D12907DDD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31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4603568" y="6356350"/>
            <a:ext cx="3759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ARTHUR J. GALLAGHER &amp; CO.</a:t>
            </a:r>
            <a:r>
              <a:rPr lang="en-US" baseline="0" dirty="0">
                <a:solidFill>
                  <a:srgbClr val="00263E">
                    <a:tint val="75000"/>
                  </a:srgbClr>
                </a:solidFill>
              </a:rPr>
              <a:t>  </a:t>
            </a:r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|</a:t>
            </a:r>
            <a:r>
              <a:rPr lang="en-US" baseline="0" dirty="0">
                <a:solidFill>
                  <a:srgbClr val="00263E">
                    <a:tint val="75000"/>
                  </a:srgbClr>
                </a:solidFill>
              </a:rPr>
              <a:t>  </a:t>
            </a:r>
            <a:r>
              <a:rPr dirty="0">
                <a:solidFill>
                  <a:srgbClr val="00263E">
                    <a:tint val="75000"/>
                  </a:srgbClr>
                </a:solidFill>
              </a:rPr>
              <a:t>BUSINESS WITHOUT BARRIERS™</a:t>
            </a:r>
          </a:p>
        </p:txBody>
      </p:sp>
    </p:spTree>
    <p:extLst>
      <p:ext uri="{BB962C8B-B14F-4D97-AF65-F5344CB8AC3E}">
        <p14:creationId xmlns:p14="http://schemas.microsoft.com/office/powerpoint/2010/main" val="307936607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93C6-7EB9-4E9C-A665-41F06EE72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731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11C7-9CE2-4918-AA1E-0953ADDD0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3412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1EDCA-6230-4BCA-8358-2AAFFDD1B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49267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B7BF-8BA9-4340-9FE7-41884AB54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3067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B0D5-B9FA-4710-B444-94B04D25D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82087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914400"/>
            <a:ext cx="6400800" cy="92075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4267200" y="1006475"/>
            <a:ext cx="4876800" cy="90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629400"/>
            <a:ext cx="9144000" cy="2286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838200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bg1">
                    <a:lumMod val="50000"/>
                  </a:schemeClr>
                </a:solidFill>
                <a:latin typeface="Myriad Web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>
            <a:normAutofit/>
          </a:bodyPr>
          <a:lstStyle>
            <a:lvl1pPr>
              <a:buClr>
                <a:srgbClr val="005295"/>
              </a:buClr>
              <a:defRPr sz="28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005295"/>
              </a:buClr>
              <a:defRPr sz="2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5295"/>
              </a:buClr>
              <a:defRPr sz="20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005295"/>
              </a:buClr>
              <a:defRPr sz="18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5295"/>
              </a:buClr>
              <a:defRPr sz="18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178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gradFill flip="none" rotWithShape="1">
          <a:gsLst>
            <a:gs pos="0">
              <a:schemeClr val="accent3">
                <a:alpha val="75000"/>
              </a:schemeClr>
            </a:gs>
            <a:gs pos="38000">
              <a:schemeClr val="tx1"/>
            </a:gs>
            <a:gs pos="100000">
              <a:srgbClr val="001D26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3835263"/>
            <a:ext cx="9144000" cy="1983627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35000">
                <a:schemeClr val="bg1">
                  <a:alpha val="72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4" y="3835263"/>
            <a:ext cx="7323072" cy="1486520"/>
          </a:xfrm>
        </p:spPr>
        <p:txBody>
          <a:bodyPr wrap="square"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4000" cap="none" baseline="0">
                <a:solidFill>
                  <a:srgbClr val="7C868D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4" y="5278489"/>
            <a:ext cx="7323072" cy="595329"/>
          </a:xfrm>
        </p:spPr>
        <p:txBody>
          <a:bodyPr>
            <a:normAutofit/>
          </a:bodyPr>
          <a:lstStyle>
            <a:lvl1pPr marL="0" indent="0" algn="l">
              <a:buNone/>
              <a:defRPr sz="1400" cap="all">
                <a:solidFill>
                  <a:srgbClr val="799A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 | 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5819478"/>
            <a:ext cx="9144000" cy="43542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</p:spPr>
      </p:pic>
      <p:pic>
        <p:nvPicPr>
          <p:cNvPr id="7" name="Picture 6" descr="AJGCO_BWB_2cH_Wh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685799"/>
            <a:ext cx="2973937" cy="5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gradFill flip="none" rotWithShape="1">
          <a:gsLst>
            <a:gs pos="0">
              <a:schemeClr val="accent3">
                <a:alpha val="75000"/>
              </a:schemeClr>
            </a:gs>
            <a:gs pos="40000">
              <a:schemeClr val="tx1"/>
            </a:gs>
            <a:gs pos="100000">
              <a:srgbClr val="001D26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4314494"/>
            <a:ext cx="9144000" cy="2543505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2313" y="4896268"/>
            <a:ext cx="7772400" cy="1156183"/>
          </a:xfrm>
        </p:spPr>
        <p:txBody>
          <a:bodyPr anchor="t" anchorCtr="0">
            <a:normAutofit/>
          </a:bodyPr>
          <a:lstStyle>
            <a:lvl1pPr algn="l">
              <a:lnSpc>
                <a:spcPts val="4680"/>
              </a:lnSpc>
              <a:spcBef>
                <a:spcPts val="0"/>
              </a:spcBef>
              <a:defRPr sz="4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4304321"/>
            <a:ext cx="9143820" cy="4354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314494"/>
            <a:ext cx="7772400" cy="6400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46368" cy="365125"/>
          </a:xfrm>
        </p:spPr>
        <p:txBody>
          <a:bodyPr/>
          <a:lstStyle>
            <a:lvl1pPr algn="l">
              <a:defRPr sz="700">
                <a:latin typeface="+mj-lt"/>
                <a:cs typeface="Arial"/>
              </a:defRPr>
            </a:lvl1pPr>
          </a:lstStyle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2909" y="6356350"/>
            <a:ext cx="323890" cy="365125"/>
          </a:xfrm>
        </p:spPr>
        <p:txBody>
          <a:bodyPr/>
          <a:lstStyle>
            <a:lvl1pPr>
              <a:defRPr sz="800">
                <a:solidFill>
                  <a:srgbClr val="799A05"/>
                </a:solidFill>
                <a:latin typeface="+mj-lt"/>
              </a:defRPr>
            </a:lvl1pPr>
          </a:lstStyle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6"/>
          <p:cNvSpPr txBox="1">
            <a:spLocks/>
          </p:cNvSpPr>
          <p:nvPr userDrawn="1"/>
        </p:nvSpPr>
        <p:spPr>
          <a:xfrm>
            <a:off x="4603568" y="6356350"/>
            <a:ext cx="3759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00263E">
                    <a:tint val="75000"/>
                  </a:srgbClr>
                </a:solidFill>
                <a:latin typeface="+mj-lt"/>
              </a:rPr>
              <a:t>ARTHUR J. GALLAGHER &amp; CO.</a:t>
            </a:r>
            <a:r>
              <a:rPr lang="en-US" baseline="0" dirty="0">
                <a:solidFill>
                  <a:srgbClr val="00263E">
                    <a:tint val="75000"/>
                  </a:srgbClr>
                </a:solidFill>
                <a:latin typeface="+mj-lt"/>
              </a:rPr>
              <a:t>  </a:t>
            </a:r>
            <a:r>
              <a:rPr lang="en-US" dirty="0">
                <a:solidFill>
                  <a:srgbClr val="00263E">
                    <a:tint val="75000"/>
                  </a:srgbClr>
                </a:solidFill>
                <a:latin typeface="+mj-lt"/>
              </a:rPr>
              <a:t>|</a:t>
            </a:r>
            <a:r>
              <a:rPr lang="en-US" baseline="0" dirty="0">
                <a:solidFill>
                  <a:srgbClr val="00263E">
                    <a:tint val="75000"/>
                  </a:srgbClr>
                </a:solidFill>
                <a:latin typeface="+mj-lt"/>
              </a:rPr>
              <a:t>  </a:t>
            </a:r>
            <a:r>
              <a:rPr dirty="0">
                <a:solidFill>
                  <a:srgbClr val="00263E">
                    <a:tint val="75000"/>
                  </a:srgbClr>
                </a:solidFill>
                <a:latin typeface="+mj-lt"/>
              </a:rPr>
              <a:t>BUSINESS WITHOUT BARRIERS™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30432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584-B5B4-41AB-AAE6-4DB50CB45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891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434"/>
            <a:ext cx="8229600" cy="405976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7010400" cy="146896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>
          <a:xfrm>
            <a:off x="1143000" y="1219200"/>
            <a:ext cx="7010400" cy="711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08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8586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6656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1BAF-B2B7-49C1-BC67-F3C240D12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76498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E5F7-B09A-4251-9539-4C6C3ECE4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0267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9482"/>
            <a:ext cx="4038600" cy="42066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9482"/>
            <a:ext cx="4038600" cy="42066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3A384-695F-4982-96F8-273C0E6F4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6808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4040188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5927"/>
            <a:ext cx="4041775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B16C-F424-47C9-9E5F-09F650034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52063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549733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5497334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9626" y="4166475"/>
            <a:ext cx="2447174" cy="19596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2pPr>
            <a:lvl3pPr marL="801687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3pPr>
            <a:lvl4pPr marL="1031875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4pPr>
            <a:lvl5pPr marL="1255712" indent="0">
              <a:lnSpc>
                <a:spcPct val="150000"/>
              </a:lnSpc>
              <a:buNone/>
              <a:defRPr sz="1400"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38875" y="2174875"/>
            <a:ext cx="2447925" cy="1778000"/>
          </a:xfrm>
        </p:spPr>
        <p:txBody>
          <a:bodyPr rtlCol="0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rgbClr val="799A05"/>
                </a:solidFill>
              </a:defRPr>
            </a:lvl1pPr>
          </a:lstStyle>
          <a:p>
            <a:pPr>
              <a:defRPr/>
            </a:pPr>
            <a:fld id="{34D49321-FCB6-4992-AC3F-C6B7B575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85080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732155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99A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927"/>
            <a:ext cx="7321550" cy="3290236"/>
          </a:xfrm>
        </p:spPr>
        <p:txBody>
          <a:bodyPr/>
          <a:lstStyle>
            <a:lvl1pPr>
              <a:lnSpc>
                <a:spcPts val="2480"/>
              </a:lnSpc>
              <a:spcAft>
                <a:spcPts val="600"/>
              </a:spcAft>
              <a:defRPr sz="2400"/>
            </a:lvl1pPr>
            <a:lvl2pPr>
              <a:lnSpc>
                <a:spcPts val="2480"/>
              </a:lnSpc>
              <a:spcAft>
                <a:spcPts val="600"/>
              </a:spcAft>
              <a:defRPr sz="2000"/>
            </a:lvl2pPr>
            <a:lvl3pPr>
              <a:lnSpc>
                <a:spcPts val="2480"/>
              </a:lnSpc>
              <a:spcAft>
                <a:spcPts val="600"/>
              </a:spcAft>
              <a:defRPr sz="1800"/>
            </a:lvl3pPr>
            <a:lvl4pPr>
              <a:lnSpc>
                <a:spcPts val="2480"/>
              </a:lnSpc>
              <a:spcAft>
                <a:spcPts val="600"/>
              </a:spcAft>
              <a:defRPr sz="1600"/>
            </a:lvl4pPr>
            <a:lvl5pPr>
              <a:lnSpc>
                <a:spcPts val="2480"/>
              </a:lnSpc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6CDC-789C-4BF0-A811-0AFF2BAA1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9315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F2ED-7D35-4910-97D1-D04EFC2A3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78445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DD3C-817D-4F15-8786-42A0DF76B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32999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B60E-B39B-430D-A1EB-4E7A63DC5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984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825E-7B26-46F4-8F95-A2F02BAD4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84478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78625"/>
            <a:ext cx="91440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07B8-11B2-4162-ADE0-57D706A75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428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3823174"/>
            <a:ext cx="9144000" cy="2025303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26000">
                <a:schemeClr val="bg1">
                  <a:alpha val="8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4" y="3823174"/>
            <a:ext cx="5546373" cy="1486520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40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4" y="5266400"/>
            <a:ext cx="5546373" cy="595329"/>
          </a:xfrm>
        </p:spPr>
        <p:txBody>
          <a:bodyPr>
            <a:normAutofit/>
          </a:bodyPr>
          <a:lstStyle>
            <a:lvl1pPr marL="0" indent="0" algn="l">
              <a:buNone/>
              <a:defRPr sz="1400" cap="all" baseline="0">
                <a:solidFill>
                  <a:srgbClr val="799A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 |  Date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39503" y="4155099"/>
            <a:ext cx="2546350" cy="124936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Partner/Prospect Logo Here</a:t>
            </a:r>
          </a:p>
          <a:p>
            <a:r>
              <a:rPr lang="en-US" dirty="0"/>
              <a:t>(.jpg or .png format)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" y="5811912"/>
            <a:ext cx="9143820" cy="43542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</p:spPr>
      </p:pic>
      <p:pic>
        <p:nvPicPr>
          <p:cNvPr id="4" name="Picture 3" descr="AJGCO_BWB_2cH_Blk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7" y="696480"/>
            <a:ext cx="2980944" cy="5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8FBD-0CD6-4CAB-9F2D-F0CAAF3CA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3023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914400"/>
          </a:xfrm>
          <a:prstGeom prst="rect">
            <a:avLst/>
          </a:prstGeom>
          <a:solidFill>
            <a:srgbClr val="005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6629400"/>
            <a:ext cx="9144000" cy="228600"/>
          </a:xfrm>
          <a:prstGeom prst="rect">
            <a:avLst/>
          </a:prstGeom>
          <a:solidFill>
            <a:srgbClr val="005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14400"/>
            <a:ext cx="9144000" cy="1588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6781800" y="6500813"/>
            <a:ext cx="1905000" cy="254000"/>
            <a:chOff x="76200" y="6477000"/>
            <a:chExt cx="2286000" cy="304800"/>
          </a:xfrm>
        </p:grpSpPr>
        <p:pic>
          <p:nvPicPr>
            <p:cNvPr id="9" name="Picture 10" descr="GBS Thinking Ahead 2c Blk.gif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6477000"/>
              <a:ext cx="2251436" cy="285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 flipV="1">
              <a:off x="533400" y="6629400"/>
              <a:ext cx="1828800" cy="152400"/>
            </a:xfrm>
            <a:prstGeom prst="rect">
              <a:avLst/>
            </a:prstGeom>
            <a:solidFill>
              <a:srgbClr val="005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12" descr="GBS Thinking Ahead 2cHWhite.gif"/>
            <p:cNvPicPr>
              <a:picLocks noChangeAspect="1"/>
            </p:cNvPicPr>
            <p:nvPr userDrawn="1"/>
          </p:nvPicPr>
          <p:blipFill>
            <a:blip r:embed="rId3" cstate="print"/>
            <a:srcRect l="21053" t="52943" r="10526"/>
            <a:stretch>
              <a:fillRect/>
            </a:stretch>
          </p:blipFill>
          <p:spPr bwMode="auto">
            <a:xfrm>
              <a:off x="457200" y="6629400"/>
              <a:ext cx="1600200" cy="14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838200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05400"/>
          </a:xfrm>
        </p:spPr>
        <p:txBody>
          <a:bodyPr>
            <a:normAutofit/>
          </a:bodyPr>
          <a:lstStyle>
            <a:lvl1pPr>
              <a:buClr>
                <a:srgbClr val="005295"/>
              </a:buCl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005295"/>
              </a:buCl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5295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005295"/>
              </a:buCl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5295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98DDB5-00BC-43D0-A952-9208908FC4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6117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cs typeface="Arial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4936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4" y="3823174"/>
            <a:ext cx="9144000" cy="2025303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26000">
                <a:schemeClr val="bg1">
                  <a:alpha val="8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4" y="3823174"/>
            <a:ext cx="7555526" cy="1486520"/>
          </a:xfr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40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4" y="5266400"/>
            <a:ext cx="7555526" cy="595329"/>
          </a:xfrm>
        </p:spPr>
        <p:txBody>
          <a:bodyPr>
            <a:normAutofit/>
          </a:bodyPr>
          <a:lstStyle>
            <a:lvl1pPr marL="0" indent="0" algn="l">
              <a:buNone/>
              <a:defRPr sz="1400" cap="all" baseline="0">
                <a:solidFill>
                  <a:srgbClr val="799A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 | 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" y="5811912"/>
            <a:ext cx="9143820" cy="43542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</p:spPr>
      </p:pic>
      <p:pic>
        <p:nvPicPr>
          <p:cNvPr id="7" name="Picture 6" descr="AJGCO_BWB_2cH_Blk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7" y="696480"/>
            <a:ext cx="2980944" cy="5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6778491"/>
            <a:ext cx="9143943" cy="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4AE37">
                <a:alpha val="74902"/>
              </a:srgbClr>
            </a:gs>
            <a:gs pos="38000">
              <a:schemeClr val="tx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319406"/>
            <a:ext cx="2295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8866" y="6356350"/>
            <a:ext cx="397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fld id="{3221C736-63B6-D644-A03C-117A7871ED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974173"/>
            <a:ext cx="4648861" cy="588382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6629142"/>
            <a:ext cx="32993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85000"/>
                  </a:schemeClr>
                </a:solidFill>
              </a:rPr>
              <a:t>Q:\2014\GBS\17\NicheName\20\DCN#.pptx</a:t>
            </a:r>
          </a:p>
        </p:txBody>
      </p:sp>
    </p:spTree>
    <p:extLst>
      <p:ext uri="{BB962C8B-B14F-4D97-AF65-F5344CB8AC3E}">
        <p14:creationId xmlns:p14="http://schemas.microsoft.com/office/powerpoint/2010/main" val="15555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61" r:id="rId2"/>
    <p:sldLayoutId id="2147483740" r:id="rId3"/>
    <p:sldLayoutId id="2147483767" r:id="rId4"/>
    <p:sldLayoutId id="2147483809" r:id="rId5"/>
    <p:sldLayoutId id="214748382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25" y="1600201"/>
            <a:ext cx="4154232" cy="5257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5455"/>
            <a:ext cx="9144000" cy="10119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10170"/>
            <a:ext cx="37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1200" y="6356350"/>
            <a:ext cx="35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799A05"/>
                </a:solidFill>
                <a:latin typeface="+mj-lt"/>
              </a:defRPr>
            </a:lvl1pPr>
          </a:lstStyle>
          <a:p>
            <a:fld id="{3221C736-63B6-D644-A03C-117A7871ED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29142"/>
            <a:ext cx="32993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85000"/>
                  </a:schemeClr>
                </a:solidFill>
              </a:rPr>
              <a:t>Q:\2014\GBS\17\NicheName\20\DCN#.pptx</a:t>
            </a:r>
          </a:p>
        </p:txBody>
      </p:sp>
    </p:spTree>
    <p:extLst>
      <p:ext uri="{BB962C8B-B14F-4D97-AF65-F5344CB8AC3E}">
        <p14:creationId xmlns:p14="http://schemas.microsoft.com/office/powerpoint/2010/main" val="244657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448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4939"/>
            <a:ext cx="8229600" cy="409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5080"/>
            <a:ext cx="4146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799A05"/>
                </a:solidFill>
              </a:defRPr>
            </a:lvl1pPr>
          </a:lstStyle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3476847" y="6356350"/>
            <a:ext cx="488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HEALTHCARE PRACTICE  |  ARTHUR J. GALLAGHER &amp; CO.</a:t>
            </a:r>
            <a:r>
              <a:rPr lang="en-US" baseline="0" dirty="0">
                <a:solidFill>
                  <a:srgbClr val="00263E">
                    <a:tint val="75000"/>
                  </a:srgbClr>
                </a:solidFill>
              </a:rPr>
              <a:t>  </a:t>
            </a:r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|</a:t>
            </a:r>
            <a:r>
              <a:rPr lang="en-US" baseline="0" dirty="0">
                <a:solidFill>
                  <a:srgbClr val="00263E">
                    <a:tint val="75000"/>
                  </a:srgbClr>
                </a:solidFill>
              </a:rPr>
              <a:t>  </a:t>
            </a:r>
            <a:r>
              <a:rPr dirty="0">
                <a:solidFill>
                  <a:srgbClr val="00263E">
                    <a:tint val="75000"/>
                  </a:srgbClr>
                </a:solidFill>
              </a:rPr>
              <a:t>BUSINESS WITHOUT BARRIERS™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19906"/>
            <a:ext cx="32993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Q:\2014\GBS\17\NicheName\20\DCN#.pptx</a:t>
            </a:r>
          </a:p>
        </p:txBody>
      </p:sp>
    </p:spTree>
    <p:extLst>
      <p:ext uri="{BB962C8B-B14F-4D97-AF65-F5344CB8AC3E}">
        <p14:creationId xmlns:p14="http://schemas.microsoft.com/office/powerpoint/2010/main" val="30950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8" r:id="rId2"/>
    <p:sldLayoutId id="2147483749" r:id="rId3"/>
    <p:sldLayoutId id="2147483750" r:id="rId4"/>
    <p:sldLayoutId id="2147483766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2pPr>
      <a:lvl3pPr marL="1031875" indent="-230188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3pPr>
      <a:lvl4pPr marL="1255713" indent="-223838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1485900" indent="-230188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448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4939"/>
            <a:ext cx="8229600" cy="409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91698"/>
            <a:ext cx="4146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799A05"/>
                </a:solidFill>
              </a:defRPr>
            </a:lvl1pPr>
          </a:lstStyle>
          <a:p>
            <a:fld id="{21AD668D-0247-144D-B5E3-BB8B09021D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03568" y="6356350"/>
            <a:ext cx="3759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ARTHUR J. GALLAGHER &amp; CO.  |  BUSINESS WITHOUT BARRIERS™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19906"/>
            <a:ext cx="32993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FF">
                    <a:lumMod val="75000"/>
                  </a:srgbClr>
                </a:solidFill>
              </a:rPr>
              <a:t>Q:\2014\GBS\17\NicheName\20\DCN#.pptx</a:t>
            </a:r>
          </a:p>
        </p:txBody>
      </p:sp>
    </p:spTree>
    <p:extLst>
      <p:ext uri="{BB962C8B-B14F-4D97-AF65-F5344CB8AC3E}">
        <p14:creationId xmlns:p14="http://schemas.microsoft.com/office/powerpoint/2010/main" val="296871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80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2pPr>
      <a:lvl3pPr marL="1031875" indent="-230188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3pPr>
      <a:lvl4pPr marL="1255713" indent="-223838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1485900" indent="-230188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448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4939"/>
            <a:ext cx="8229600" cy="409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46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799A05"/>
                </a:solidFill>
              </a:defRPr>
            </a:lvl1pPr>
          </a:lstStyle>
          <a:p>
            <a:pPr defTabSz="914400"/>
            <a:fld id="{21AD668D-0247-144D-B5E3-BB8B09021D3D}" type="slidenum">
              <a:rPr lang="en-US" smtClean="0"/>
              <a:pPr defTabSz="914400"/>
              <a:t>‹#›</a:t>
            </a:fld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03568" y="6356350"/>
            <a:ext cx="3759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ARTHUR J. GALLAGHER &amp; CO.  |  BUSINESS WITHOUT BARRIERS™</a:t>
            </a:r>
          </a:p>
        </p:txBody>
      </p:sp>
    </p:spTree>
    <p:extLst>
      <p:ext uri="{BB962C8B-B14F-4D97-AF65-F5344CB8AC3E}">
        <p14:creationId xmlns:p14="http://schemas.microsoft.com/office/powerpoint/2010/main" val="426401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7C868D"/>
          </a:solidFill>
          <a:latin typeface="Times New Roman"/>
          <a:ea typeface="+mn-ea"/>
          <a:cs typeface="Times New Roman"/>
        </a:defRPr>
      </a:lvl2pPr>
      <a:lvl3pPr marL="1031875" indent="-230188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7C868D"/>
          </a:solidFill>
          <a:latin typeface="Times New Roman"/>
          <a:ea typeface="+mn-ea"/>
          <a:cs typeface="Times New Roman"/>
        </a:defRPr>
      </a:lvl3pPr>
      <a:lvl4pPr marL="1255713" indent="-223838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C868D"/>
          </a:solidFill>
          <a:latin typeface="Times New Roman"/>
          <a:ea typeface="+mn-ea"/>
          <a:cs typeface="Times New Roman"/>
        </a:defRPr>
      </a:lvl4pPr>
      <a:lvl5pPr marL="1485900" indent="-230188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C868D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5175"/>
            <a:ext cx="822960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46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00263E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2950" y="6356350"/>
            <a:ext cx="32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799A05"/>
                </a:solidFill>
                <a:latin typeface="+mn-lt"/>
              </a:defRPr>
            </a:lvl1pPr>
          </a:lstStyle>
          <a:p>
            <a:pPr>
              <a:defRPr/>
            </a:pPr>
            <a:fld id="{2F67A742-EC70-4AEA-8913-019672B1DB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4603750" y="6356350"/>
            <a:ext cx="3759200" cy="365125"/>
          </a:xfrm>
          <a:prstGeom prst="rect">
            <a:avLst/>
          </a:prstGeom>
        </p:spPr>
        <p:txBody>
          <a:bodyPr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ARTHUR J. GALLAGHER &amp; CO.  |  BUSINESS WITHOUT BARRIERS™</a:t>
            </a:r>
          </a:p>
        </p:txBody>
      </p:sp>
    </p:spTree>
    <p:extLst>
      <p:ext uri="{BB962C8B-B14F-4D97-AF65-F5344CB8AC3E}">
        <p14:creationId xmlns:p14="http://schemas.microsoft.com/office/powerpoint/2010/main" val="40609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834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5" r:id="rId13"/>
    <p:sldLayoutId id="2147483829" r:id="rId14"/>
    <p:sldLayoutId id="2147483833" r:id="rId15"/>
    <p:sldLayoutId id="2147483835" r:id="rId16"/>
    <p:sldLayoutId id="2147483836" r:id="rId17"/>
  </p:sldLayoutIdLst>
  <p:transition spd="med">
    <p:fade/>
  </p:transition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2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7C868D"/>
          </a:solidFill>
          <a:latin typeface="Times New Roman"/>
          <a:ea typeface="+mn-ea"/>
          <a:cs typeface="Times New Roman"/>
        </a:defRPr>
      </a:lvl2pPr>
      <a:lvl3pPr marL="1031875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7C868D"/>
          </a:solidFill>
          <a:latin typeface="Times New Roman"/>
          <a:ea typeface="+mn-ea"/>
          <a:cs typeface="Times New Roman"/>
        </a:defRPr>
      </a:lvl3pPr>
      <a:lvl4pPr marL="1255713" indent="-2238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C868D"/>
          </a:solidFill>
          <a:latin typeface="Times New Roman"/>
          <a:ea typeface="+mn-ea"/>
          <a:cs typeface="Times New Roman"/>
        </a:defRPr>
      </a:lvl4pPr>
      <a:lvl5pPr marL="1485900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C868D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4450"/>
            <a:ext cx="8229600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91263"/>
            <a:ext cx="4146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00263E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2950" y="6356350"/>
            <a:ext cx="32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99A0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E892B0-AA0C-4F56-A346-39C86E4FE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03750" y="6356350"/>
            <a:ext cx="3759200" cy="365125"/>
          </a:xfrm>
          <a:prstGeom prst="rect">
            <a:avLst/>
          </a:prstGeom>
        </p:spPr>
        <p:txBody>
          <a:bodyPr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ARTHUR J. GALLAGHER &amp; CO.  |  BUSINESS WITHOUT BARRIERS™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19875"/>
            <a:ext cx="3298825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Q:\2014\GBS\17\NicheName\20\DCN#.pptx</a:t>
            </a:r>
          </a:p>
        </p:txBody>
      </p:sp>
    </p:spTree>
    <p:extLst>
      <p:ext uri="{BB962C8B-B14F-4D97-AF65-F5344CB8AC3E}">
        <p14:creationId xmlns:p14="http://schemas.microsoft.com/office/powerpoint/2010/main" val="3243228654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2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7C868D"/>
          </a:solidFill>
          <a:latin typeface="Times New Roman"/>
          <a:ea typeface="+mn-ea"/>
          <a:cs typeface="Times New Roman"/>
        </a:defRPr>
      </a:lvl2pPr>
      <a:lvl3pPr marL="1031875" indent="-230188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7C868D"/>
          </a:solidFill>
          <a:latin typeface="Times New Roman"/>
          <a:ea typeface="+mn-ea"/>
          <a:cs typeface="Times New Roman"/>
        </a:defRPr>
      </a:lvl3pPr>
      <a:lvl4pPr marL="1255713" indent="-223838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C868D"/>
          </a:solidFill>
          <a:latin typeface="Times New Roman"/>
          <a:ea typeface="+mn-ea"/>
          <a:cs typeface="Times New Roman"/>
        </a:defRPr>
      </a:lvl4pPr>
      <a:lvl5pPr marL="1485900" indent="-230188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C868D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4450"/>
            <a:ext cx="8229600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91263"/>
            <a:ext cx="4146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rgbClr val="00263E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2950" y="6356350"/>
            <a:ext cx="32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99A0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E892B0-AA0C-4F56-A346-39C86E4FE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03750" y="6356350"/>
            <a:ext cx="3759200" cy="365125"/>
          </a:xfrm>
          <a:prstGeom prst="rect">
            <a:avLst/>
          </a:prstGeom>
        </p:spPr>
        <p:txBody>
          <a:bodyPr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ARTHUR J. GALLAGHER &amp; CO.  |  BUSINESS WITHOUT BARRIERS™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19875"/>
            <a:ext cx="3298825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Q:\2014\GBS\17\NicheName\20\DCN#.pptx</a:t>
            </a:r>
          </a:p>
        </p:txBody>
      </p:sp>
    </p:spTree>
    <p:extLst>
      <p:ext uri="{BB962C8B-B14F-4D97-AF65-F5344CB8AC3E}">
        <p14:creationId xmlns:p14="http://schemas.microsoft.com/office/powerpoint/2010/main" val="158897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ransition spd="med">
    <p:fade/>
  </p:transition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2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7C868D"/>
          </a:solidFill>
          <a:latin typeface="Times New Roman"/>
          <a:ea typeface="+mn-ea"/>
          <a:cs typeface="Times New Roman"/>
        </a:defRPr>
      </a:lvl2pPr>
      <a:lvl3pPr marL="1031875" indent="-230188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7C868D"/>
          </a:solidFill>
          <a:latin typeface="Times New Roman"/>
          <a:ea typeface="+mn-ea"/>
          <a:cs typeface="Times New Roman"/>
        </a:defRPr>
      </a:lvl3pPr>
      <a:lvl4pPr marL="1255713" indent="-223838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C868D"/>
          </a:solidFill>
          <a:latin typeface="Times New Roman"/>
          <a:ea typeface="+mn-ea"/>
          <a:cs typeface="Times New Roman"/>
        </a:defRPr>
      </a:lvl4pPr>
      <a:lvl5pPr marL="1485900" indent="-230188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C868D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upload.wikimedia.org/wikipedia/en/9/9a/Enron_Logo.svg" TargetMode="Externa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0389" y="3535931"/>
            <a:ext cx="8829231" cy="1486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34657F"/>
                </a:solidFill>
              </a:rPr>
              <a:t>Connecting Culture, Wellbeing &amp; Employee Engagement for Organizational Success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24900" y="1495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6485" y="5082608"/>
            <a:ext cx="8985642" cy="751740"/>
          </a:xfrm>
        </p:spPr>
        <p:txBody>
          <a:bodyPr>
            <a:noAutofit/>
          </a:bodyPr>
          <a:lstStyle/>
          <a:p>
            <a:r>
              <a:rPr lang="en-US" b="1" dirty="0"/>
              <a:t>Kathleen Schulz, </a:t>
            </a:r>
            <a:r>
              <a:rPr lang="en-US" b="1" dirty="0" err="1"/>
              <a:t>ms</a:t>
            </a:r>
            <a:r>
              <a:rPr lang="en-US" b="1" dirty="0"/>
              <a:t>, </a:t>
            </a:r>
            <a:r>
              <a:rPr lang="en-US" b="1" dirty="0" err="1"/>
              <a:t>ches</a:t>
            </a:r>
            <a:endParaRPr lang="en-US" b="1" dirty="0"/>
          </a:p>
          <a:p>
            <a:r>
              <a:rPr lang="en-US" b="1" dirty="0"/>
              <a:t>Regional vice president, wellbeing &amp; engagement practice leader – east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24" y="1495425"/>
            <a:ext cx="2923620" cy="11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79513"/>
            <a:ext cx="9144000" cy="3850557"/>
            <a:chOff x="0" y="-79513"/>
            <a:chExt cx="9144000" cy="3850557"/>
          </a:xfrm>
          <a:solidFill>
            <a:schemeClr val="tx2"/>
          </a:solidFill>
        </p:grpSpPr>
        <p:sp>
          <p:nvSpPr>
            <p:cNvPr id="34" name="Rectangle 33"/>
            <p:cNvSpPr/>
            <p:nvPr/>
          </p:nvSpPr>
          <p:spPr>
            <a:xfrm>
              <a:off x="0" y="-79513"/>
              <a:ext cx="9144000" cy="34812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Isosceles Triangle 11"/>
            <p:cNvSpPr/>
            <p:nvPr/>
          </p:nvSpPr>
          <p:spPr>
            <a:xfrm rot="10800000">
              <a:off x="4445592" y="3277332"/>
              <a:ext cx="555625" cy="493712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566699" y="124625"/>
            <a:ext cx="8217333" cy="66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50424" defTabSz="403386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Multiple Dimensions of Wellbeing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086" y="3879366"/>
            <a:ext cx="9116914" cy="185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WHOLE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person comes to work every day....</a:t>
            </a:r>
          </a:p>
          <a:p>
            <a:pPr algn="ctr"/>
            <a:endParaRPr lang="en-US" sz="2118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118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each employee’s wellbeing influences    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individual and organizational performance</a:t>
            </a:r>
          </a:p>
        </p:txBody>
      </p:sp>
      <p:sp>
        <p:nvSpPr>
          <p:cNvPr id="38" name="Oval 37"/>
          <p:cNvSpPr/>
          <p:nvPr/>
        </p:nvSpPr>
        <p:spPr>
          <a:xfrm>
            <a:off x="4314497" y="4405048"/>
            <a:ext cx="498465" cy="46591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24" b="1" dirty="0">
                <a:latin typeface="+mj-lt"/>
              </a:rPr>
              <a:t>&amp;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99835" y="2067195"/>
            <a:ext cx="1252697" cy="10695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+mj-lt"/>
              </a:rPr>
              <a:t>Physical Health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306154" y="2067195"/>
            <a:ext cx="1252697" cy="10695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+mj-lt"/>
              </a:rPr>
              <a:t>Social/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+mj-lt"/>
              </a:rPr>
              <a:t>Emotional Health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912473" y="2067195"/>
            <a:ext cx="1252697" cy="10695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+mj-lt"/>
              </a:rPr>
              <a:t>Financial Health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125111" y="2067195"/>
            <a:ext cx="1390239" cy="10695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+mj-lt"/>
              </a:rPr>
              <a:t>Community Health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518792" y="2067195"/>
            <a:ext cx="1252697" cy="10695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+mj-lt"/>
              </a:rPr>
              <a:t>Career Health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73" y="1324610"/>
            <a:ext cx="829772" cy="8196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8366" r="6549" b="12288"/>
          <a:stretch/>
        </p:blipFill>
        <p:spPr>
          <a:xfrm>
            <a:off x="7204187" y="1167228"/>
            <a:ext cx="1197881" cy="11039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40" y="1167228"/>
            <a:ext cx="1139525" cy="11395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9" y="1127831"/>
            <a:ext cx="1139525" cy="11395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91" y="974715"/>
            <a:ext cx="1169514" cy="116951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31BAF-B2B7-49C1-BC67-F3C240D125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1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4424" y="1612980"/>
            <a:ext cx="1924321" cy="928123"/>
          </a:xfrm>
          <a:prstGeom prst="roundRect">
            <a:avLst/>
          </a:prstGeom>
          <a:solidFill>
            <a:srgbClr val="34657F"/>
          </a:solidFill>
          <a:ln w="15875">
            <a:solidFill>
              <a:srgbClr val="00707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309" y="1638197"/>
            <a:ext cx="2114711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18" b="1" dirty="0">
                <a:solidFill>
                  <a:srgbClr val="FFFFFF"/>
                </a:solidFill>
              </a:rPr>
              <a:t>Employee</a:t>
            </a:r>
          </a:p>
          <a:p>
            <a:pPr algn="ctr"/>
            <a:r>
              <a:rPr lang="en-US" sz="2118" b="1" dirty="0">
                <a:solidFill>
                  <a:srgbClr val="FFFFFF"/>
                </a:solidFill>
              </a:rPr>
              <a:t>Satisfaction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76309" y="2794331"/>
            <a:ext cx="2090342" cy="119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941" b="1" dirty="0">
                <a:solidFill>
                  <a:srgbClr val="000000"/>
                </a:solidFill>
                <a:cs typeface="Segoe UI" pitchFamily="34" charset="0"/>
              </a:rPr>
              <a:t>Satisfaction</a:t>
            </a:r>
            <a:r>
              <a:rPr lang="en-US" sz="1941" dirty="0">
                <a:solidFill>
                  <a:srgbClr val="000000"/>
                </a:solidFill>
                <a:cs typeface="Segoe UI" pitchFamily="34" charset="0"/>
              </a:rPr>
              <a:t> measures </a:t>
            </a:r>
            <a:r>
              <a:rPr lang="en-US" sz="1941" b="1" dirty="0">
                <a:solidFill>
                  <a:srgbClr val="000000"/>
                </a:solidFill>
                <a:cs typeface="Segoe UI" pitchFamily="34" charset="0"/>
              </a:rPr>
              <a:t>happiness</a:t>
            </a:r>
            <a:r>
              <a:rPr lang="en-US" sz="1941" dirty="0">
                <a:solidFill>
                  <a:srgbClr val="000000"/>
                </a:solidFill>
                <a:cs typeface="Segoe UI" pitchFamily="34" charset="0"/>
              </a:rPr>
              <a:t> and </a:t>
            </a:r>
            <a:r>
              <a:rPr lang="en-US" sz="1941" b="1" dirty="0">
                <a:solidFill>
                  <a:srgbClr val="000000"/>
                </a:solidFill>
                <a:cs typeface="Segoe UI" pitchFamily="34" charset="0"/>
              </a:rPr>
              <a:t>contentment</a:t>
            </a:r>
            <a:r>
              <a:rPr lang="en-US" sz="1941" dirty="0">
                <a:solidFill>
                  <a:srgbClr val="000000"/>
                </a:solidFill>
                <a:cs typeface="Segoe UI" pitchFamily="34" charset="0"/>
              </a:rPr>
              <a:t>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711653" y="1562679"/>
            <a:ext cx="3026880" cy="2725011"/>
            <a:chOff x="6320807" y="1771036"/>
            <a:chExt cx="3430464" cy="3088346"/>
          </a:xfrm>
        </p:grpSpPr>
        <p:grpSp>
          <p:nvGrpSpPr>
            <p:cNvPr id="5" name="Group 50"/>
            <p:cNvGrpSpPr/>
            <p:nvPr/>
          </p:nvGrpSpPr>
          <p:grpSpPr>
            <a:xfrm>
              <a:off x="7332173" y="1771036"/>
              <a:ext cx="2264933" cy="1049998"/>
              <a:chOff x="6281095" y="1247302"/>
              <a:chExt cx="2279123" cy="118872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322912" y="1247302"/>
                <a:ext cx="2194560" cy="1188720"/>
              </a:xfrm>
              <a:prstGeom prst="roundRect">
                <a:avLst/>
              </a:prstGeom>
              <a:solidFill>
                <a:schemeClr val="accent3"/>
              </a:solidFill>
              <a:ln w="920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81095" y="1408306"/>
                <a:ext cx="2279123" cy="954829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18" b="1" dirty="0">
                    <a:solidFill>
                      <a:srgbClr val="FFFFFF"/>
                    </a:solidFill>
                  </a:rPr>
                  <a:t>Employee Engagement</a:t>
                </a:r>
              </a:p>
            </p:txBody>
          </p:sp>
        </p:grp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6920065" y="3166909"/>
              <a:ext cx="2831206" cy="1692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941" b="1" dirty="0">
                  <a:solidFill>
                    <a:srgbClr val="000000"/>
                  </a:solidFill>
                  <a:cs typeface="Segoe UI" pitchFamily="34" charset="0"/>
                </a:rPr>
                <a:t>Engagement</a:t>
              </a:r>
              <a:r>
                <a:rPr lang="en-US" sz="1941" dirty="0">
                  <a:solidFill>
                    <a:srgbClr val="000000"/>
                  </a:solidFill>
                  <a:cs typeface="Segoe UI" pitchFamily="34" charset="0"/>
                </a:rPr>
                <a:t> </a:t>
              </a:r>
            </a:p>
            <a:p>
              <a:pPr algn="ctr"/>
              <a:r>
                <a:rPr lang="en-US" sz="1941" dirty="0">
                  <a:solidFill>
                    <a:srgbClr val="000000"/>
                  </a:solidFill>
                  <a:cs typeface="Segoe UI" pitchFamily="34" charset="0"/>
                </a:rPr>
                <a:t>includes </a:t>
              </a:r>
              <a:r>
                <a:rPr lang="en-US" sz="1941" b="1" dirty="0">
                  <a:solidFill>
                    <a:srgbClr val="000000"/>
                  </a:solidFill>
                  <a:cs typeface="Segoe UI" pitchFamily="34" charset="0"/>
                </a:rPr>
                <a:t>satisfaction,</a:t>
              </a:r>
              <a:r>
                <a:rPr lang="en-US" sz="1941" dirty="0">
                  <a:solidFill>
                    <a:srgbClr val="000000"/>
                  </a:solidFill>
                  <a:cs typeface="Segoe UI" pitchFamily="34" charset="0"/>
                </a:rPr>
                <a:t> </a:t>
              </a:r>
              <a:r>
                <a:rPr lang="en-US" sz="1941" b="1" dirty="0">
                  <a:solidFill>
                    <a:srgbClr val="000000"/>
                  </a:solidFill>
                  <a:cs typeface="Segoe UI" pitchFamily="34" charset="0"/>
                </a:rPr>
                <a:t>commitment</a:t>
              </a:r>
              <a:r>
                <a:rPr lang="en-US" sz="1941" dirty="0">
                  <a:solidFill>
                    <a:srgbClr val="000000"/>
                  </a:solidFill>
                  <a:cs typeface="Segoe UI" pitchFamily="34" charset="0"/>
                </a:rPr>
                <a:t> plus </a:t>
              </a:r>
              <a:r>
                <a:rPr lang="en-US" sz="1941" b="1" dirty="0">
                  <a:solidFill>
                    <a:srgbClr val="000000"/>
                  </a:solidFill>
                  <a:cs typeface="Segoe UI" pitchFamily="34" charset="0"/>
                </a:rPr>
                <a:t>energy </a:t>
              </a:r>
              <a:r>
                <a:rPr lang="en-US" sz="1941" dirty="0">
                  <a:solidFill>
                    <a:srgbClr val="000000"/>
                  </a:solidFill>
                  <a:cs typeface="Segoe UI" pitchFamily="34" charset="0"/>
                </a:rPr>
                <a:t>and</a:t>
              </a:r>
              <a:r>
                <a:rPr lang="en-US" sz="1941" b="1" dirty="0">
                  <a:solidFill>
                    <a:srgbClr val="000000"/>
                  </a:solidFill>
                  <a:cs typeface="Segoe UI" pitchFamily="34" charset="0"/>
                </a:rPr>
                <a:t> enthusiasm</a:t>
              </a:r>
              <a:r>
                <a:rPr lang="en-US" sz="1941" dirty="0">
                  <a:solidFill>
                    <a:srgbClr val="000000"/>
                  </a:solidFill>
                  <a:cs typeface="Segoe UI" pitchFamily="34" charset="0"/>
                </a:rPr>
                <a:t>.</a:t>
              </a:r>
            </a:p>
          </p:txBody>
        </p:sp>
        <p:grpSp>
          <p:nvGrpSpPr>
            <p:cNvPr id="7" name="Group 48"/>
            <p:cNvGrpSpPr/>
            <p:nvPr/>
          </p:nvGrpSpPr>
          <p:grpSpPr>
            <a:xfrm>
              <a:off x="6320807" y="1957077"/>
              <a:ext cx="640080" cy="640080"/>
              <a:chOff x="5419748" y="1576526"/>
              <a:chExt cx="581891" cy="581891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419748" y="1576526"/>
                <a:ext cx="581891" cy="5818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ight Arrow 46"/>
              <p:cNvSpPr/>
              <p:nvPr/>
            </p:nvSpPr>
            <p:spPr>
              <a:xfrm>
                <a:off x="5535229" y="1681175"/>
                <a:ext cx="390436" cy="393672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2639443" y="1594526"/>
            <a:ext cx="2986645" cy="2436520"/>
            <a:chOff x="2810915" y="1763542"/>
            <a:chExt cx="3384864" cy="2761389"/>
          </a:xfrm>
        </p:grpSpPr>
        <p:grpSp>
          <p:nvGrpSpPr>
            <p:cNvPr id="3" name="Group 49"/>
            <p:cNvGrpSpPr/>
            <p:nvPr/>
          </p:nvGrpSpPr>
          <p:grpSpPr>
            <a:xfrm>
              <a:off x="3766767" y="1763542"/>
              <a:ext cx="2180897" cy="1051873"/>
              <a:chOff x="3142193" y="1204771"/>
              <a:chExt cx="2194560" cy="119084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142193" y="1204771"/>
                <a:ext cx="2194560" cy="1190843"/>
              </a:xfrm>
              <a:prstGeom prst="roundRect">
                <a:avLst/>
              </a:prstGeom>
              <a:solidFill>
                <a:srgbClr val="34657F"/>
              </a:solidFill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42193" y="1381608"/>
                <a:ext cx="2194559" cy="954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18" b="1" dirty="0">
                    <a:solidFill>
                      <a:srgbClr val="FFFFFF"/>
                    </a:solidFill>
                  </a:rPr>
                  <a:t>Employee Commitment</a:t>
                </a:r>
              </a:p>
            </p:txBody>
          </p:sp>
        </p:grp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494424" y="3170954"/>
              <a:ext cx="2701355" cy="1353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941" b="1" dirty="0">
                  <a:solidFill>
                    <a:srgbClr val="000000"/>
                  </a:solidFill>
                  <a:cs typeface="Segoe UI" pitchFamily="34" charset="0"/>
                </a:rPr>
                <a:t>Commitment</a:t>
              </a:r>
              <a:r>
                <a:rPr lang="en-US" sz="1941" dirty="0">
                  <a:solidFill>
                    <a:srgbClr val="000000"/>
                  </a:solidFill>
                  <a:cs typeface="Segoe UI" pitchFamily="34" charset="0"/>
                </a:rPr>
                <a:t> includes </a:t>
              </a:r>
              <a:r>
                <a:rPr lang="en-US" sz="1941" b="1" dirty="0">
                  <a:solidFill>
                    <a:srgbClr val="000000"/>
                  </a:solidFill>
                  <a:cs typeface="Segoe UI" pitchFamily="34" charset="0"/>
                </a:rPr>
                <a:t>satisfaction</a:t>
              </a:r>
              <a:r>
                <a:rPr lang="en-US" sz="1941" dirty="0">
                  <a:solidFill>
                    <a:srgbClr val="000000"/>
                  </a:solidFill>
                  <a:cs typeface="Segoe UI" pitchFamily="34" charset="0"/>
                </a:rPr>
                <a:t> and also </a:t>
              </a:r>
              <a:r>
                <a:rPr lang="en-US" sz="1941" b="1" dirty="0">
                  <a:solidFill>
                    <a:srgbClr val="000000"/>
                  </a:solidFill>
                  <a:cs typeface="Segoe UI" pitchFamily="34" charset="0"/>
                </a:rPr>
                <a:t>attachment</a:t>
              </a:r>
              <a:r>
                <a:rPr lang="en-US" sz="1941" dirty="0">
                  <a:solidFill>
                    <a:srgbClr val="000000"/>
                  </a:solidFill>
                  <a:cs typeface="Segoe UI" pitchFamily="34" charset="0"/>
                </a:rPr>
                <a:t> to the organization.</a:t>
              </a:r>
            </a:p>
          </p:txBody>
        </p:sp>
        <p:grpSp>
          <p:nvGrpSpPr>
            <p:cNvPr id="32" name="Group 48"/>
            <p:cNvGrpSpPr/>
            <p:nvPr/>
          </p:nvGrpSpPr>
          <p:grpSpPr>
            <a:xfrm>
              <a:off x="2810915" y="1955481"/>
              <a:ext cx="640080" cy="640080"/>
              <a:chOff x="5419748" y="1576526"/>
              <a:chExt cx="581891" cy="581891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419748" y="1576526"/>
                <a:ext cx="581891" cy="5818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5535229" y="1681175"/>
                <a:ext cx="390436" cy="393672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155628" y="4606708"/>
            <a:ext cx="6331956" cy="1358407"/>
            <a:chOff x="1105795" y="5220936"/>
            <a:chExt cx="7176217" cy="15395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95" y="5274161"/>
              <a:ext cx="1576050" cy="14863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193" y="5220936"/>
              <a:ext cx="1657819" cy="153159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3007108" y="6018776"/>
              <a:ext cx="3777487" cy="0"/>
            </a:xfrm>
            <a:prstGeom prst="line">
              <a:avLst/>
            </a:prstGeom>
            <a:ln w="85725">
              <a:solidFill>
                <a:schemeClr val="tx1"/>
              </a:solidFill>
              <a:headEnd type="diamond"/>
              <a:tailEnd type="diamon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>
            <a:off x="815777" y="1136372"/>
            <a:ext cx="1235773" cy="4958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i="1" dirty="0">
                <a:solidFill>
                  <a:srgbClr val="000000"/>
                </a:solidFill>
              </a:rPr>
              <a:t>Pre-1990’s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02362" y="1134980"/>
            <a:ext cx="1235773" cy="4958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i="1" dirty="0">
                <a:solidFill>
                  <a:srgbClr val="000000"/>
                </a:solidFill>
              </a:rPr>
              <a:t>1990’s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984976" y="1121490"/>
            <a:ext cx="1320004" cy="4958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i="1" dirty="0">
                <a:solidFill>
                  <a:srgbClr val="000000"/>
                </a:solidFill>
              </a:rPr>
              <a:t>Late 1990’s -</a:t>
            </a:r>
          </a:p>
          <a:p>
            <a:pPr algn="ctr"/>
            <a:r>
              <a:rPr lang="en-US" sz="1500" b="1" i="1" dirty="0">
                <a:solidFill>
                  <a:srgbClr val="000000"/>
                </a:solidFill>
              </a:rPr>
              <a:t>Early 2000’s</a:t>
            </a:r>
          </a:p>
        </p:txBody>
      </p:sp>
      <p:sp>
        <p:nvSpPr>
          <p:cNvPr id="31" name="Title 8"/>
          <p:cNvSpPr txBox="1">
            <a:spLocks/>
          </p:cNvSpPr>
          <p:nvPr/>
        </p:nvSpPr>
        <p:spPr>
          <a:xfrm>
            <a:off x="457200" y="-172468"/>
            <a:ext cx="8229600" cy="12436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4300" b="1" dirty="0">
                <a:solidFill>
                  <a:srgbClr val="34657F"/>
                </a:solidFill>
              </a:rPr>
              <a:t>The Evolution of Engagement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8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28321" y="2035089"/>
            <a:ext cx="1524000" cy="1127276"/>
          </a:xfrm>
          <a:custGeom>
            <a:avLst/>
            <a:gdLst>
              <a:gd name="T0" fmla="*/ 2 w 630"/>
              <a:gd name="T1" fmla="*/ 244 h 466"/>
              <a:gd name="T2" fmla="*/ 22 w 630"/>
              <a:gd name="T3" fmla="*/ 170 h 466"/>
              <a:gd name="T4" fmla="*/ 60 w 630"/>
              <a:gd name="T5" fmla="*/ 108 h 466"/>
              <a:gd name="T6" fmla="*/ 116 w 630"/>
              <a:gd name="T7" fmla="*/ 60 h 466"/>
              <a:gd name="T8" fmla="*/ 180 w 630"/>
              <a:gd name="T9" fmla="*/ 22 h 466"/>
              <a:gd name="T10" fmla="*/ 254 w 630"/>
              <a:gd name="T11" fmla="*/ 0 h 466"/>
              <a:gd name="T12" fmla="*/ 270 w 630"/>
              <a:gd name="T13" fmla="*/ 6 h 466"/>
              <a:gd name="T14" fmla="*/ 280 w 630"/>
              <a:gd name="T15" fmla="*/ 28 h 466"/>
              <a:gd name="T16" fmla="*/ 270 w 630"/>
              <a:gd name="T17" fmla="*/ 48 h 466"/>
              <a:gd name="T18" fmla="*/ 224 w 630"/>
              <a:gd name="T19" fmla="*/ 70 h 466"/>
              <a:gd name="T20" fmla="*/ 162 w 630"/>
              <a:gd name="T21" fmla="*/ 122 h 466"/>
              <a:gd name="T22" fmla="*/ 140 w 630"/>
              <a:gd name="T23" fmla="*/ 158 h 466"/>
              <a:gd name="T24" fmla="*/ 134 w 630"/>
              <a:gd name="T25" fmla="*/ 198 h 466"/>
              <a:gd name="T26" fmla="*/ 142 w 630"/>
              <a:gd name="T27" fmla="*/ 240 h 466"/>
              <a:gd name="T28" fmla="*/ 176 w 630"/>
              <a:gd name="T29" fmla="*/ 278 h 466"/>
              <a:gd name="T30" fmla="*/ 222 w 630"/>
              <a:gd name="T31" fmla="*/ 296 h 466"/>
              <a:gd name="T32" fmla="*/ 240 w 630"/>
              <a:gd name="T33" fmla="*/ 306 h 466"/>
              <a:gd name="T34" fmla="*/ 262 w 630"/>
              <a:gd name="T35" fmla="*/ 330 h 466"/>
              <a:gd name="T36" fmla="*/ 270 w 630"/>
              <a:gd name="T37" fmla="*/ 368 h 466"/>
              <a:gd name="T38" fmla="*/ 260 w 630"/>
              <a:gd name="T39" fmla="*/ 406 h 466"/>
              <a:gd name="T40" fmla="*/ 220 w 630"/>
              <a:gd name="T41" fmla="*/ 450 h 466"/>
              <a:gd name="T42" fmla="*/ 158 w 630"/>
              <a:gd name="T43" fmla="*/ 466 h 466"/>
              <a:gd name="T44" fmla="*/ 134 w 630"/>
              <a:gd name="T45" fmla="*/ 464 h 466"/>
              <a:gd name="T46" fmla="*/ 94 w 630"/>
              <a:gd name="T47" fmla="*/ 450 h 466"/>
              <a:gd name="T48" fmla="*/ 56 w 630"/>
              <a:gd name="T49" fmla="*/ 420 h 466"/>
              <a:gd name="T50" fmla="*/ 24 w 630"/>
              <a:gd name="T51" fmla="*/ 378 h 466"/>
              <a:gd name="T52" fmla="*/ 4 w 630"/>
              <a:gd name="T53" fmla="*/ 320 h 466"/>
              <a:gd name="T54" fmla="*/ 0 w 630"/>
              <a:gd name="T55" fmla="*/ 272 h 466"/>
              <a:gd name="T56" fmla="*/ 352 w 630"/>
              <a:gd name="T57" fmla="*/ 244 h 466"/>
              <a:gd name="T58" fmla="*/ 372 w 630"/>
              <a:gd name="T59" fmla="*/ 170 h 466"/>
              <a:gd name="T60" fmla="*/ 410 w 630"/>
              <a:gd name="T61" fmla="*/ 108 h 466"/>
              <a:gd name="T62" fmla="*/ 466 w 630"/>
              <a:gd name="T63" fmla="*/ 60 h 466"/>
              <a:gd name="T64" fmla="*/ 532 w 630"/>
              <a:gd name="T65" fmla="*/ 22 h 466"/>
              <a:gd name="T66" fmla="*/ 604 w 630"/>
              <a:gd name="T67" fmla="*/ 0 h 466"/>
              <a:gd name="T68" fmla="*/ 620 w 630"/>
              <a:gd name="T69" fmla="*/ 6 h 466"/>
              <a:gd name="T70" fmla="*/ 630 w 630"/>
              <a:gd name="T71" fmla="*/ 28 h 466"/>
              <a:gd name="T72" fmla="*/ 620 w 630"/>
              <a:gd name="T73" fmla="*/ 48 h 466"/>
              <a:gd name="T74" fmla="*/ 574 w 630"/>
              <a:gd name="T75" fmla="*/ 70 h 466"/>
              <a:gd name="T76" fmla="*/ 512 w 630"/>
              <a:gd name="T77" fmla="*/ 122 h 466"/>
              <a:gd name="T78" fmla="*/ 492 w 630"/>
              <a:gd name="T79" fmla="*/ 158 h 466"/>
              <a:gd name="T80" fmla="*/ 484 w 630"/>
              <a:gd name="T81" fmla="*/ 198 h 466"/>
              <a:gd name="T82" fmla="*/ 492 w 630"/>
              <a:gd name="T83" fmla="*/ 240 h 466"/>
              <a:gd name="T84" fmla="*/ 528 w 630"/>
              <a:gd name="T85" fmla="*/ 278 h 466"/>
              <a:gd name="T86" fmla="*/ 572 w 630"/>
              <a:gd name="T87" fmla="*/ 296 h 466"/>
              <a:gd name="T88" fmla="*/ 590 w 630"/>
              <a:gd name="T89" fmla="*/ 306 h 466"/>
              <a:gd name="T90" fmla="*/ 612 w 630"/>
              <a:gd name="T91" fmla="*/ 330 h 466"/>
              <a:gd name="T92" fmla="*/ 620 w 630"/>
              <a:gd name="T93" fmla="*/ 368 h 466"/>
              <a:gd name="T94" fmla="*/ 612 w 630"/>
              <a:gd name="T95" fmla="*/ 406 h 466"/>
              <a:gd name="T96" fmla="*/ 572 w 630"/>
              <a:gd name="T97" fmla="*/ 450 h 466"/>
              <a:gd name="T98" fmla="*/ 510 w 630"/>
              <a:gd name="T99" fmla="*/ 466 h 466"/>
              <a:gd name="T100" fmla="*/ 484 w 630"/>
              <a:gd name="T101" fmla="*/ 464 h 466"/>
              <a:gd name="T102" fmla="*/ 444 w 630"/>
              <a:gd name="T103" fmla="*/ 450 h 466"/>
              <a:gd name="T104" fmla="*/ 406 w 630"/>
              <a:gd name="T105" fmla="*/ 420 h 466"/>
              <a:gd name="T106" fmla="*/ 374 w 630"/>
              <a:gd name="T107" fmla="*/ 378 h 466"/>
              <a:gd name="T108" fmla="*/ 356 w 630"/>
              <a:gd name="T109" fmla="*/ 320 h 466"/>
              <a:gd name="T110" fmla="*/ 350 w 630"/>
              <a:gd name="T111" fmla="*/ 27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0" h="466">
                <a:moveTo>
                  <a:pt x="0" y="272"/>
                </a:moveTo>
                <a:lnTo>
                  <a:pt x="0" y="272"/>
                </a:lnTo>
                <a:lnTo>
                  <a:pt x="2" y="244"/>
                </a:lnTo>
                <a:lnTo>
                  <a:pt x="6" y="218"/>
                </a:lnTo>
                <a:lnTo>
                  <a:pt x="12" y="194"/>
                </a:lnTo>
                <a:lnTo>
                  <a:pt x="22" y="170"/>
                </a:lnTo>
                <a:lnTo>
                  <a:pt x="32" y="148"/>
                </a:lnTo>
                <a:lnTo>
                  <a:pt x="46" y="128"/>
                </a:lnTo>
                <a:lnTo>
                  <a:pt x="60" y="108"/>
                </a:lnTo>
                <a:lnTo>
                  <a:pt x="78" y="90"/>
                </a:lnTo>
                <a:lnTo>
                  <a:pt x="96" y="74"/>
                </a:lnTo>
                <a:lnTo>
                  <a:pt x="116" y="60"/>
                </a:lnTo>
                <a:lnTo>
                  <a:pt x="136" y="46"/>
                </a:lnTo>
                <a:lnTo>
                  <a:pt x="158" y="34"/>
                </a:lnTo>
                <a:lnTo>
                  <a:pt x="180" y="22"/>
                </a:lnTo>
                <a:lnTo>
                  <a:pt x="204" y="14"/>
                </a:lnTo>
                <a:lnTo>
                  <a:pt x="228" y="6"/>
                </a:lnTo>
                <a:lnTo>
                  <a:pt x="254" y="0"/>
                </a:lnTo>
                <a:lnTo>
                  <a:pt x="254" y="0"/>
                </a:lnTo>
                <a:lnTo>
                  <a:pt x="262" y="2"/>
                </a:lnTo>
                <a:lnTo>
                  <a:pt x="270" y="6"/>
                </a:lnTo>
                <a:lnTo>
                  <a:pt x="276" y="14"/>
                </a:lnTo>
                <a:lnTo>
                  <a:pt x="278" y="20"/>
                </a:lnTo>
                <a:lnTo>
                  <a:pt x="280" y="28"/>
                </a:lnTo>
                <a:lnTo>
                  <a:pt x="278" y="36"/>
                </a:lnTo>
                <a:lnTo>
                  <a:pt x="274" y="44"/>
                </a:lnTo>
                <a:lnTo>
                  <a:pt x="270" y="48"/>
                </a:lnTo>
                <a:lnTo>
                  <a:pt x="270" y="48"/>
                </a:lnTo>
                <a:lnTo>
                  <a:pt x="246" y="58"/>
                </a:lnTo>
                <a:lnTo>
                  <a:pt x="224" y="70"/>
                </a:lnTo>
                <a:lnTo>
                  <a:pt x="202" y="86"/>
                </a:lnTo>
                <a:lnTo>
                  <a:pt x="180" y="102"/>
                </a:lnTo>
                <a:lnTo>
                  <a:pt x="162" y="122"/>
                </a:lnTo>
                <a:lnTo>
                  <a:pt x="154" y="134"/>
                </a:lnTo>
                <a:lnTo>
                  <a:pt x="146" y="146"/>
                </a:lnTo>
                <a:lnTo>
                  <a:pt x="140" y="158"/>
                </a:lnTo>
                <a:lnTo>
                  <a:pt x="136" y="170"/>
                </a:lnTo>
                <a:lnTo>
                  <a:pt x="134" y="184"/>
                </a:lnTo>
                <a:lnTo>
                  <a:pt x="134" y="198"/>
                </a:lnTo>
                <a:lnTo>
                  <a:pt x="134" y="198"/>
                </a:lnTo>
                <a:lnTo>
                  <a:pt x="136" y="220"/>
                </a:lnTo>
                <a:lnTo>
                  <a:pt x="142" y="240"/>
                </a:lnTo>
                <a:lnTo>
                  <a:pt x="152" y="256"/>
                </a:lnTo>
                <a:lnTo>
                  <a:pt x="162" y="268"/>
                </a:lnTo>
                <a:lnTo>
                  <a:pt x="176" y="278"/>
                </a:lnTo>
                <a:lnTo>
                  <a:pt x="192" y="286"/>
                </a:lnTo>
                <a:lnTo>
                  <a:pt x="206" y="292"/>
                </a:lnTo>
                <a:lnTo>
                  <a:pt x="222" y="296"/>
                </a:lnTo>
                <a:lnTo>
                  <a:pt x="222" y="296"/>
                </a:lnTo>
                <a:lnTo>
                  <a:pt x="232" y="300"/>
                </a:lnTo>
                <a:lnTo>
                  <a:pt x="240" y="306"/>
                </a:lnTo>
                <a:lnTo>
                  <a:pt x="248" y="312"/>
                </a:lnTo>
                <a:lnTo>
                  <a:pt x="256" y="322"/>
                </a:lnTo>
                <a:lnTo>
                  <a:pt x="262" y="330"/>
                </a:lnTo>
                <a:lnTo>
                  <a:pt x="266" y="342"/>
                </a:lnTo>
                <a:lnTo>
                  <a:pt x="268" y="354"/>
                </a:lnTo>
                <a:lnTo>
                  <a:pt x="270" y="368"/>
                </a:lnTo>
                <a:lnTo>
                  <a:pt x="270" y="368"/>
                </a:lnTo>
                <a:lnTo>
                  <a:pt x="268" y="386"/>
                </a:lnTo>
                <a:lnTo>
                  <a:pt x="260" y="406"/>
                </a:lnTo>
                <a:lnTo>
                  <a:pt x="250" y="422"/>
                </a:lnTo>
                <a:lnTo>
                  <a:pt x="236" y="438"/>
                </a:lnTo>
                <a:lnTo>
                  <a:pt x="220" y="450"/>
                </a:lnTo>
                <a:lnTo>
                  <a:pt x="202" y="458"/>
                </a:lnTo>
                <a:lnTo>
                  <a:pt x="182" y="464"/>
                </a:lnTo>
                <a:lnTo>
                  <a:pt x="158" y="466"/>
                </a:lnTo>
                <a:lnTo>
                  <a:pt x="158" y="466"/>
                </a:lnTo>
                <a:lnTo>
                  <a:pt x="146" y="466"/>
                </a:lnTo>
                <a:lnTo>
                  <a:pt x="134" y="464"/>
                </a:lnTo>
                <a:lnTo>
                  <a:pt x="120" y="460"/>
                </a:lnTo>
                <a:lnTo>
                  <a:pt x="106" y="456"/>
                </a:lnTo>
                <a:lnTo>
                  <a:pt x="94" y="450"/>
                </a:lnTo>
                <a:lnTo>
                  <a:pt x="80" y="442"/>
                </a:lnTo>
                <a:lnTo>
                  <a:pt x="68" y="432"/>
                </a:lnTo>
                <a:lnTo>
                  <a:pt x="56" y="420"/>
                </a:lnTo>
                <a:lnTo>
                  <a:pt x="44" y="408"/>
                </a:lnTo>
                <a:lnTo>
                  <a:pt x="34" y="394"/>
                </a:lnTo>
                <a:lnTo>
                  <a:pt x="24" y="378"/>
                </a:lnTo>
                <a:lnTo>
                  <a:pt x="16" y="360"/>
                </a:lnTo>
                <a:lnTo>
                  <a:pt x="10" y="340"/>
                </a:lnTo>
                <a:lnTo>
                  <a:pt x="4" y="320"/>
                </a:lnTo>
                <a:lnTo>
                  <a:pt x="2" y="296"/>
                </a:lnTo>
                <a:lnTo>
                  <a:pt x="0" y="272"/>
                </a:lnTo>
                <a:lnTo>
                  <a:pt x="0" y="272"/>
                </a:lnTo>
                <a:close/>
                <a:moveTo>
                  <a:pt x="350" y="272"/>
                </a:moveTo>
                <a:lnTo>
                  <a:pt x="350" y="272"/>
                </a:lnTo>
                <a:lnTo>
                  <a:pt x="352" y="244"/>
                </a:lnTo>
                <a:lnTo>
                  <a:pt x="356" y="218"/>
                </a:lnTo>
                <a:lnTo>
                  <a:pt x="362" y="194"/>
                </a:lnTo>
                <a:lnTo>
                  <a:pt x="372" y="170"/>
                </a:lnTo>
                <a:lnTo>
                  <a:pt x="382" y="148"/>
                </a:lnTo>
                <a:lnTo>
                  <a:pt x="396" y="128"/>
                </a:lnTo>
                <a:lnTo>
                  <a:pt x="410" y="108"/>
                </a:lnTo>
                <a:lnTo>
                  <a:pt x="428" y="90"/>
                </a:lnTo>
                <a:lnTo>
                  <a:pt x="446" y="74"/>
                </a:lnTo>
                <a:lnTo>
                  <a:pt x="466" y="60"/>
                </a:lnTo>
                <a:lnTo>
                  <a:pt x="486" y="46"/>
                </a:lnTo>
                <a:lnTo>
                  <a:pt x="508" y="34"/>
                </a:lnTo>
                <a:lnTo>
                  <a:pt x="532" y="22"/>
                </a:lnTo>
                <a:lnTo>
                  <a:pt x="554" y="14"/>
                </a:lnTo>
                <a:lnTo>
                  <a:pt x="580" y="6"/>
                </a:lnTo>
                <a:lnTo>
                  <a:pt x="604" y="0"/>
                </a:lnTo>
                <a:lnTo>
                  <a:pt x="604" y="0"/>
                </a:lnTo>
                <a:lnTo>
                  <a:pt x="612" y="2"/>
                </a:lnTo>
                <a:lnTo>
                  <a:pt x="620" y="6"/>
                </a:lnTo>
                <a:lnTo>
                  <a:pt x="626" y="14"/>
                </a:lnTo>
                <a:lnTo>
                  <a:pt x="628" y="20"/>
                </a:lnTo>
                <a:lnTo>
                  <a:pt x="630" y="28"/>
                </a:lnTo>
                <a:lnTo>
                  <a:pt x="628" y="36"/>
                </a:lnTo>
                <a:lnTo>
                  <a:pt x="626" y="44"/>
                </a:lnTo>
                <a:lnTo>
                  <a:pt x="620" y="48"/>
                </a:lnTo>
                <a:lnTo>
                  <a:pt x="620" y="48"/>
                </a:lnTo>
                <a:lnTo>
                  <a:pt x="598" y="58"/>
                </a:lnTo>
                <a:lnTo>
                  <a:pt x="574" y="70"/>
                </a:lnTo>
                <a:lnTo>
                  <a:pt x="552" y="86"/>
                </a:lnTo>
                <a:lnTo>
                  <a:pt x="530" y="102"/>
                </a:lnTo>
                <a:lnTo>
                  <a:pt x="512" y="122"/>
                </a:lnTo>
                <a:lnTo>
                  <a:pt x="504" y="134"/>
                </a:lnTo>
                <a:lnTo>
                  <a:pt x="496" y="146"/>
                </a:lnTo>
                <a:lnTo>
                  <a:pt x="492" y="158"/>
                </a:lnTo>
                <a:lnTo>
                  <a:pt x="488" y="170"/>
                </a:lnTo>
                <a:lnTo>
                  <a:pt x="484" y="184"/>
                </a:lnTo>
                <a:lnTo>
                  <a:pt x="484" y="198"/>
                </a:lnTo>
                <a:lnTo>
                  <a:pt x="484" y="198"/>
                </a:lnTo>
                <a:lnTo>
                  <a:pt x="486" y="220"/>
                </a:lnTo>
                <a:lnTo>
                  <a:pt x="492" y="240"/>
                </a:lnTo>
                <a:lnTo>
                  <a:pt x="502" y="256"/>
                </a:lnTo>
                <a:lnTo>
                  <a:pt x="514" y="268"/>
                </a:lnTo>
                <a:lnTo>
                  <a:pt x="528" y="278"/>
                </a:lnTo>
                <a:lnTo>
                  <a:pt x="542" y="286"/>
                </a:lnTo>
                <a:lnTo>
                  <a:pt x="556" y="292"/>
                </a:lnTo>
                <a:lnTo>
                  <a:pt x="572" y="296"/>
                </a:lnTo>
                <a:lnTo>
                  <a:pt x="572" y="296"/>
                </a:lnTo>
                <a:lnTo>
                  <a:pt x="582" y="300"/>
                </a:lnTo>
                <a:lnTo>
                  <a:pt x="590" y="306"/>
                </a:lnTo>
                <a:lnTo>
                  <a:pt x="598" y="312"/>
                </a:lnTo>
                <a:lnTo>
                  <a:pt x="606" y="322"/>
                </a:lnTo>
                <a:lnTo>
                  <a:pt x="612" y="330"/>
                </a:lnTo>
                <a:lnTo>
                  <a:pt x="616" y="342"/>
                </a:lnTo>
                <a:lnTo>
                  <a:pt x="618" y="354"/>
                </a:lnTo>
                <a:lnTo>
                  <a:pt x="620" y="368"/>
                </a:lnTo>
                <a:lnTo>
                  <a:pt x="620" y="368"/>
                </a:lnTo>
                <a:lnTo>
                  <a:pt x="618" y="386"/>
                </a:lnTo>
                <a:lnTo>
                  <a:pt x="612" y="406"/>
                </a:lnTo>
                <a:lnTo>
                  <a:pt x="600" y="422"/>
                </a:lnTo>
                <a:lnTo>
                  <a:pt x="588" y="438"/>
                </a:lnTo>
                <a:lnTo>
                  <a:pt x="572" y="450"/>
                </a:lnTo>
                <a:lnTo>
                  <a:pt x="552" y="458"/>
                </a:lnTo>
                <a:lnTo>
                  <a:pt x="532" y="464"/>
                </a:lnTo>
                <a:lnTo>
                  <a:pt x="510" y="466"/>
                </a:lnTo>
                <a:lnTo>
                  <a:pt x="510" y="466"/>
                </a:lnTo>
                <a:lnTo>
                  <a:pt x="496" y="466"/>
                </a:lnTo>
                <a:lnTo>
                  <a:pt x="484" y="464"/>
                </a:lnTo>
                <a:lnTo>
                  <a:pt x="470" y="460"/>
                </a:lnTo>
                <a:lnTo>
                  <a:pt x="456" y="456"/>
                </a:lnTo>
                <a:lnTo>
                  <a:pt x="444" y="450"/>
                </a:lnTo>
                <a:lnTo>
                  <a:pt x="430" y="442"/>
                </a:lnTo>
                <a:lnTo>
                  <a:pt x="418" y="432"/>
                </a:lnTo>
                <a:lnTo>
                  <a:pt x="406" y="420"/>
                </a:lnTo>
                <a:lnTo>
                  <a:pt x="394" y="408"/>
                </a:lnTo>
                <a:lnTo>
                  <a:pt x="384" y="394"/>
                </a:lnTo>
                <a:lnTo>
                  <a:pt x="374" y="378"/>
                </a:lnTo>
                <a:lnTo>
                  <a:pt x="366" y="360"/>
                </a:lnTo>
                <a:lnTo>
                  <a:pt x="360" y="340"/>
                </a:lnTo>
                <a:lnTo>
                  <a:pt x="356" y="320"/>
                </a:lnTo>
                <a:lnTo>
                  <a:pt x="352" y="296"/>
                </a:lnTo>
                <a:lnTo>
                  <a:pt x="350" y="272"/>
                </a:lnTo>
                <a:lnTo>
                  <a:pt x="350" y="2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10800000">
            <a:off x="6522721" y="5033484"/>
            <a:ext cx="1524000" cy="1127276"/>
          </a:xfrm>
          <a:custGeom>
            <a:avLst/>
            <a:gdLst>
              <a:gd name="T0" fmla="*/ 2 w 630"/>
              <a:gd name="T1" fmla="*/ 244 h 466"/>
              <a:gd name="T2" fmla="*/ 22 w 630"/>
              <a:gd name="T3" fmla="*/ 170 h 466"/>
              <a:gd name="T4" fmla="*/ 60 w 630"/>
              <a:gd name="T5" fmla="*/ 108 h 466"/>
              <a:gd name="T6" fmla="*/ 116 w 630"/>
              <a:gd name="T7" fmla="*/ 60 h 466"/>
              <a:gd name="T8" fmla="*/ 180 w 630"/>
              <a:gd name="T9" fmla="*/ 22 h 466"/>
              <a:gd name="T10" fmla="*/ 254 w 630"/>
              <a:gd name="T11" fmla="*/ 0 h 466"/>
              <a:gd name="T12" fmla="*/ 270 w 630"/>
              <a:gd name="T13" fmla="*/ 6 h 466"/>
              <a:gd name="T14" fmla="*/ 280 w 630"/>
              <a:gd name="T15" fmla="*/ 28 h 466"/>
              <a:gd name="T16" fmla="*/ 270 w 630"/>
              <a:gd name="T17" fmla="*/ 48 h 466"/>
              <a:gd name="T18" fmla="*/ 224 w 630"/>
              <a:gd name="T19" fmla="*/ 70 h 466"/>
              <a:gd name="T20" fmla="*/ 162 w 630"/>
              <a:gd name="T21" fmla="*/ 122 h 466"/>
              <a:gd name="T22" fmla="*/ 140 w 630"/>
              <a:gd name="T23" fmla="*/ 158 h 466"/>
              <a:gd name="T24" fmla="*/ 134 w 630"/>
              <a:gd name="T25" fmla="*/ 198 h 466"/>
              <a:gd name="T26" fmla="*/ 142 w 630"/>
              <a:gd name="T27" fmla="*/ 240 h 466"/>
              <a:gd name="T28" fmla="*/ 176 w 630"/>
              <a:gd name="T29" fmla="*/ 278 h 466"/>
              <a:gd name="T30" fmla="*/ 222 w 630"/>
              <a:gd name="T31" fmla="*/ 296 h 466"/>
              <a:gd name="T32" fmla="*/ 240 w 630"/>
              <a:gd name="T33" fmla="*/ 306 h 466"/>
              <a:gd name="T34" fmla="*/ 262 w 630"/>
              <a:gd name="T35" fmla="*/ 330 h 466"/>
              <a:gd name="T36" fmla="*/ 270 w 630"/>
              <a:gd name="T37" fmla="*/ 368 h 466"/>
              <a:gd name="T38" fmla="*/ 260 w 630"/>
              <a:gd name="T39" fmla="*/ 406 h 466"/>
              <a:gd name="T40" fmla="*/ 220 w 630"/>
              <a:gd name="T41" fmla="*/ 450 h 466"/>
              <a:gd name="T42" fmla="*/ 158 w 630"/>
              <a:gd name="T43" fmla="*/ 466 h 466"/>
              <a:gd name="T44" fmla="*/ 134 w 630"/>
              <a:gd name="T45" fmla="*/ 464 h 466"/>
              <a:gd name="T46" fmla="*/ 94 w 630"/>
              <a:gd name="T47" fmla="*/ 450 h 466"/>
              <a:gd name="T48" fmla="*/ 56 w 630"/>
              <a:gd name="T49" fmla="*/ 420 h 466"/>
              <a:gd name="T50" fmla="*/ 24 w 630"/>
              <a:gd name="T51" fmla="*/ 378 h 466"/>
              <a:gd name="T52" fmla="*/ 4 w 630"/>
              <a:gd name="T53" fmla="*/ 320 h 466"/>
              <a:gd name="T54" fmla="*/ 0 w 630"/>
              <a:gd name="T55" fmla="*/ 272 h 466"/>
              <a:gd name="T56" fmla="*/ 352 w 630"/>
              <a:gd name="T57" fmla="*/ 244 h 466"/>
              <a:gd name="T58" fmla="*/ 372 w 630"/>
              <a:gd name="T59" fmla="*/ 170 h 466"/>
              <a:gd name="T60" fmla="*/ 410 w 630"/>
              <a:gd name="T61" fmla="*/ 108 h 466"/>
              <a:gd name="T62" fmla="*/ 466 w 630"/>
              <a:gd name="T63" fmla="*/ 60 h 466"/>
              <a:gd name="T64" fmla="*/ 532 w 630"/>
              <a:gd name="T65" fmla="*/ 22 h 466"/>
              <a:gd name="T66" fmla="*/ 604 w 630"/>
              <a:gd name="T67" fmla="*/ 0 h 466"/>
              <a:gd name="T68" fmla="*/ 620 w 630"/>
              <a:gd name="T69" fmla="*/ 6 h 466"/>
              <a:gd name="T70" fmla="*/ 630 w 630"/>
              <a:gd name="T71" fmla="*/ 28 h 466"/>
              <a:gd name="T72" fmla="*/ 620 w 630"/>
              <a:gd name="T73" fmla="*/ 48 h 466"/>
              <a:gd name="T74" fmla="*/ 574 w 630"/>
              <a:gd name="T75" fmla="*/ 70 h 466"/>
              <a:gd name="T76" fmla="*/ 512 w 630"/>
              <a:gd name="T77" fmla="*/ 122 h 466"/>
              <a:gd name="T78" fmla="*/ 492 w 630"/>
              <a:gd name="T79" fmla="*/ 158 h 466"/>
              <a:gd name="T80" fmla="*/ 484 w 630"/>
              <a:gd name="T81" fmla="*/ 198 h 466"/>
              <a:gd name="T82" fmla="*/ 492 w 630"/>
              <a:gd name="T83" fmla="*/ 240 h 466"/>
              <a:gd name="T84" fmla="*/ 528 w 630"/>
              <a:gd name="T85" fmla="*/ 278 h 466"/>
              <a:gd name="T86" fmla="*/ 572 w 630"/>
              <a:gd name="T87" fmla="*/ 296 h 466"/>
              <a:gd name="T88" fmla="*/ 590 w 630"/>
              <a:gd name="T89" fmla="*/ 306 h 466"/>
              <a:gd name="T90" fmla="*/ 612 w 630"/>
              <a:gd name="T91" fmla="*/ 330 h 466"/>
              <a:gd name="T92" fmla="*/ 620 w 630"/>
              <a:gd name="T93" fmla="*/ 368 h 466"/>
              <a:gd name="T94" fmla="*/ 612 w 630"/>
              <a:gd name="T95" fmla="*/ 406 h 466"/>
              <a:gd name="T96" fmla="*/ 572 w 630"/>
              <a:gd name="T97" fmla="*/ 450 h 466"/>
              <a:gd name="T98" fmla="*/ 510 w 630"/>
              <a:gd name="T99" fmla="*/ 466 h 466"/>
              <a:gd name="T100" fmla="*/ 484 w 630"/>
              <a:gd name="T101" fmla="*/ 464 h 466"/>
              <a:gd name="T102" fmla="*/ 444 w 630"/>
              <a:gd name="T103" fmla="*/ 450 h 466"/>
              <a:gd name="T104" fmla="*/ 406 w 630"/>
              <a:gd name="T105" fmla="*/ 420 h 466"/>
              <a:gd name="T106" fmla="*/ 374 w 630"/>
              <a:gd name="T107" fmla="*/ 378 h 466"/>
              <a:gd name="T108" fmla="*/ 356 w 630"/>
              <a:gd name="T109" fmla="*/ 320 h 466"/>
              <a:gd name="T110" fmla="*/ 350 w 630"/>
              <a:gd name="T111" fmla="*/ 27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0" h="466">
                <a:moveTo>
                  <a:pt x="0" y="272"/>
                </a:moveTo>
                <a:lnTo>
                  <a:pt x="0" y="272"/>
                </a:lnTo>
                <a:lnTo>
                  <a:pt x="2" y="244"/>
                </a:lnTo>
                <a:lnTo>
                  <a:pt x="6" y="218"/>
                </a:lnTo>
                <a:lnTo>
                  <a:pt x="12" y="194"/>
                </a:lnTo>
                <a:lnTo>
                  <a:pt x="22" y="170"/>
                </a:lnTo>
                <a:lnTo>
                  <a:pt x="32" y="148"/>
                </a:lnTo>
                <a:lnTo>
                  <a:pt x="46" y="128"/>
                </a:lnTo>
                <a:lnTo>
                  <a:pt x="60" y="108"/>
                </a:lnTo>
                <a:lnTo>
                  <a:pt x="78" y="90"/>
                </a:lnTo>
                <a:lnTo>
                  <a:pt x="96" y="74"/>
                </a:lnTo>
                <a:lnTo>
                  <a:pt x="116" y="60"/>
                </a:lnTo>
                <a:lnTo>
                  <a:pt x="136" y="46"/>
                </a:lnTo>
                <a:lnTo>
                  <a:pt x="158" y="34"/>
                </a:lnTo>
                <a:lnTo>
                  <a:pt x="180" y="22"/>
                </a:lnTo>
                <a:lnTo>
                  <a:pt x="204" y="14"/>
                </a:lnTo>
                <a:lnTo>
                  <a:pt x="228" y="6"/>
                </a:lnTo>
                <a:lnTo>
                  <a:pt x="254" y="0"/>
                </a:lnTo>
                <a:lnTo>
                  <a:pt x="254" y="0"/>
                </a:lnTo>
                <a:lnTo>
                  <a:pt x="262" y="2"/>
                </a:lnTo>
                <a:lnTo>
                  <a:pt x="270" y="6"/>
                </a:lnTo>
                <a:lnTo>
                  <a:pt x="276" y="14"/>
                </a:lnTo>
                <a:lnTo>
                  <a:pt x="278" y="20"/>
                </a:lnTo>
                <a:lnTo>
                  <a:pt x="280" y="28"/>
                </a:lnTo>
                <a:lnTo>
                  <a:pt x="278" y="36"/>
                </a:lnTo>
                <a:lnTo>
                  <a:pt x="274" y="44"/>
                </a:lnTo>
                <a:lnTo>
                  <a:pt x="270" y="48"/>
                </a:lnTo>
                <a:lnTo>
                  <a:pt x="270" y="48"/>
                </a:lnTo>
                <a:lnTo>
                  <a:pt x="246" y="58"/>
                </a:lnTo>
                <a:lnTo>
                  <a:pt x="224" y="70"/>
                </a:lnTo>
                <a:lnTo>
                  <a:pt x="202" y="86"/>
                </a:lnTo>
                <a:lnTo>
                  <a:pt x="180" y="102"/>
                </a:lnTo>
                <a:lnTo>
                  <a:pt x="162" y="122"/>
                </a:lnTo>
                <a:lnTo>
                  <a:pt x="154" y="134"/>
                </a:lnTo>
                <a:lnTo>
                  <a:pt x="146" y="146"/>
                </a:lnTo>
                <a:lnTo>
                  <a:pt x="140" y="158"/>
                </a:lnTo>
                <a:lnTo>
                  <a:pt x="136" y="170"/>
                </a:lnTo>
                <a:lnTo>
                  <a:pt x="134" y="184"/>
                </a:lnTo>
                <a:lnTo>
                  <a:pt x="134" y="198"/>
                </a:lnTo>
                <a:lnTo>
                  <a:pt x="134" y="198"/>
                </a:lnTo>
                <a:lnTo>
                  <a:pt x="136" y="220"/>
                </a:lnTo>
                <a:lnTo>
                  <a:pt x="142" y="240"/>
                </a:lnTo>
                <a:lnTo>
                  <a:pt x="152" y="256"/>
                </a:lnTo>
                <a:lnTo>
                  <a:pt x="162" y="268"/>
                </a:lnTo>
                <a:lnTo>
                  <a:pt x="176" y="278"/>
                </a:lnTo>
                <a:lnTo>
                  <a:pt x="192" y="286"/>
                </a:lnTo>
                <a:lnTo>
                  <a:pt x="206" y="292"/>
                </a:lnTo>
                <a:lnTo>
                  <a:pt x="222" y="296"/>
                </a:lnTo>
                <a:lnTo>
                  <a:pt x="222" y="296"/>
                </a:lnTo>
                <a:lnTo>
                  <a:pt x="232" y="300"/>
                </a:lnTo>
                <a:lnTo>
                  <a:pt x="240" y="306"/>
                </a:lnTo>
                <a:lnTo>
                  <a:pt x="248" y="312"/>
                </a:lnTo>
                <a:lnTo>
                  <a:pt x="256" y="322"/>
                </a:lnTo>
                <a:lnTo>
                  <a:pt x="262" y="330"/>
                </a:lnTo>
                <a:lnTo>
                  <a:pt x="266" y="342"/>
                </a:lnTo>
                <a:lnTo>
                  <a:pt x="268" y="354"/>
                </a:lnTo>
                <a:lnTo>
                  <a:pt x="270" y="368"/>
                </a:lnTo>
                <a:lnTo>
                  <a:pt x="270" y="368"/>
                </a:lnTo>
                <a:lnTo>
                  <a:pt x="268" y="386"/>
                </a:lnTo>
                <a:lnTo>
                  <a:pt x="260" y="406"/>
                </a:lnTo>
                <a:lnTo>
                  <a:pt x="250" y="422"/>
                </a:lnTo>
                <a:lnTo>
                  <a:pt x="236" y="438"/>
                </a:lnTo>
                <a:lnTo>
                  <a:pt x="220" y="450"/>
                </a:lnTo>
                <a:lnTo>
                  <a:pt x="202" y="458"/>
                </a:lnTo>
                <a:lnTo>
                  <a:pt x="182" y="464"/>
                </a:lnTo>
                <a:lnTo>
                  <a:pt x="158" y="466"/>
                </a:lnTo>
                <a:lnTo>
                  <a:pt x="158" y="466"/>
                </a:lnTo>
                <a:lnTo>
                  <a:pt x="146" y="466"/>
                </a:lnTo>
                <a:lnTo>
                  <a:pt x="134" y="464"/>
                </a:lnTo>
                <a:lnTo>
                  <a:pt x="120" y="460"/>
                </a:lnTo>
                <a:lnTo>
                  <a:pt x="106" y="456"/>
                </a:lnTo>
                <a:lnTo>
                  <a:pt x="94" y="450"/>
                </a:lnTo>
                <a:lnTo>
                  <a:pt x="80" y="442"/>
                </a:lnTo>
                <a:lnTo>
                  <a:pt x="68" y="432"/>
                </a:lnTo>
                <a:lnTo>
                  <a:pt x="56" y="420"/>
                </a:lnTo>
                <a:lnTo>
                  <a:pt x="44" y="408"/>
                </a:lnTo>
                <a:lnTo>
                  <a:pt x="34" y="394"/>
                </a:lnTo>
                <a:lnTo>
                  <a:pt x="24" y="378"/>
                </a:lnTo>
                <a:lnTo>
                  <a:pt x="16" y="360"/>
                </a:lnTo>
                <a:lnTo>
                  <a:pt x="10" y="340"/>
                </a:lnTo>
                <a:lnTo>
                  <a:pt x="4" y="320"/>
                </a:lnTo>
                <a:lnTo>
                  <a:pt x="2" y="296"/>
                </a:lnTo>
                <a:lnTo>
                  <a:pt x="0" y="272"/>
                </a:lnTo>
                <a:lnTo>
                  <a:pt x="0" y="272"/>
                </a:lnTo>
                <a:close/>
                <a:moveTo>
                  <a:pt x="350" y="272"/>
                </a:moveTo>
                <a:lnTo>
                  <a:pt x="350" y="272"/>
                </a:lnTo>
                <a:lnTo>
                  <a:pt x="352" y="244"/>
                </a:lnTo>
                <a:lnTo>
                  <a:pt x="356" y="218"/>
                </a:lnTo>
                <a:lnTo>
                  <a:pt x="362" y="194"/>
                </a:lnTo>
                <a:lnTo>
                  <a:pt x="372" y="170"/>
                </a:lnTo>
                <a:lnTo>
                  <a:pt x="382" y="148"/>
                </a:lnTo>
                <a:lnTo>
                  <a:pt x="396" y="128"/>
                </a:lnTo>
                <a:lnTo>
                  <a:pt x="410" y="108"/>
                </a:lnTo>
                <a:lnTo>
                  <a:pt x="428" y="90"/>
                </a:lnTo>
                <a:lnTo>
                  <a:pt x="446" y="74"/>
                </a:lnTo>
                <a:lnTo>
                  <a:pt x="466" y="60"/>
                </a:lnTo>
                <a:lnTo>
                  <a:pt x="486" y="46"/>
                </a:lnTo>
                <a:lnTo>
                  <a:pt x="508" y="34"/>
                </a:lnTo>
                <a:lnTo>
                  <a:pt x="532" y="22"/>
                </a:lnTo>
                <a:lnTo>
                  <a:pt x="554" y="14"/>
                </a:lnTo>
                <a:lnTo>
                  <a:pt x="580" y="6"/>
                </a:lnTo>
                <a:lnTo>
                  <a:pt x="604" y="0"/>
                </a:lnTo>
                <a:lnTo>
                  <a:pt x="604" y="0"/>
                </a:lnTo>
                <a:lnTo>
                  <a:pt x="612" y="2"/>
                </a:lnTo>
                <a:lnTo>
                  <a:pt x="620" y="6"/>
                </a:lnTo>
                <a:lnTo>
                  <a:pt x="626" y="14"/>
                </a:lnTo>
                <a:lnTo>
                  <a:pt x="628" y="20"/>
                </a:lnTo>
                <a:lnTo>
                  <a:pt x="630" y="28"/>
                </a:lnTo>
                <a:lnTo>
                  <a:pt x="628" y="36"/>
                </a:lnTo>
                <a:lnTo>
                  <a:pt x="626" y="44"/>
                </a:lnTo>
                <a:lnTo>
                  <a:pt x="620" y="48"/>
                </a:lnTo>
                <a:lnTo>
                  <a:pt x="620" y="48"/>
                </a:lnTo>
                <a:lnTo>
                  <a:pt x="598" y="58"/>
                </a:lnTo>
                <a:lnTo>
                  <a:pt x="574" y="70"/>
                </a:lnTo>
                <a:lnTo>
                  <a:pt x="552" y="86"/>
                </a:lnTo>
                <a:lnTo>
                  <a:pt x="530" y="102"/>
                </a:lnTo>
                <a:lnTo>
                  <a:pt x="512" y="122"/>
                </a:lnTo>
                <a:lnTo>
                  <a:pt x="504" y="134"/>
                </a:lnTo>
                <a:lnTo>
                  <a:pt x="496" y="146"/>
                </a:lnTo>
                <a:lnTo>
                  <a:pt x="492" y="158"/>
                </a:lnTo>
                <a:lnTo>
                  <a:pt x="488" y="170"/>
                </a:lnTo>
                <a:lnTo>
                  <a:pt x="484" y="184"/>
                </a:lnTo>
                <a:lnTo>
                  <a:pt x="484" y="198"/>
                </a:lnTo>
                <a:lnTo>
                  <a:pt x="484" y="198"/>
                </a:lnTo>
                <a:lnTo>
                  <a:pt x="486" y="220"/>
                </a:lnTo>
                <a:lnTo>
                  <a:pt x="492" y="240"/>
                </a:lnTo>
                <a:lnTo>
                  <a:pt x="502" y="256"/>
                </a:lnTo>
                <a:lnTo>
                  <a:pt x="514" y="268"/>
                </a:lnTo>
                <a:lnTo>
                  <a:pt x="528" y="278"/>
                </a:lnTo>
                <a:lnTo>
                  <a:pt x="542" y="286"/>
                </a:lnTo>
                <a:lnTo>
                  <a:pt x="556" y="292"/>
                </a:lnTo>
                <a:lnTo>
                  <a:pt x="572" y="296"/>
                </a:lnTo>
                <a:lnTo>
                  <a:pt x="572" y="296"/>
                </a:lnTo>
                <a:lnTo>
                  <a:pt x="582" y="300"/>
                </a:lnTo>
                <a:lnTo>
                  <a:pt x="590" y="306"/>
                </a:lnTo>
                <a:lnTo>
                  <a:pt x="598" y="312"/>
                </a:lnTo>
                <a:lnTo>
                  <a:pt x="606" y="322"/>
                </a:lnTo>
                <a:lnTo>
                  <a:pt x="612" y="330"/>
                </a:lnTo>
                <a:lnTo>
                  <a:pt x="616" y="342"/>
                </a:lnTo>
                <a:lnTo>
                  <a:pt x="618" y="354"/>
                </a:lnTo>
                <a:lnTo>
                  <a:pt x="620" y="368"/>
                </a:lnTo>
                <a:lnTo>
                  <a:pt x="620" y="368"/>
                </a:lnTo>
                <a:lnTo>
                  <a:pt x="618" y="386"/>
                </a:lnTo>
                <a:lnTo>
                  <a:pt x="612" y="406"/>
                </a:lnTo>
                <a:lnTo>
                  <a:pt x="600" y="422"/>
                </a:lnTo>
                <a:lnTo>
                  <a:pt x="588" y="438"/>
                </a:lnTo>
                <a:lnTo>
                  <a:pt x="572" y="450"/>
                </a:lnTo>
                <a:lnTo>
                  <a:pt x="552" y="458"/>
                </a:lnTo>
                <a:lnTo>
                  <a:pt x="532" y="464"/>
                </a:lnTo>
                <a:lnTo>
                  <a:pt x="510" y="466"/>
                </a:lnTo>
                <a:lnTo>
                  <a:pt x="510" y="466"/>
                </a:lnTo>
                <a:lnTo>
                  <a:pt x="496" y="466"/>
                </a:lnTo>
                <a:lnTo>
                  <a:pt x="484" y="464"/>
                </a:lnTo>
                <a:lnTo>
                  <a:pt x="470" y="460"/>
                </a:lnTo>
                <a:lnTo>
                  <a:pt x="456" y="456"/>
                </a:lnTo>
                <a:lnTo>
                  <a:pt x="444" y="450"/>
                </a:lnTo>
                <a:lnTo>
                  <a:pt x="430" y="442"/>
                </a:lnTo>
                <a:lnTo>
                  <a:pt x="418" y="432"/>
                </a:lnTo>
                <a:lnTo>
                  <a:pt x="406" y="420"/>
                </a:lnTo>
                <a:lnTo>
                  <a:pt x="394" y="408"/>
                </a:lnTo>
                <a:lnTo>
                  <a:pt x="384" y="394"/>
                </a:lnTo>
                <a:lnTo>
                  <a:pt x="374" y="378"/>
                </a:lnTo>
                <a:lnTo>
                  <a:pt x="366" y="360"/>
                </a:lnTo>
                <a:lnTo>
                  <a:pt x="360" y="340"/>
                </a:lnTo>
                <a:lnTo>
                  <a:pt x="356" y="320"/>
                </a:lnTo>
                <a:lnTo>
                  <a:pt x="352" y="296"/>
                </a:lnTo>
                <a:lnTo>
                  <a:pt x="350" y="272"/>
                </a:lnTo>
                <a:lnTo>
                  <a:pt x="350" y="2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881"/>
            <a:ext cx="7905750" cy="91020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34657F"/>
                </a:solidFill>
              </a:rPr>
              <a:t>How do we define employee engagement?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51" y="2598727"/>
            <a:ext cx="6953250" cy="4638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799A05"/>
                </a:solidFill>
              </a:rPr>
              <a:t>engagement</a:t>
            </a:r>
          </a:p>
          <a:p>
            <a:pPr marL="0" indent="0">
              <a:buNone/>
            </a:pPr>
            <a:r>
              <a:rPr lang="en-US" sz="2400" i="1" dirty="0"/>
              <a:t>noun | </a:t>
            </a:r>
            <a:r>
              <a:rPr lang="en-US" sz="2400" dirty="0" err="1"/>
              <a:t>en·gage·ment</a:t>
            </a:r>
            <a:r>
              <a:rPr lang="en-US" sz="2400" dirty="0"/>
              <a:t> \in-ˈ</a:t>
            </a:r>
            <a:r>
              <a:rPr lang="en-US" sz="2400" dirty="0" err="1"/>
              <a:t>gāj-mənt</a:t>
            </a:r>
            <a:r>
              <a:rPr lang="en-US" sz="2400" dirty="0"/>
              <a:t>, </a:t>
            </a:r>
            <a:r>
              <a:rPr lang="en-US" sz="2400" dirty="0" err="1"/>
              <a:t>en</a:t>
            </a:r>
            <a:r>
              <a:rPr lang="en-US" sz="2400" dirty="0"/>
              <a:t>-\</a:t>
            </a:r>
          </a:p>
          <a:p>
            <a:pPr marL="0" indent="0">
              <a:buNone/>
            </a:pPr>
            <a:r>
              <a:rPr lang="en-US" sz="2400" dirty="0"/>
              <a:t>a pronounced state of enthusiasm characterized by </a:t>
            </a:r>
            <a:r>
              <a:rPr lang="en-US" sz="2400" b="1" dirty="0"/>
              <a:t>effort</a:t>
            </a:r>
            <a:r>
              <a:rPr lang="en-US" sz="2400" dirty="0"/>
              <a:t>, pride and passion that fosters a mutually</a:t>
            </a:r>
            <a:r>
              <a:rPr lang="en-US" sz="2400" b="1" dirty="0"/>
              <a:t> committed </a:t>
            </a:r>
            <a:r>
              <a:rPr lang="en-US" sz="2400" dirty="0"/>
              <a:t>relationship between employees and their employers, resulting in the enduring pursuit of organizational and personal</a:t>
            </a:r>
            <a:r>
              <a:rPr lang="en-US" sz="2400" b="1" dirty="0"/>
              <a:t> goals</a:t>
            </a:r>
            <a:r>
              <a:rPr lang="en-US" sz="2400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31BAF-B2B7-49C1-BC67-F3C240D125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9894"/>
          </a:xfrm>
        </p:spPr>
        <p:txBody>
          <a:bodyPr/>
          <a:lstStyle/>
          <a:p>
            <a:r>
              <a:rPr lang="en-US" sz="4000" b="1" dirty="0">
                <a:solidFill>
                  <a:srgbClr val="34657F"/>
                </a:solidFill>
              </a:rPr>
              <a:t>Engagement data</a:t>
            </a:r>
            <a:r>
              <a:rPr lang="en-US" sz="4000" b="1" baseline="30000" dirty="0">
                <a:solidFill>
                  <a:srgbClr val="34657F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082" y="3134903"/>
            <a:ext cx="2728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Organizations with engaged employees outperform those without them by up to 202%.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938" y="6191847"/>
            <a:ext cx="5163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Dale Carnegie Training, “The Importance of Employee Engagement” infographic, 2012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8845" y="4871048"/>
            <a:ext cx="2447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istral" panose="03090702030407020403" pitchFamily="66" charset="0"/>
              </a:rPr>
              <a:t>71%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37211" y="3106548"/>
            <a:ext cx="2447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amount lost annually due to employee turnover</a:t>
            </a:r>
            <a:r>
              <a:rPr lang="en-US" dirty="0">
                <a:solidFill>
                  <a:srgbClr val="7C8683"/>
                </a:solidFill>
              </a:rPr>
              <a:t>.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663143" y="2043912"/>
            <a:ext cx="2351430" cy="998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457200" rtl="0" eaLnBrk="1" fontAlgn="auto" latinLnBrk="0" hangingPunct="1"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/>
              </a:rPr>
              <a:t>202</a:t>
            </a:r>
            <a:r>
              <a:rPr kumimoji="0" lang="en-US" sz="6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/>
              </a:rPr>
              <a:t>%</a:t>
            </a:r>
            <a:endParaRPr kumimoji="0" lang="en-US" sz="60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6459062" y="2003203"/>
            <a:ext cx="2351430" cy="998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457200" rtl="0" eaLnBrk="1" fontAlgn="auto" latinLnBrk="0" hangingPunct="1"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/>
              </a:rPr>
              <a:t>$11B</a:t>
            </a:r>
            <a:endParaRPr kumimoji="0" lang="en-US" sz="60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5660" y="1613505"/>
            <a:ext cx="3400426" cy="3246438"/>
            <a:chOff x="2935388" y="1659225"/>
            <a:chExt cx="3400426" cy="3246438"/>
          </a:xfrm>
        </p:grpSpPr>
        <p:sp>
          <p:nvSpPr>
            <p:cNvPr id="13" name="Freeform 214"/>
            <p:cNvSpPr>
              <a:spLocks/>
            </p:cNvSpPr>
            <p:nvPr/>
          </p:nvSpPr>
          <p:spPr bwMode="auto">
            <a:xfrm>
              <a:off x="2935388" y="2060863"/>
              <a:ext cx="585788" cy="1268413"/>
            </a:xfrm>
            <a:custGeom>
              <a:avLst/>
              <a:gdLst>
                <a:gd name="T0" fmla="*/ 609 w 738"/>
                <a:gd name="T1" fmla="*/ 4 h 1598"/>
                <a:gd name="T2" fmla="*/ 621 w 738"/>
                <a:gd name="T3" fmla="*/ 11 h 1598"/>
                <a:gd name="T4" fmla="*/ 694 w 738"/>
                <a:gd name="T5" fmla="*/ 56 h 1598"/>
                <a:gd name="T6" fmla="*/ 684 w 738"/>
                <a:gd name="T7" fmla="*/ 78 h 1598"/>
                <a:gd name="T8" fmla="*/ 663 w 738"/>
                <a:gd name="T9" fmla="*/ 119 h 1598"/>
                <a:gd name="T10" fmla="*/ 645 w 738"/>
                <a:gd name="T11" fmla="*/ 176 h 1598"/>
                <a:gd name="T12" fmla="*/ 638 w 738"/>
                <a:gd name="T13" fmla="*/ 249 h 1598"/>
                <a:gd name="T14" fmla="*/ 652 w 738"/>
                <a:gd name="T15" fmla="*/ 337 h 1598"/>
                <a:gd name="T16" fmla="*/ 677 w 738"/>
                <a:gd name="T17" fmla="*/ 405 h 1598"/>
                <a:gd name="T18" fmla="*/ 705 w 738"/>
                <a:gd name="T19" fmla="*/ 450 h 1598"/>
                <a:gd name="T20" fmla="*/ 727 w 738"/>
                <a:gd name="T21" fmla="*/ 476 h 1598"/>
                <a:gd name="T22" fmla="*/ 738 w 738"/>
                <a:gd name="T23" fmla="*/ 488 h 1598"/>
                <a:gd name="T24" fmla="*/ 502 w 738"/>
                <a:gd name="T25" fmla="*/ 620 h 1598"/>
                <a:gd name="T26" fmla="*/ 468 w 738"/>
                <a:gd name="T27" fmla="*/ 640 h 1598"/>
                <a:gd name="T28" fmla="*/ 454 w 738"/>
                <a:gd name="T29" fmla="*/ 652 h 1598"/>
                <a:gd name="T30" fmla="*/ 435 w 738"/>
                <a:gd name="T31" fmla="*/ 676 h 1598"/>
                <a:gd name="T32" fmla="*/ 427 w 738"/>
                <a:gd name="T33" fmla="*/ 726 h 1598"/>
                <a:gd name="T34" fmla="*/ 498 w 738"/>
                <a:gd name="T35" fmla="*/ 1448 h 1598"/>
                <a:gd name="T36" fmla="*/ 505 w 738"/>
                <a:gd name="T37" fmla="*/ 1492 h 1598"/>
                <a:gd name="T38" fmla="*/ 512 w 738"/>
                <a:gd name="T39" fmla="*/ 1514 h 1598"/>
                <a:gd name="T40" fmla="*/ 529 w 738"/>
                <a:gd name="T41" fmla="*/ 1536 h 1598"/>
                <a:gd name="T42" fmla="*/ 564 w 738"/>
                <a:gd name="T43" fmla="*/ 1556 h 1598"/>
                <a:gd name="T44" fmla="*/ 604 w 738"/>
                <a:gd name="T45" fmla="*/ 1563 h 1598"/>
                <a:gd name="T46" fmla="*/ 657 w 738"/>
                <a:gd name="T47" fmla="*/ 1563 h 1598"/>
                <a:gd name="T48" fmla="*/ 650 w 738"/>
                <a:gd name="T49" fmla="*/ 1588 h 1598"/>
                <a:gd name="T50" fmla="*/ 629 w 738"/>
                <a:gd name="T51" fmla="*/ 1598 h 1598"/>
                <a:gd name="T52" fmla="*/ 232 w 738"/>
                <a:gd name="T53" fmla="*/ 1594 h 1598"/>
                <a:gd name="T54" fmla="*/ 218 w 738"/>
                <a:gd name="T55" fmla="*/ 1568 h 1598"/>
                <a:gd name="T56" fmla="*/ 213 w 738"/>
                <a:gd name="T57" fmla="*/ 894 h 1598"/>
                <a:gd name="T58" fmla="*/ 187 w 738"/>
                <a:gd name="T59" fmla="*/ 879 h 1598"/>
                <a:gd name="T60" fmla="*/ 99 w 738"/>
                <a:gd name="T61" fmla="*/ 879 h 1598"/>
                <a:gd name="T62" fmla="*/ 78 w 738"/>
                <a:gd name="T63" fmla="*/ 876 h 1598"/>
                <a:gd name="T64" fmla="*/ 71 w 738"/>
                <a:gd name="T65" fmla="*/ 866 h 1598"/>
                <a:gd name="T66" fmla="*/ 67 w 738"/>
                <a:gd name="T67" fmla="*/ 838 h 1598"/>
                <a:gd name="T68" fmla="*/ 1 w 738"/>
                <a:gd name="T69" fmla="*/ 178 h 1598"/>
                <a:gd name="T70" fmla="*/ 0 w 738"/>
                <a:gd name="T71" fmla="*/ 157 h 1598"/>
                <a:gd name="T72" fmla="*/ 5 w 738"/>
                <a:gd name="T73" fmla="*/ 148 h 1598"/>
                <a:gd name="T74" fmla="*/ 21 w 738"/>
                <a:gd name="T75" fmla="*/ 139 h 1598"/>
                <a:gd name="T76" fmla="*/ 254 w 738"/>
                <a:gd name="T77" fmla="*/ 11 h 1598"/>
                <a:gd name="T78" fmla="*/ 268 w 738"/>
                <a:gd name="T79" fmla="*/ 4 h 1598"/>
                <a:gd name="T80" fmla="*/ 311 w 738"/>
                <a:gd name="T81" fmla="*/ 20 h 1598"/>
                <a:gd name="T82" fmla="*/ 393 w 738"/>
                <a:gd name="T83" fmla="*/ 42 h 1598"/>
                <a:gd name="T84" fmla="*/ 481 w 738"/>
                <a:gd name="T85" fmla="*/ 42 h 1598"/>
                <a:gd name="T86" fmla="*/ 565 w 738"/>
                <a:gd name="T87" fmla="*/ 2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8" h="1598">
                  <a:moveTo>
                    <a:pt x="603" y="0"/>
                  </a:moveTo>
                  <a:lnTo>
                    <a:pt x="609" y="4"/>
                  </a:lnTo>
                  <a:lnTo>
                    <a:pt x="614" y="7"/>
                  </a:lnTo>
                  <a:lnTo>
                    <a:pt x="621" y="11"/>
                  </a:lnTo>
                  <a:lnTo>
                    <a:pt x="692" y="51"/>
                  </a:lnTo>
                  <a:lnTo>
                    <a:pt x="694" y="56"/>
                  </a:lnTo>
                  <a:lnTo>
                    <a:pt x="691" y="65"/>
                  </a:lnTo>
                  <a:lnTo>
                    <a:pt x="684" y="78"/>
                  </a:lnTo>
                  <a:lnTo>
                    <a:pt x="674" y="97"/>
                  </a:lnTo>
                  <a:lnTo>
                    <a:pt x="663" y="119"/>
                  </a:lnTo>
                  <a:lnTo>
                    <a:pt x="653" y="146"/>
                  </a:lnTo>
                  <a:lnTo>
                    <a:pt x="645" y="176"/>
                  </a:lnTo>
                  <a:lnTo>
                    <a:pt x="639" y="211"/>
                  </a:lnTo>
                  <a:lnTo>
                    <a:pt x="638" y="249"/>
                  </a:lnTo>
                  <a:lnTo>
                    <a:pt x="642" y="292"/>
                  </a:lnTo>
                  <a:lnTo>
                    <a:pt x="652" y="337"/>
                  </a:lnTo>
                  <a:lnTo>
                    <a:pt x="664" y="375"/>
                  </a:lnTo>
                  <a:lnTo>
                    <a:pt x="677" y="405"/>
                  </a:lnTo>
                  <a:lnTo>
                    <a:pt x="691" y="430"/>
                  </a:lnTo>
                  <a:lnTo>
                    <a:pt x="705" y="450"/>
                  </a:lnTo>
                  <a:lnTo>
                    <a:pt x="716" y="465"/>
                  </a:lnTo>
                  <a:lnTo>
                    <a:pt x="727" y="476"/>
                  </a:lnTo>
                  <a:lnTo>
                    <a:pt x="734" y="483"/>
                  </a:lnTo>
                  <a:lnTo>
                    <a:pt x="738" y="488"/>
                  </a:lnTo>
                  <a:lnTo>
                    <a:pt x="738" y="490"/>
                  </a:lnTo>
                  <a:lnTo>
                    <a:pt x="502" y="620"/>
                  </a:lnTo>
                  <a:lnTo>
                    <a:pt x="481" y="631"/>
                  </a:lnTo>
                  <a:lnTo>
                    <a:pt x="468" y="640"/>
                  </a:lnTo>
                  <a:lnTo>
                    <a:pt x="459" y="647"/>
                  </a:lnTo>
                  <a:lnTo>
                    <a:pt x="454" y="652"/>
                  </a:lnTo>
                  <a:lnTo>
                    <a:pt x="449" y="655"/>
                  </a:lnTo>
                  <a:lnTo>
                    <a:pt x="435" y="676"/>
                  </a:lnTo>
                  <a:lnTo>
                    <a:pt x="428" y="698"/>
                  </a:lnTo>
                  <a:lnTo>
                    <a:pt x="427" y="726"/>
                  </a:lnTo>
                  <a:lnTo>
                    <a:pt x="428" y="760"/>
                  </a:lnTo>
                  <a:lnTo>
                    <a:pt x="498" y="1448"/>
                  </a:lnTo>
                  <a:lnTo>
                    <a:pt x="501" y="1473"/>
                  </a:lnTo>
                  <a:lnTo>
                    <a:pt x="505" y="1492"/>
                  </a:lnTo>
                  <a:lnTo>
                    <a:pt x="509" y="1506"/>
                  </a:lnTo>
                  <a:lnTo>
                    <a:pt x="512" y="1514"/>
                  </a:lnTo>
                  <a:lnTo>
                    <a:pt x="516" y="1520"/>
                  </a:lnTo>
                  <a:lnTo>
                    <a:pt x="529" y="1536"/>
                  </a:lnTo>
                  <a:lnTo>
                    <a:pt x="546" y="1547"/>
                  </a:lnTo>
                  <a:lnTo>
                    <a:pt x="564" y="1556"/>
                  </a:lnTo>
                  <a:lnTo>
                    <a:pt x="583" y="1560"/>
                  </a:lnTo>
                  <a:lnTo>
                    <a:pt x="604" y="1563"/>
                  </a:lnTo>
                  <a:lnTo>
                    <a:pt x="627" y="1563"/>
                  </a:lnTo>
                  <a:lnTo>
                    <a:pt x="657" y="1563"/>
                  </a:lnTo>
                  <a:lnTo>
                    <a:pt x="657" y="1578"/>
                  </a:lnTo>
                  <a:lnTo>
                    <a:pt x="650" y="1588"/>
                  </a:lnTo>
                  <a:lnTo>
                    <a:pt x="641" y="1595"/>
                  </a:lnTo>
                  <a:lnTo>
                    <a:pt x="629" y="1598"/>
                  </a:lnTo>
                  <a:lnTo>
                    <a:pt x="247" y="1598"/>
                  </a:lnTo>
                  <a:lnTo>
                    <a:pt x="232" y="1594"/>
                  </a:lnTo>
                  <a:lnTo>
                    <a:pt x="222" y="1584"/>
                  </a:lnTo>
                  <a:lnTo>
                    <a:pt x="218" y="1568"/>
                  </a:lnTo>
                  <a:lnTo>
                    <a:pt x="218" y="908"/>
                  </a:lnTo>
                  <a:lnTo>
                    <a:pt x="213" y="894"/>
                  </a:lnTo>
                  <a:lnTo>
                    <a:pt x="202" y="883"/>
                  </a:lnTo>
                  <a:lnTo>
                    <a:pt x="187" y="879"/>
                  </a:lnTo>
                  <a:lnTo>
                    <a:pt x="113" y="879"/>
                  </a:lnTo>
                  <a:lnTo>
                    <a:pt x="99" y="879"/>
                  </a:lnTo>
                  <a:lnTo>
                    <a:pt x="88" y="877"/>
                  </a:lnTo>
                  <a:lnTo>
                    <a:pt x="78" y="876"/>
                  </a:lnTo>
                  <a:lnTo>
                    <a:pt x="72" y="873"/>
                  </a:lnTo>
                  <a:lnTo>
                    <a:pt x="71" y="866"/>
                  </a:lnTo>
                  <a:lnTo>
                    <a:pt x="68" y="853"/>
                  </a:lnTo>
                  <a:lnTo>
                    <a:pt x="67" y="838"/>
                  </a:lnTo>
                  <a:lnTo>
                    <a:pt x="1" y="190"/>
                  </a:lnTo>
                  <a:lnTo>
                    <a:pt x="1" y="178"/>
                  </a:lnTo>
                  <a:lnTo>
                    <a:pt x="0" y="165"/>
                  </a:lnTo>
                  <a:lnTo>
                    <a:pt x="0" y="157"/>
                  </a:lnTo>
                  <a:lnTo>
                    <a:pt x="1" y="151"/>
                  </a:lnTo>
                  <a:lnTo>
                    <a:pt x="5" y="148"/>
                  </a:lnTo>
                  <a:lnTo>
                    <a:pt x="12" y="144"/>
                  </a:lnTo>
                  <a:lnTo>
                    <a:pt x="21" y="139"/>
                  </a:lnTo>
                  <a:lnTo>
                    <a:pt x="32" y="133"/>
                  </a:lnTo>
                  <a:lnTo>
                    <a:pt x="254" y="11"/>
                  </a:lnTo>
                  <a:lnTo>
                    <a:pt x="261" y="7"/>
                  </a:lnTo>
                  <a:lnTo>
                    <a:pt x="268" y="4"/>
                  </a:lnTo>
                  <a:lnTo>
                    <a:pt x="273" y="0"/>
                  </a:lnTo>
                  <a:lnTo>
                    <a:pt x="311" y="20"/>
                  </a:lnTo>
                  <a:lnTo>
                    <a:pt x="352" y="34"/>
                  </a:lnTo>
                  <a:lnTo>
                    <a:pt x="393" y="42"/>
                  </a:lnTo>
                  <a:lnTo>
                    <a:pt x="438" y="45"/>
                  </a:lnTo>
                  <a:lnTo>
                    <a:pt x="481" y="42"/>
                  </a:lnTo>
                  <a:lnTo>
                    <a:pt x="525" y="34"/>
                  </a:lnTo>
                  <a:lnTo>
                    <a:pt x="565" y="20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>
              <a:off x="5750026" y="2060863"/>
              <a:ext cx="585788" cy="1268413"/>
            </a:xfrm>
            <a:custGeom>
              <a:avLst/>
              <a:gdLst>
                <a:gd name="T0" fmla="*/ 175 w 739"/>
                <a:gd name="T1" fmla="*/ 20 h 1598"/>
                <a:gd name="T2" fmla="*/ 257 w 739"/>
                <a:gd name="T3" fmla="*/ 42 h 1598"/>
                <a:gd name="T4" fmla="*/ 345 w 739"/>
                <a:gd name="T5" fmla="*/ 42 h 1598"/>
                <a:gd name="T6" fmla="*/ 427 w 739"/>
                <a:gd name="T7" fmla="*/ 20 h 1598"/>
                <a:gd name="T8" fmla="*/ 472 w 739"/>
                <a:gd name="T9" fmla="*/ 4 h 1598"/>
                <a:gd name="T10" fmla="*/ 485 w 739"/>
                <a:gd name="T11" fmla="*/ 11 h 1598"/>
                <a:gd name="T12" fmla="*/ 718 w 739"/>
                <a:gd name="T13" fmla="*/ 139 h 1598"/>
                <a:gd name="T14" fmla="*/ 735 w 739"/>
                <a:gd name="T15" fmla="*/ 148 h 1598"/>
                <a:gd name="T16" fmla="*/ 739 w 739"/>
                <a:gd name="T17" fmla="*/ 157 h 1598"/>
                <a:gd name="T18" fmla="*/ 739 w 739"/>
                <a:gd name="T19" fmla="*/ 178 h 1598"/>
                <a:gd name="T20" fmla="*/ 672 w 739"/>
                <a:gd name="T21" fmla="*/ 838 h 1598"/>
                <a:gd name="T22" fmla="*/ 668 w 739"/>
                <a:gd name="T23" fmla="*/ 866 h 1598"/>
                <a:gd name="T24" fmla="*/ 662 w 739"/>
                <a:gd name="T25" fmla="*/ 876 h 1598"/>
                <a:gd name="T26" fmla="*/ 640 w 739"/>
                <a:gd name="T27" fmla="*/ 879 h 1598"/>
                <a:gd name="T28" fmla="*/ 553 w 739"/>
                <a:gd name="T29" fmla="*/ 879 h 1598"/>
                <a:gd name="T30" fmla="*/ 527 w 739"/>
                <a:gd name="T31" fmla="*/ 894 h 1598"/>
                <a:gd name="T32" fmla="*/ 522 w 739"/>
                <a:gd name="T33" fmla="*/ 1568 h 1598"/>
                <a:gd name="T34" fmla="*/ 507 w 739"/>
                <a:gd name="T35" fmla="*/ 1594 h 1598"/>
                <a:gd name="T36" fmla="*/ 110 w 739"/>
                <a:gd name="T37" fmla="*/ 1598 h 1598"/>
                <a:gd name="T38" fmla="*/ 88 w 739"/>
                <a:gd name="T39" fmla="*/ 1588 h 1598"/>
                <a:gd name="T40" fmla="*/ 82 w 739"/>
                <a:gd name="T41" fmla="*/ 1563 h 1598"/>
                <a:gd name="T42" fmla="*/ 134 w 739"/>
                <a:gd name="T43" fmla="*/ 1563 h 1598"/>
                <a:gd name="T44" fmla="*/ 175 w 739"/>
                <a:gd name="T45" fmla="*/ 1556 h 1598"/>
                <a:gd name="T46" fmla="*/ 210 w 739"/>
                <a:gd name="T47" fmla="*/ 1536 h 1598"/>
                <a:gd name="T48" fmla="*/ 226 w 739"/>
                <a:gd name="T49" fmla="*/ 1514 h 1598"/>
                <a:gd name="T50" fmla="*/ 235 w 739"/>
                <a:gd name="T51" fmla="*/ 1492 h 1598"/>
                <a:gd name="T52" fmla="*/ 242 w 739"/>
                <a:gd name="T53" fmla="*/ 1448 h 1598"/>
                <a:gd name="T54" fmla="*/ 313 w 739"/>
                <a:gd name="T55" fmla="*/ 726 h 1598"/>
                <a:gd name="T56" fmla="*/ 303 w 739"/>
                <a:gd name="T57" fmla="*/ 676 h 1598"/>
                <a:gd name="T58" fmla="*/ 286 w 739"/>
                <a:gd name="T59" fmla="*/ 652 h 1598"/>
                <a:gd name="T60" fmla="*/ 271 w 739"/>
                <a:gd name="T61" fmla="*/ 640 h 1598"/>
                <a:gd name="T62" fmla="*/ 237 w 739"/>
                <a:gd name="T63" fmla="*/ 620 h 1598"/>
                <a:gd name="T64" fmla="*/ 0 w 739"/>
                <a:gd name="T65" fmla="*/ 488 h 1598"/>
                <a:gd name="T66" fmla="*/ 13 w 739"/>
                <a:gd name="T67" fmla="*/ 476 h 1598"/>
                <a:gd name="T68" fmla="*/ 35 w 739"/>
                <a:gd name="T69" fmla="*/ 450 h 1598"/>
                <a:gd name="T70" fmla="*/ 62 w 739"/>
                <a:gd name="T71" fmla="*/ 405 h 1598"/>
                <a:gd name="T72" fmla="*/ 87 w 739"/>
                <a:gd name="T73" fmla="*/ 337 h 1598"/>
                <a:gd name="T74" fmla="*/ 101 w 739"/>
                <a:gd name="T75" fmla="*/ 249 h 1598"/>
                <a:gd name="T76" fmla="*/ 95 w 739"/>
                <a:gd name="T77" fmla="*/ 176 h 1598"/>
                <a:gd name="T78" fmla="*/ 75 w 739"/>
                <a:gd name="T79" fmla="*/ 119 h 1598"/>
                <a:gd name="T80" fmla="*/ 56 w 739"/>
                <a:gd name="T81" fmla="*/ 78 h 1598"/>
                <a:gd name="T82" fmla="*/ 45 w 739"/>
                <a:gd name="T83" fmla="*/ 56 h 1598"/>
                <a:gd name="T84" fmla="*/ 117 w 739"/>
                <a:gd name="T85" fmla="*/ 11 h 1598"/>
                <a:gd name="T86" fmla="*/ 131 w 739"/>
                <a:gd name="T87" fmla="*/ 4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9" h="1598">
                  <a:moveTo>
                    <a:pt x="137" y="0"/>
                  </a:moveTo>
                  <a:lnTo>
                    <a:pt x="175" y="20"/>
                  </a:lnTo>
                  <a:lnTo>
                    <a:pt x="215" y="34"/>
                  </a:lnTo>
                  <a:lnTo>
                    <a:pt x="257" y="42"/>
                  </a:lnTo>
                  <a:lnTo>
                    <a:pt x="302" y="45"/>
                  </a:lnTo>
                  <a:lnTo>
                    <a:pt x="345" y="42"/>
                  </a:lnTo>
                  <a:lnTo>
                    <a:pt x="388" y="34"/>
                  </a:lnTo>
                  <a:lnTo>
                    <a:pt x="427" y="20"/>
                  </a:lnTo>
                  <a:lnTo>
                    <a:pt x="465" y="0"/>
                  </a:lnTo>
                  <a:lnTo>
                    <a:pt x="472" y="4"/>
                  </a:lnTo>
                  <a:lnTo>
                    <a:pt x="478" y="7"/>
                  </a:lnTo>
                  <a:lnTo>
                    <a:pt x="485" y="11"/>
                  </a:lnTo>
                  <a:lnTo>
                    <a:pt x="708" y="133"/>
                  </a:lnTo>
                  <a:lnTo>
                    <a:pt x="718" y="139"/>
                  </a:lnTo>
                  <a:lnTo>
                    <a:pt x="728" y="144"/>
                  </a:lnTo>
                  <a:lnTo>
                    <a:pt x="735" y="148"/>
                  </a:lnTo>
                  <a:lnTo>
                    <a:pt x="737" y="151"/>
                  </a:lnTo>
                  <a:lnTo>
                    <a:pt x="739" y="157"/>
                  </a:lnTo>
                  <a:lnTo>
                    <a:pt x="739" y="165"/>
                  </a:lnTo>
                  <a:lnTo>
                    <a:pt x="739" y="178"/>
                  </a:lnTo>
                  <a:lnTo>
                    <a:pt x="737" y="190"/>
                  </a:lnTo>
                  <a:lnTo>
                    <a:pt x="672" y="838"/>
                  </a:lnTo>
                  <a:lnTo>
                    <a:pt x="670" y="853"/>
                  </a:lnTo>
                  <a:lnTo>
                    <a:pt x="668" y="866"/>
                  </a:lnTo>
                  <a:lnTo>
                    <a:pt x="666" y="873"/>
                  </a:lnTo>
                  <a:lnTo>
                    <a:pt x="662" y="876"/>
                  </a:lnTo>
                  <a:lnTo>
                    <a:pt x="652" y="877"/>
                  </a:lnTo>
                  <a:lnTo>
                    <a:pt x="640" y="879"/>
                  </a:lnTo>
                  <a:lnTo>
                    <a:pt x="627" y="879"/>
                  </a:lnTo>
                  <a:lnTo>
                    <a:pt x="553" y="879"/>
                  </a:lnTo>
                  <a:lnTo>
                    <a:pt x="538" y="883"/>
                  </a:lnTo>
                  <a:lnTo>
                    <a:pt x="527" y="894"/>
                  </a:lnTo>
                  <a:lnTo>
                    <a:pt x="522" y="908"/>
                  </a:lnTo>
                  <a:lnTo>
                    <a:pt x="522" y="1568"/>
                  </a:lnTo>
                  <a:lnTo>
                    <a:pt x="518" y="1584"/>
                  </a:lnTo>
                  <a:lnTo>
                    <a:pt x="507" y="1594"/>
                  </a:lnTo>
                  <a:lnTo>
                    <a:pt x="492" y="1598"/>
                  </a:lnTo>
                  <a:lnTo>
                    <a:pt x="110" y="1598"/>
                  </a:lnTo>
                  <a:lnTo>
                    <a:pt x="98" y="1595"/>
                  </a:lnTo>
                  <a:lnTo>
                    <a:pt x="88" y="1588"/>
                  </a:lnTo>
                  <a:lnTo>
                    <a:pt x="82" y="1578"/>
                  </a:lnTo>
                  <a:lnTo>
                    <a:pt x="82" y="1563"/>
                  </a:lnTo>
                  <a:lnTo>
                    <a:pt x="113" y="1563"/>
                  </a:lnTo>
                  <a:lnTo>
                    <a:pt x="134" y="1563"/>
                  </a:lnTo>
                  <a:lnTo>
                    <a:pt x="155" y="1560"/>
                  </a:lnTo>
                  <a:lnTo>
                    <a:pt x="175" y="1556"/>
                  </a:lnTo>
                  <a:lnTo>
                    <a:pt x="194" y="1547"/>
                  </a:lnTo>
                  <a:lnTo>
                    <a:pt x="210" y="1536"/>
                  </a:lnTo>
                  <a:lnTo>
                    <a:pt x="224" y="1520"/>
                  </a:lnTo>
                  <a:lnTo>
                    <a:pt x="226" y="1514"/>
                  </a:lnTo>
                  <a:lnTo>
                    <a:pt x="230" y="1506"/>
                  </a:lnTo>
                  <a:lnTo>
                    <a:pt x="235" y="1492"/>
                  </a:lnTo>
                  <a:lnTo>
                    <a:pt x="237" y="1473"/>
                  </a:lnTo>
                  <a:lnTo>
                    <a:pt x="242" y="1448"/>
                  </a:lnTo>
                  <a:lnTo>
                    <a:pt x="310" y="760"/>
                  </a:lnTo>
                  <a:lnTo>
                    <a:pt x="313" y="726"/>
                  </a:lnTo>
                  <a:lnTo>
                    <a:pt x="310" y="698"/>
                  </a:lnTo>
                  <a:lnTo>
                    <a:pt x="303" y="676"/>
                  </a:lnTo>
                  <a:lnTo>
                    <a:pt x="291" y="655"/>
                  </a:lnTo>
                  <a:lnTo>
                    <a:pt x="286" y="652"/>
                  </a:lnTo>
                  <a:lnTo>
                    <a:pt x="281" y="647"/>
                  </a:lnTo>
                  <a:lnTo>
                    <a:pt x="271" y="640"/>
                  </a:lnTo>
                  <a:lnTo>
                    <a:pt x="257" y="631"/>
                  </a:lnTo>
                  <a:lnTo>
                    <a:pt x="237" y="620"/>
                  </a:lnTo>
                  <a:lnTo>
                    <a:pt x="0" y="490"/>
                  </a:lnTo>
                  <a:lnTo>
                    <a:pt x="0" y="488"/>
                  </a:lnTo>
                  <a:lnTo>
                    <a:pt x="4" y="483"/>
                  </a:lnTo>
                  <a:lnTo>
                    <a:pt x="13" y="476"/>
                  </a:lnTo>
                  <a:lnTo>
                    <a:pt x="22" y="465"/>
                  </a:lnTo>
                  <a:lnTo>
                    <a:pt x="35" y="450"/>
                  </a:lnTo>
                  <a:lnTo>
                    <a:pt x="48" y="430"/>
                  </a:lnTo>
                  <a:lnTo>
                    <a:pt x="62" y="405"/>
                  </a:lnTo>
                  <a:lnTo>
                    <a:pt x="74" y="375"/>
                  </a:lnTo>
                  <a:lnTo>
                    <a:pt x="87" y="337"/>
                  </a:lnTo>
                  <a:lnTo>
                    <a:pt x="96" y="292"/>
                  </a:lnTo>
                  <a:lnTo>
                    <a:pt x="101" y="249"/>
                  </a:lnTo>
                  <a:lnTo>
                    <a:pt x="101" y="211"/>
                  </a:lnTo>
                  <a:lnTo>
                    <a:pt x="95" y="176"/>
                  </a:lnTo>
                  <a:lnTo>
                    <a:pt x="87" y="146"/>
                  </a:lnTo>
                  <a:lnTo>
                    <a:pt x="75" y="119"/>
                  </a:lnTo>
                  <a:lnTo>
                    <a:pt x="66" y="97"/>
                  </a:lnTo>
                  <a:lnTo>
                    <a:pt x="56" y="78"/>
                  </a:lnTo>
                  <a:lnTo>
                    <a:pt x="49" y="65"/>
                  </a:lnTo>
                  <a:lnTo>
                    <a:pt x="45" y="56"/>
                  </a:lnTo>
                  <a:lnTo>
                    <a:pt x="46" y="51"/>
                  </a:lnTo>
                  <a:lnTo>
                    <a:pt x="117" y="11"/>
                  </a:lnTo>
                  <a:lnTo>
                    <a:pt x="124" y="7"/>
                  </a:lnTo>
                  <a:lnTo>
                    <a:pt x="131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4875313" y="1659225"/>
              <a:ext cx="361950" cy="361950"/>
            </a:xfrm>
            <a:custGeom>
              <a:avLst/>
              <a:gdLst>
                <a:gd name="T0" fmla="*/ 229 w 457"/>
                <a:gd name="T1" fmla="*/ 0 h 457"/>
                <a:gd name="T2" fmla="*/ 270 w 457"/>
                <a:gd name="T3" fmla="*/ 3 h 457"/>
                <a:gd name="T4" fmla="*/ 309 w 457"/>
                <a:gd name="T5" fmla="*/ 14 h 457"/>
                <a:gd name="T6" fmla="*/ 344 w 457"/>
                <a:gd name="T7" fmla="*/ 31 h 457"/>
                <a:gd name="T8" fmla="*/ 376 w 457"/>
                <a:gd name="T9" fmla="*/ 53 h 457"/>
                <a:gd name="T10" fmla="*/ 404 w 457"/>
                <a:gd name="T11" fmla="*/ 81 h 457"/>
                <a:gd name="T12" fmla="*/ 426 w 457"/>
                <a:gd name="T13" fmla="*/ 114 h 457"/>
                <a:gd name="T14" fmla="*/ 443 w 457"/>
                <a:gd name="T15" fmla="*/ 148 h 457"/>
                <a:gd name="T16" fmla="*/ 454 w 457"/>
                <a:gd name="T17" fmla="*/ 188 h 457"/>
                <a:gd name="T18" fmla="*/ 457 w 457"/>
                <a:gd name="T19" fmla="*/ 228 h 457"/>
                <a:gd name="T20" fmla="*/ 454 w 457"/>
                <a:gd name="T21" fmla="*/ 270 h 457"/>
                <a:gd name="T22" fmla="*/ 443 w 457"/>
                <a:gd name="T23" fmla="*/ 308 h 457"/>
                <a:gd name="T24" fmla="*/ 426 w 457"/>
                <a:gd name="T25" fmla="*/ 344 h 457"/>
                <a:gd name="T26" fmla="*/ 404 w 457"/>
                <a:gd name="T27" fmla="*/ 376 h 457"/>
                <a:gd name="T28" fmla="*/ 376 w 457"/>
                <a:gd name="T29" fmla="*/ 403 h 457"/>
                <a:gd name="T30" fmla="*/ 344 w 457"/>
                <a:gd name="T31" fmla="*/ 425 h 457"/>
                <a:gd name="T32" fmla="*/ 309 w 457"/>
                <a:gd name="T33" fmla="*/ 443 h 457"/>
                <a:gd name="T34" fmla="*/ 270 w 457"/>
                <a:gd name="T35" fmla="*/ 453 h 457"/>
                <a:gd name="T36" fmla="*/ 229 w 457"/>
                <a:gd name="T37" fmla="*/ 457 h 457"/>
                <a:gd name="T38" fmla="*/ 187 w 457"/>
                <a:gd name="T39" fmla="*/ 453 h 457"/>
                <a:gd name="T40" fmla="*/ 150 w 457"/>
                <a:gd name="T41" fmla="*/ 443 h 457"/>
                <a:gd name="T42" fmla="*/ 113 w 457"/>
                <a:gd name="T43" fmla="*/ 425 h 457"/>
                <a:gd name="T44" fmla="*/ 81 w 457"/>
                <a:gd name="T45" fmla="*/ 403 h 457"/>
                <a:gd name="T46" fmla="*/ 55 w 457"/>
                <a:gd name="T47" fmla="*/ 376 h 457"/>
                <a:gd name="T48" fmla="*/ 32 w 457"/>
                <a:gd name="T49" fmla="*/ 344 h 457"/>
                <a:gd name="T50" fmla="*/ 16 w 457"/>
                <a:gd name="T51" fmla="*/ 308 h 457"/>
                <a:gd name="T52" fmla="*/ 5 w 457"/>
                <a:gd name="T53" fmla="*/ 270 h 457"/>
                <a:gd name="T54" fmla="*/ 0 w 457"/>
                <a:gd name="T55" fmla="*/ 228 h 457"/>
                <a:gd name="T56" fmla="*/ 5 w 457"/>
                <a:gd name="T57" fmla="*/ 188 h 457"/>
                <a:gd name="T58" fmla="*/ 16 w 457"/>
                <a:gd name="T59" fmla="*/ 148 h 457"/>
                <a:gd name="T60" fmla="*/ 32 w 457"/>
                <a:gd name="T61" fmla="*/ 114 h 457"/>
                <a:gd name="T62" fmla="*/ 55 w 457"/>
                <a:gd name="T63" fmla="*/ 81 h 457"/>
                <a:gd name="T64" fmla="*/ 81 w 457"/>
                <a:gd name="T65" fmla="*/ 53 h 457"/>
                <a:gd name="T66" fmla="*/ 113 w 457"/>
                <a:gd name="T67" fmla="*/ 31 h 457"/>
                <a:gd name="T68" fmla="*/ 150 w 457"/>
                <a:gd name="T69" fmla="*/ 14 h 457"/>
                <a:gd name="T70" fmla="*/ 187 w 457"/>
                <a:gd name="T71" fmla="*/ 3 h 457"/>
                <a:gd name="T72" fmla="*/ 229 w 457"/>
                <a:gd name="T73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7" h="457">
                  <a:moveTo>
                    <a:pt x="229" y="0"/>
                  </a:moveTo>
                  <a:lnTo>
                    <a:pt x="270" y="3"/>
                  </a:lnTo>
                  <a:lnTo>
                    <a:pt x="309" y="14"/>
                  </a:lnTo>
                  <a:lnTo>
                    <a:pt x="344" y="31"/>
                  </a:lnTo>
                  <a:lnTo>
                    <a:pt x="376" y="53"/>
                  </a:lnTo>
                  <a:lnTo>
                    <a:pt x="404" y="81"/>
                  </a:lnTo>
                  <a:lnTo>
                    <a:pt x="426" y="114"/>
                  </a:lnTo>
                  <a:lnTo>
                    <a:pt x="443" y="148"/>
                  </a:lnTo>
                  <a:lnTo>
                    <a:pt x="454" y="188"/>
                  </a:lnTo>
                  <a:lnTo>
                    <a:pt x="457" y="228"/>
                  </a:lnTo>
                  <a:lnTo>
                    <a:pt x="454" y="270"/>
                  </a:lnTo>
                  <a:lnTo>
                    <a:pt x="443" y="308"/>
                  </a:lnTo>
                  <a:lnTo>
                    <a:pt x="426" y="344"/>
                  </a:lnTo>
                  <a:lnTo>
                    <a:pt x="404" y="376"/>
                  </a:lnTo>
                  <a:lnTo>
                    <a:pt x="376" y="403"/>
                  </a:lnTo>
                  <a:lnTo>
                    <a:pt x="344" y="425"/>
                  </a:lnTo>
                  <a:lnTo>
                    <a:pt x="309" y="443"/>
                  </a:lnTo>
                  <a:lnTo>
                    <a:pt x="270" y="453"/>
                  </a:lnTo>
                  <a:lnTo>
                    <a:pt x="229" y="457"/>
                  </a:lnTo>
                  <a:lnTo>
                    <a:pt x="187" y="453"/>
                  </a:lnTo>
                  <a:lnTo>
                    <a:pt x="150" y="443"/>
                  </a:lnTo>
                  <a:lnTo>
                    <a:pt x="113" y="425"/>
                  </a:lnTo>
                  <a:lnTo>
                    <a:pt x="81" y="403"/>
                  </a:lnTo>
                  <a:lnTo>
                    <a:pt x="55" y="376"/>
                  </a:lnTo>
                  <a:lnTo>
                    <a:pt x="32" y="344"/>
                  </a:lnTo>
                  <a:lnTo>
                    <a:pt x="16" y="308"/>
                  </a:lnTo>
                  <a:lnTo>
                    <a:pt x="5" y="270"/>
                  </a:lnTo>
                  <a:lnTo>
                    <a:pt x="0" y="228"/>
                  </a:lnTo>
                  <a:lnTo>
                    <a:pt x="5" y="188"/>
                  </a:lnTo>
                  <a:lnTo>
                    <a:pt x="16" y="148"/>
                  </a:lnTo>
                  <a:lnTo>
                    <a:pt x="32" y="114"/>
                  </a:lnTo>
                  <a:lnTo>
                    <a:pt x="55" y="81"/>
                  </a:lnTo>
                  <a:lnTo>
                    <a:pt x="81" y="53"/>
                  </a:lnTo>
                  <a:lnTo>
                    <a:pt x="113" y="31"/>
                  </a:lnTo>
                  <a:lnTo>
                    <a:pt x="150" y="14"/>
                  </a:lnTo>
                  <a:lnTo>
                    <a:pt x="187" y="3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4826101" y="2060863"/>
              <a:ext cx="530225" cy="447675"/>
            </a:xfrm>
            <a:custGeom>
              <a:avLst/>
              <a:gdLst>
                <a:gd name="T0" fmla="*/ 451 w 669"/>
                <a:gd name="T1" fmla="*/ 0 h 564"/>
                <a:gd name="T2" fmla="*/ 458 w 669"/>
                <a:gd name="T3" fmla="*/ 3 h 564"/>
                <a:gd name="T4" fmla="*/ 464 w 669"/>
                <a:gd name="T5" fmla="*/ 7 h 564"/>
                <a:gd name="T6" fmla="*/ 470 w 669"/>
                <a:gd name="T7" fmla="*/ 10 h 564"/>
                <a:gd name="T8" fmla="*/ 614 w 669"/>
                <a:gd name="T9" fmla="*/ 90 h 564"/>
                <a:gd name="T10" fmla="*/ 598 w 669"/>
                <a:gd name="T11" fmla="*/ 126 h 564"/>
                <a:gd name="T12" fmla="*/ 585 w 669"/>
                <a:gd name="T13" fmla="*/ 165 h 564"/>
                <a:gd name="T14" fmla="*/ 578 w 669"/>
                <a:gd name="T15" fmla="*/ 206 h 564"/>
                <a:gd name="T16" fmla="*/ 575 w 669"/>
                <a:gd name="T17" fmla="*/ 247 h 564"/>
                <a:gd name="T18" fmla="*/ 579 w 669"/>
                <a:gd name="T19" fmla="*/ 301 h 564"/>
                <a:gd name="T20" fmla="*/ 592 w 669"/>
                <a:gd name="T21" fmla="*/ 352 h 564"/>
                <a:gd name="T22" fmla="*/ 610 w 669"/>
                <a:gd name="T23" fmla="*/ 400 h 564"/>
                <a:gd name="T24" fmla="*/ 637 w 669"/>
                <a:gd name="T25" fmla="*/ 443 h 564"/>
                <a:gd name="T26" fmla="*/ 669 w 669"/>
                <a:gd name="T27" fmla="*/ 482 h 564"/>
                <a:gd name="T28" fmla="*/ 649 w 669"/>
                <a:gd name="T29" fmla="*/ 493 h 564"/>
                <a:gd name="T30" fmla="*/ 602 w 669"/>
                <a:gd name="T31" fmla="*/ 467 h 564"/>
                <a:gd name="T32" fmla="*/ 550 w 669"/>
                <a:gd name="T33" fmla="*/ 449 h 564"/>
                <a:gd name="T34" fmla="*/ 497 w 669"/>
                <a:gd name="T35" fmla="*/ 436 h 564"/>
                <a:gd name="T36" fmla="*/ 440 w 669"/>
                <a:gd name="T37" fmla="*/ 432 h 564"/>
                <a:gd name="T38" fmla="*/ 383 w 669"/>
                <a:gd name="T39" fmla="*/ 436 h 564"/>
                <a:gd name="T40" fmla="*/ 329 w 669"/>
                <a:gd name="T41" fmla="*/ 449 h 564"/>
                <a:gd name="T42" fmla="*/ 278 w 669"/>
                <a:gd name="T43" fmla="*/ 468 h 564"/>
                <a:gd name="T44" fmla="*/ 230 w 669"/>
                <a:gd name="T45" fmla="*/ 493 h 564"/>
                <a:gd name="T46" fmla="*/ 187 w 669"/>
                <a:gd name="T47" fmla="*/ 527 h 564"/>
                <a:gd name="T48" fmla="*/ 149 w 669"/>
                <a:gd name="T49" fmla="*/ 564 h 564"/>
                <a:gd name="T50" fmla="*/ 0 w 669"/>
                <a:gd name="T51" fmla="*/ 482 h 564"/>
                <a:gd name="T52" fmla="*/ 32 w 669"/>
                <a:gd name="T53" fmla="*/ 443 h 564"/>
                <a:gd name="T54" fmla="*/ 59 w 669"/>
                <a:gd name="T55" fmla="*/ 400 h 564"/>
                <a:gd name="T56" fmla="*/ 77 w 669"/>
                <a:gd name="T57" fmla="*/ 352 h 564"/>
                <a:gd name="T58" fmla="*/ 89 w 669"/>
                <a:gd name="T59" fmla="*/ 301 h 564"/>
                <a:gd name="T60" fmla="*/ 93 w 669"/>
                <a:gd name="T61" fmla="*/ 247 h 564"/>
                <a:gd name="T62" fmla="*/ 89 w 669"/>
                <a:gd name="T63" fmla="*/ 194 h 564"/>
                <a:gd name="T64" fmla="*/ 78 w 669"/>
                <a:gd name="T65" fmla="*/ 144 h 564"/>
                <a:gd name="T66" fmla="*/ 59 w 669"/>
                <a:gd name="T67" fmla="*/ 97 h 564"/>
                <a:gd name="T68" fmla="*/ 32 w 669"/>
                <a:gd name="T69" fmla="*/ 53 h 564"/>
                <a:gd name="T70" fmla="*/ 109 w 669"/>
                <a:gd name="T71" fmla="*/ 10 h 564"/>
                <a:gd name="T72" fmla="*/ 116 w 669"/>
                <a:gd name="T73" fmla="*/ 7 h 564"/>
                <a:gd name="T74" fmla="*/ 123 w 669"/>
                <a:gd name="T75" fmla="*/ 3 h 564"/>
                <a:gd name="T76" fmla="*/ 128 w 669"/>
                <a:gd name="T77" fmla="*/ 0 h 564"/>
                <a:gd name="T78" fmla="*/ 166 w 669"/>
                <a:gd name="T79" fmla="*/ 18 h 564"/>
                <a:gd name="T80" fmla="*/ 205 w 669"/>
                <a:gd name="T81" fmla="*/ 32 h 564"/>
                <a:gd name="T82" fmla="*/ 247 w 669"/>
                <a:gd name="T83" fmla="*/ 41 h 564"/>
                <a:gd name="T84" fmla="*/ 290 w 669"/>
                <a:gd name="T85" fmla="*/ 44 h 564"/>
                <a:gd name="T86" fmla="*/ 334 w 669"/>
                <a:gd name="T87" fmla="*/ 41 h 564"/>
                <a:gd name="T88" fmla="*/ 376 w 669"/>
                <a:gd name="T89" fmla="*/ 32 h 564"/>
                <a:gd name="T90" fmla="*/ 415 w 669"/>
                <a:gd name="T91" fmla="*/ 18 h 564"/>
                <a:gd name="T92" fmla="*/ 451 w 669"/>
                <a:gd name="T9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9" h="564">
                  <a:moveTo>
                    <a:pt x="451" y="0"/>
                  </a:moveTo>
                  <a:lnTo>
                    <a:pt x="458" y="3"/>
                  </a:lnTo>
                  <a:lnTo>
                    <a:pt x="464" y="7"/>
                  </a:lnTo>
                  <a:lnTo>
                    <a:pt x="470" y="10"/>
                  </a:lnTo>
                  <a:lnTo>
                    <a:pt x="614" y="90"/>
                  </a:lnTo>
                  <a:lnTo>
                    <a:pt x="598" y="126"/>
                  </a:lnTo>
                  <a:lnTo>
                    <a:pt x="585" y="165"/>
                  </a:lnTo>
                  <a:lnTo>
                    <a:pt x="578" y="206"/>
                  </a:lnTo>
                  <a:lnTo>
                    <a:pt x="575" y="247"/>
                  </a:lnTo>
                  <a:lnTo>
                    <a:pt x="579" y="301"/>
                  </a:lnTo>
                  <a:lnTo>
                    <a:pt x="592" y="352"/>
                  </a:lnTo>
                  <a:lnTo>
                    <a:pt x="610" y="400"/>
                  </a:lnTo>
                  <a:lnTo>
                    <a:pt x="637" y="443"/>
                  </a:lnTo>
                  <a:lnTo>
                    <a:pt x="669" y="482"/>
                  </a:lnTo>
                  <a:lnTo>
                    <a:pt x="649" y="493"/>
                  </a:lnTo>
                  <a:lnTo>
                    <a:pt x="602" y="467"/>
                  </a:lnTo>
                  <a:lnTo>
                    <a:pt x="550" y="449"/>
                  </a:lnTo>
                  <a:lnTo>
                    <a:pt x="497" y="436"/>
                  </a:lnTo>
                  <a:lnTo>
                    <a:pt x="440" y="432"/>
                  </a:lnTo>
                  <a:lnTo>
                    <a:pt x="383" y="436"/>
                  </a:lnTo>
                  <a:lnTo>
                    <a:pt x="329" y="449"/>
                  </a:lnTo>
                  <a:lnTo>
                    <a:pt x="278" y="468"/>
                  </a:lnTo>
                  <a:lnTo>
                    <a:pt x="230" y="493"/>
                  </a:lnTo>
                  <a:lnTo>
                    <a:pt x="187" y="527"/>
                  </a:lnTo>
                  <a:lnTo>
                    <a:pt x="149" y="564"/>
                  </a:lnTo>
                  <a:lnTo>
                    <a:pt x="0" y="482"/>
                  </a:lnTo>
                  <a:lnTo>
                    <a:pt x="32" y="443"/>
                  </a:lnTo>
                  <a:lnTo>
                    <a:pt x="59" y="400"/>
                  </a:lnTo>
                  <a:lnTo>
                    <a:pt x="77" y="352"/>
                  </a:lnTo>
                  <a:lnTo>
                    <a:pt x="89" y="301"/>
                  </a:lnTo>
                  <a:lnTo>
                    <a:pt x="93" y="247"/>
                  </a:lnTo>
                  <a:lnTo>
                    <a:pt x="89" y="194"/>
                  </a:lnTo>
                  <a:lnTo>
                    <a:pt x="78" y="144"/>
                  </a:lnTo>
                  <a:lnTo>
                    <a:pt x="59" y="97"/>
                  </a:lnTo>
                  <a:lnTo>
                    <a:pt x="32" y="53"/>
                  </a:lnTo>
                  <a:lnTo>
                    <a:pt x="109" y="10"/>
                  </a:lnTo>
                  <a:lnTo>
                    <a:pt x="116" y="7"/>
                  </a:lnTo>
                  <a:lnTo>
                    <a:pt x="123" y="3"/>
                  </a:lnTo>
                  <a:lnTo>
                    <a:pt x="128" y="0"/>
                  </a:lnTo>
                  <a:lnTo>
                    <a:pt x="166" y="18"/>
                  </a:lnTo>
                  <a:lnTo>
                    <a:pt x="205" y="32"/>
                  </a:lnTo>
                  <a:lnTo>
                    <a:pt x="247" y="41"/>
                  </a:lnTo>
                  <a:lnTo>
                    <a:pt x="290" y="44"/>
                  </a:lnTo>
                  <a:lnTo>
                    <a:pt x="334" y="41"/>
                  </a:lnTo>
                  <a:lnTo>
                    <a:pt x="376" y="32"/>
                  </a:lnTo>
                  <a:lnTo>
                    <a:pt x="415" y="18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4026001" y="1659225"/>
              <a:ext cx="361950" cy="361950"/>
            </a:xfrm>
            <a:custGeom>
              <a:avLst/>
              <a:gdLst>
                <a:gd name="T0" fmla="*/ 229 w 456"/>
                <a:gd name="T1" fmla="*/ 0 h 457"/>
                <a:gd name="T2" fmla="*/ 269 w 456"/>
                <a:gd name="T3" fmla="*/ 3 h 457"/>
                <a:gd name="T4" fmla="*/ 308 w 456"/>
                <a:gd name="T5" fmla="*/ 14 h 457"/>
                <a:gd name="T6" fmla="*/ 343 w 456"/>
                <a:gd name="T7" fmla="*/ 31 h 457"/>
                <a:gd name="T8" fmla="*/ 375 w 456"/>
                <a:gd name="T9" fmla="*/ 53 h 457"/>
                <a:gd name="T10" fmla="*/ 403 w 456"/>
                <a:gd name="T11" fmla="*/ 81 h 457"/>
                <a:gd name="T12" fmla="*/ 426 w 456"/>
                <a:gd name="T13" fmla="*/ 114 h 457"/>
                <a:gd name="T14" fmla="*/ 442 w 456"/>
                <a:gd name="T15" fmla="*/ 148 h 457"/>
                <a:gd name="T16" fmla="*/ 454 w 456"/>
                <a:gd name="T17" fmla="*/ 188 h 457"/>
                <a:gd name="T18" fmla="*/ 456 w 456"/>
                <a:gd name="T19" fmla="*/ 228 h 457"/>
                <a:gd name="T20" fmla="*/ 454 w 456"/>
                <a:gd name="T21" fmla="*/ 270 h 457"/>
                <a:gd name="T22" fmla="*/ 442 w 456"/>
                <a:gd name="T23" fmla="*/ 308 h 457"/>
                <a:gd name="T24" fmla="*/ 426 w 456"/>
                <a:gd name="T25" fmla="*/ 344 h 457"/>
                <a:gd name="T26" fmla="*/ 403 w 456"/>
                <a:gd name="T27" fmla="*/ 376 h 457"/>
                <a:gd name="T28" fmla="*/ 375 w 456"/>
                <a:gd name="T29" fmla="*/ 403 h 457"/>
                <a:gd name="T30" fmla="*/ 343 w 456"/>
                <a:gd name="T31" fmla="*/ 425 h 457"/>
                <a:gd name="T32" fmla="*/ 308 w 456"/>
                <a:gd name="T33" fmla="*/ 443 h 457"/>
                <a:gd name="T34" fmla="*/ 269 w 456"/>
                <a:gd name="T35" fmla="*/ 453 h 457"/>
                <a:gd name="T36" fmla="*/ 229 w 456"/>
                <a:gd name="T37" fmla="*/ 457 h 457"/>
                <a:gd name="T38" fmla="*/ 187 w 456"/>
                <a:gd name="T39" fmla="*/ 453 h 457"/>
                <a:gd name="T40" fmla="*/ 149 w 456"/>
                <a:gd name="T41" fmla="*/ 443 h 457"/>
                <a:gd name="T42" fmla="*/ 113 w 456"/>
                <a:gd name="T43" fmla="*/ 425 h 457"/>
                <a:gd name="T44" fmla="*/ 82 w 456"/>
                <a:gd name="T45" fmla="*/ 403 h 457"/>
                <a:gd name="T46" fmla="*/ 54 w 456"/>
                <a:gd name="T47" fmla="*/ 376 h 457"/>
                <a:gd name="T48" fmla="*/ 32 w 456"/>
                <a:gd name="T49" fmla="*/ 344 h 457"/>
                <a:gd name="T50" fmla="*/ 15 w 456"/>
                <a:gd name="T51" fmla="*/ 308 h 457"/>
                <a:gd name="T52" fmla="*/ 4 w 456"/>
                <a:gd name="T53" fmla="*/ 270 h 457"/>
                <a:gd name="T54" fmla="*/ 0 w 456"/>
                <a:gd name="T55" fmla="*/ 228 h 457"/>
                <a:gd name="T56" fmla="*/ 4 w 456"/>
                <a:gd name="T57" fmla="*/ 188 h 457"/>
                <a:gd name="T58" fmla="*/ 15 w 456"/>
                <a:gd name="T59" fmla="*/ 148 h 457"/>
                <a:gd name="T60" fmla="*/ 32 w 456"/>
                <a:gd name="T61" fmla="*/ 114 h 457"/>
                <a:gd name="T62" fmla="*/ 54 w 456"/>
                <a:gd name="T63" fmla="*/ 81 h 457"/>
                <a:gd name="T64" fmla="*/ 82 w 456"/>
                <a:gd name="T65" fmla="*/ 53 h 457"/>
                <a:gd name="T66" fmla="*/ 113 w 456"/>
                <a:gd name="T67" fmla="*/ 31 h 457"/>
                <a:gd name="T68" fmla="*/ 149 w 456"/>
                <a:gd name="T69" fmla="*/ 14 h 457"/>
                <a:gd name="T70" fmla="*/ 187 w 456"/>
                <a:gd name="T71" fmla="*/ 3 h 457"/>
                <a:gd name="T72" fmla="*/ 229 w 456"/>
                <a:gd name="T73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6" h="457">
                  <a:moveTo>
                    <a:pt x="229" y="0"/>
                  </a:moveTo>
                  <a:lnTo>
                    <a:pt x="269" y="3"/>
                  </a:lnTo>
                  <a:lnTo>
                    <a:pt x="308" y="14"/>
                  </a:lnTo>
                  <a:lnTo>
                    <a:pt x="343" y="31"/>
                  </a:lnTo>
                  <a:lnTo>
                    <a:pt x="375" y="53"/>
                  </a:lnTo>
                  <a:lnTo>
                    <a:pt x="403" y="81"/>
                  </a:lnTo>
                  <a:lnTo>
                    <a:pt x="426" y="114"/>
                  </a:lnTo>
                  <a:lnTo>
                    <a:pt x="442" y="148"/>
                  </a:lnTo>
                  <a:lnTo>
                    <a:pt x="454" y="188"/>
                  </a:lnTo>
                  <a:lnTo>
                    <a:pt x="456" y="228"/>
                  </a:lnTo>
                  <a:lnTo>
                    <a:pt x="454" y="270"/>
                  </a:lnTo>
                  <a:lnTo>
                    <a:pt x="442" y="308"/>
                  </a:lnTo>
                  <a:lnTo>
                    <a:pt x="426" y="344"/>
                  </a:lnTo>
                  <a:lnTo>
                    <a:pt x="403" y="376"/>
                  </a:lnTo>
                  <a:lnTo>
                    <a:pt x="375" y="403"/>
                  </a:lnTo>
                  <a:lnTo>
                    <a:pt x="343" y="425"/>
                  </a:lnTo>
                  <a:lnTo>
                    <a:pt x="308" y="443"/>
                  </a:lnTo>
                  <a:lnTo>
                    <a:pt x="269" y="453"/>
                  </a:lnTo>
                  <a:lnTo>
                    <a:pt x="229" y="457"/>
                  </a:lnTo>
                  <a:lnTo>
                    <a:pt x="187" y="453"/>
                  </a:lnTo>
                  <a:lnTo>
                    <a:pt x="149" y="443"/>
                  </a:lnTo>
                  <a:lnTo>
                    <a:pt x="113" y="425"/>
                  </a:lnTo>
                  <a:lnTo>
                    <a:pt x="82" y="403"/>
                  </a:lnTo>
                  <a:lnTo>
                    <a:pt x="54" y="376"/>
                  </a:lnTo>
                  <a:lnTo>
                    <a:pt x="32" y="344"/>
                  </a:lnTo>
                  <a:lnTo>
                    <a:pt x="15" y="308"/>
                  </a:lnTo>
                  <a:lnTo>
                    <a:pt x="4" y="270"/>
                  </a:lnTo>
                  <a:lnTo>
                    <a:pt x="0" y="228"/>
                  </a:lnTo>
                  <a:lnTo>
                    <a:pt x="4" y="188"/>
                  </a:lnTo>
                  <a:lnTo>
                    <a:pt x="15" y="148"/>
                  </a:lnTo>
                  <a:lnTo>
                    <a:pt x="32" y="114"/>
                  </a:lnTo>
                  <a:lnTo>
                    <a:pt x="54" y="81"/>
                  </a:lnTo>
                  <a:lnTo>
                    <a:pt x="82" y="53"/>
                  </a:lnTo>
                  <a:lnTo>
                    <a:pt x="113" y="31"/>
                  </a:lnTo>
                  <a:lnTo>
                    <a:pt x="149" y="14"/>
                  </a:lnTo>
                  <a:lnTo>
                    <a:pt x="187" y="3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3902176" y="2060863"/>
              <a:ext cx="531813" cy="446088"/>
            </a:xfrm>
            <a:custGeom>
              <a:avLst/>
              <a:gdLst>
                <a:gd name="T0" fmla="*/ 546 w 669"/>
                <a:gd name="T1" fmla="*/ 0 h 562"/>
                <a:gd name="T2" fmla="*/ 551 w 669"/>
                <a:gd name="T3" fmla="*/ 3 h 562"/>
                <a:gd name="T4" fmla="*/ 557 w 669"/>
                <a:gd name="T5" fmla="*/ 7 h 562"/>
                <a:gd name="T6" fmla="*/ 564 w 669"/>
                <a:gd name="T7" fmla="*/ 10 h 562"/>
                <a:gd name="T8" fmla="*/ 638 w 669"/>
                <a:gd name="T9" fmla="*/ 51 h 562"/>
                <a:gd name="T10" fmla="*/ 611 w 669"/>
                <a:gd name="T11" fmla="*/ 95 h 562"/>
                <a:gd name="T12" fmla="*/ 592 w 669"/>
                <a:gd name="T13" fmla="*/ 143 h 562"/>
                <a:gd name="T14" fmla="*/ 579 w 669"/>
                <a:gd name="T15" fmla="*/ 194 h 562"/>
                <a:gd name="T16" fmla="*/ 575 w 669"/>
                <a:gd name="T17" fmla="*/ 247 h 562"/>
                <a:gd name="T18" fmla="*/ 579 w 669"/>
                <a:gd name="T19" fmla="*/ 301 h 562"/>
                <a:gd name="T20" fmla="*/ 592 w 669"/>
                <a:gd name="T21" fmla="*/ 352 h 562"/>
                <a:gd name="T22" fmla="*/ 611 w 669"/>
                <a:gd name="T23" fmla="*/ 400 h 562"/>
                <a:gd name="T24" fmla="*/ 636 w 669"/>
                <a:gd name="T25" fmla="*/ 443 h 562"/>
                <a:gd name="T26" fmla="*/ 669 w 669"/>
                <a:gd name="T27" fmla="*/ 482 h 562"/>
                <a:gd name="T28" fmla="*/ 525 w 669"/>
                <a:gd name="T29" fmla="*/ 562 h 562"/>
                <a:gd name="T30" fmla="*/ 486 w 669"/>
                <a:gd name="T31" fmla="*/ 524 h 562"/>
                <a:gd name="T32" fmla="*/ 444 w 669"/>
                <a:gd name="T33" fmla="*/ 492 h 562"/>
                <a:gd name="T34" fmla="*/ 396 w 669"/>
                <a:gd name="T35" fmla="*/ 467 h 562"/>
                <a:gd name="T36" fmla="*/ 346 w 669"/>
                <a:gd name="T37" fmla="*/ 447 h 562"/>
                <a:gd name="T38" fmla="*/ 293 w 669"/>
                <a:gd name="T39" fmla="*/ 436 h 562"/>
                <a:gd name="T40" fmla="*/ 236 w 669"/>
                <a:gd name="T41" fmla="*/ 432 h 562"/>
                <a:gd name="T42" fmla="*/ 178 w 669"/>
                <a:gd name="T43" fmla="*/ 436 h 562"/>
                <a:gd name="T44" fmla="*/ 124 w 669"/>
                <a:gd name="T45" fmla="*/ 449 h 562"/>
                <a:gd name="T46" fmla="*/ 72 w 669"/>
                <a:gd name="T47" fmla="*/ 468 h 562"/>
                <a:gd name="T48" fmla="*/ 25 w 669"/>
                <a:gd name="T49" fmla="*/ 496 h 562"/>
                <a:gd name="T50" fmla="*/ 0 w 669"/>
                <a:gd name="T51" fmla="*/ 482 h 562"/>
                <a:gd name="T52" fmla="*/ 32 w 669"/>
                <a:gd name="T53" fmla="*/ 443 h 562"/>
                <a:gd name="T54" fmla="*/ 58 w 669"/>
                <a:gd name="T55" fmla="*/ 400 h 562"/>
                <a:gd name="T56" fmla="*/ 78 w 669"/>
                <a:gd name="T57" fmla="*/ 352 h 562"/>
                <a:gd name="T58" fmla="*/ 91 w 669"/>
                <a:gd name="T59" fmla="*/ 301 h 562"/>
                <a:gd name="T60" fmla="*/ 93 w 669"/>
                <a:gd name="T61" fmla="*/ 247 h 562"/>
                <a:gd name="T62" fmla="*/ 92 w 669"/>
                <a:gd name="T63" fmla="*/ 206 h 562"/>
                <a:gd name="T64" fmla="*/ 84 w 669"/>
                <a:gd name="T65" fmla="*/ 166 h 562"/>
                <a:gd name="T66" fmla="*/ 72 w 669"/>
                <a:gd name="T67" fmla="*/ 127 h 562"/>
                <a:gd name="T68" fmla="*/ 56 w 669"/>
                <a:gd name="T69" fmla="*/ 91 h 562"/>
                <a:gd name="T70" fmla="*/ 204 w 669"/>
                <a:gd name="T71" fmla="*/ 10 h 562"/>
                <a:gd name="T72" fmla="*/ 209 w 669"/>
                <a:gd name="T73" fmla="*/ 7 h 562"/>
                <a:gd name="T74" fmla="*/ 216 w 669"/>
                <a:gd name="T75" fmla="*/ 3 h 562"/>
                <a:gd name="T76" fmla="*/ 222 w 669"/>
                <a:gd name="T77" fmla="*/ 0 h 562"/>
                <a:gd name="T78" fmla="*/ 259 w 669"/>
                <a:gd name="T79" fmla="*/ 18 h 562"/>
                <a:gd name="T80" fmla="*/ 299 w 669"/>
                <a:gd name="T81" fmla="*/ 32 h 562"/>
                <a:gd name="T82" fmla="*/ 340 w 669"/>
                <a:gd name="T83" fmla="*/ 41 h 562"/>
                <a:gd name="T84" fmla="*/ 384 w 669"/>
                <a:gd name="T85" fmla="*/ 44 h 562"/>
                <a:gd name="T86" fmla="*/ 427 w 669"/>
                <a:gd name="T87" fmla="*/ 41 h 562"/>
                <a:gd name="T88" fmla="*/ 469 w 669"/>
                <a:gd name="T89" fmla="*/ 32 h 562"/>
                <a:gd name="T90" fmla="*/ 508 w 669"/>
                <a:gd name="T91" fmla="*/ 18 h 562"/>
                <a:gd name="T92" fmla="*/ 546 w 669"/>
                <a:gd name="T9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9" h="562">
                  <a:moveTo>
                    <a:pt x="546" y="0"/>
                  </a:moveTo>
                  <a:lnTo>
                    <a:pt x="551" y="3"/>
                  </a:lnTo>
                  <a:lnTo>
                    <a:pt x="557" y="7"/>
                  </a:lnTo>
                  <a:lnTo>
                    <a:pt x="564" y="10"/>
                  </a:lnTo>
                  <a:lnTo>
                    <a:pt x="638" y="51"/>
                  </a:lnTo>
                  <a:lnTo>
                    <a:pt x="611" y="95"/>
                  </a:lnTo>
                  <a:lnTo>
                    <a:pt x="592" y="143"/>
                  </a:lnTo>
                  <a:lnTo>
                    <a:pt x="579" y="194"/>
                  </a:lnTo>
                  <a:lnTo>
                    <a:pt x="575" y="247"/>
                  </a:lnTo>
                  <a:lnTo>
                    <a:pt x="579" y="301"/>
                  </a:lnTo>
                  <a:lnTo>
                    <a:pt x="592" y="352"/>
                  </a:lnTo>
                  <a:lnTo>
                    <a:pt x="611" y="400"/>
                  </a:lnTo>
                  <a:lnTo>
                    <a:pt x="636" y="443"/>
                  </a:lnTo>
                  <a:lnTo>
                    <a:pt x="669" y="482"/>
                  </a:lnTo>
                  <a:lnTo>
                    <a:pt x="525" y="562"/>
                  </a:lnTo>
                  <a:lnTo>
                    <a:pt x="486" y="524"/>
                  </a:lnTo>
                  <a:lnTo>
                    <a:pt x="444" y="492"/>
                  </a:lnTo>
                  <a:lnTo>
                    <a:pt x="396" y="467"/>
                  </a:lnTo>
                  <a:lnTo>
                    <a:pt x="346" y="447"/>
                  </a:lnTo>
                  <a:lnTo>
                    <a:pt x="293" y="436"/>
                  </a:lnTo>
                  <a:lnTo>
                    <a:pt x="236" y="432"/>
                  </a:lnTo>
                  <a:lnTo>
                    <a:pt x="178" y="436"/>
                  </a:lnTo>
                  <a:lnTo>
                    <a:pt x="124" y="449"/>
                  </a:lnTo>
                  <a:lnTo>
                    <a:pt x="72" y="468"/>
                  </a:lnTo>
                  <a:lnTo>
                    <a:pt x="25" y="496"/>
                  </a:lnTo>
                  <a:lnTo>
                    <a:pt x="0" y="482"/>
                  </a:lnTo>
                  <a:lnTo>
                    <a:pt x="32" y="443"/>
                  </a:lnTo>
                  <a:lnTo>
                    <a:pt x="58" y="400"/>
                  </a:lnTo>
                  <a:lnTo>
                    <a:pt x="78" y="352"/>
                  </a:lnTo>
                  <a:lnTo>
                    <a:pt x="91" y="301"/>
                  </a:lnTo>
                  <a:lnTo>
                    <a:pt x="93" y="247"/>
                  </a:lnTo>
                  <a:lnTo>
                    <a:pt x="92" y="206"/>
                  </a:lnTo>
                  <a:lnTo>
                    <a:pt x="84" y="166"/>
                  </a:lnTo>
                  <a:lnTo>
                    <a:pt x="72" y="127"/>
                  </a:lnTo>
                  <a:lnTo>
                    <a:pt x="56" y="91"/>
                  </a:lnTo>
                  <a:lnTo>
                    <a:pt x="204" y="10"/>
                  </a:lnTo>
                  <a:lnTo>
                    <a:pt x="209" y="7"/>
                  </a:lnTo>
                  <a:lnTo>
                    <a:pt x="216" y="3"/>
                  </a:lnTo>
                  <a:lnTo>
                    <a:pt x="222" y="0"/>
                  </a:lnTo>
                  <a:lnTo>
                    <a:pt x="259" y="18"/>
                  </a:lnTo>
                  <a:lnTo>
                    <a:pt x="299" y="32"/>
                  </a:lnTo>
                  <a:lnTo>
                    <a:pt x="340" y="41"/>
                  </a:lnTo>
                  <a:lnTo>
                    <a:pt x="384" y="44"/>
                  </a:lnTo>
                  <a:lnTo>
                    <a:pt x="427" y="41"/>
                  </a:lnTo>
                  <a:lnTo>
                    <a:pt x="469" y="32"/>
                  </a:lnTo>
                  <a:lnTo>
                    <a:pt x="508" y="18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3102076" y="1659225"/>
              <a:ext cx="363538" cy="361950"/>
            </a:xfrm>
            <a:custGeom>
              <a:avLst/>
              <a:gdLst>
                <a:gd name="T0" fmla="*/ 227 w 456"/>
                <a:gd name="T1" fmla="*/ 0 h 457"/>
                <a:gd name="T2" fmla="*/ 269 w 456"/>
                <a:gd name="T3" fmla="*/ 3 h 457"/>
                <a:gd name="T4" fmla="*/ 307 w 456"/>
                <a:gd name="T5" fmla="*/ 14 h 457"/>
                <a:gd name="T6" fmla="*/ 343 w 456"/>
                <a:gd name="T7" fmla="*/ 31 h 457"/>
                <a:gd name="T8" fmla="*/ 374 w 456"/>
                <a:gd name="T9" fmla="*/ 53 h 457"/>
                <a:gd name="T10" fmla="*/ 402 w 456"/>
                <a:gd name="T11" fmla="*/ 81 h 457"/>
                <a:gd name="T12" fmla="*/ 424 w 456"/>
                <a:gd name="T13" fmla="*/ 114 h 457"/>
                <a:gd name="T14" fmla="*/ 441 w 456"/>
                <a:gd name="T15" fmla="*/ 148 h 457"/>
                <a:gd name="T16" fmla="*/ 452 w 456"/>
                <a:gd name="T17" fmla="*/ 188 h 457"/>
                <a:gd name="T18" fmla="*/ 456 w 456"/>
                <a:gd name="T19" fmla="*/ 228 h 457"/>
                <a:gd name="T20" fmla="*/ 452 w 456"/>
                <a:gd name="T21" fmla="*/ 270 h 457"/>
                <a:gd name="T22" fmla="*/ 441 w 456"/>
                <a:gd name="T23" fmla="*/ 308 h 457"/>
                <a:gd name="T24" fmla="*/ 424 w 456"/>
                <a:gd name="T25" fmla="*/ 344 h 457"/>
                <a:gd name="T26" fmla="*/ 402 w 456"/>
                <a:gd name="T27" fmla="*/ 376 h 457"/>
                <a:gd name="T28" fmla="*/ 374 w 456"/>
                <a:gd name="T29" fmla="*/ 403 h 457"/>
                <a:gd name="T30" fmla="*/ 343 w 456"/>
                <a:gd name="T31" fmla="*/ 425 h 457"/>
                <a:gd name="T32" fmla="*/ 307 w 456"/>
                <a:gd name="T33" fmla="*/ 443 h 457"/>
                <a:gd name="T34" fmla="*/ 269 w 456"/>
                <a:gd name="T35" fmla="*/ 453 h 457"/>
                <a:gd name="T36" fmla="*/ 227 w 456"/>
                <a:gd name="T37" fmla="*/ 457 h 457"/>
                <a:gd name="T38" fmla="*/ 187 w 456"/>
                <a:gd name="T39" fmla="*/ 453 h 457"/>
                <a:gd name="T40" fmla="*/ 148 w 456"/>
                <a:gd name="T41" fmla="*/ 443 h 457"/>
                <a:gd name="T42" fmla="*/ 113 w 456"/>
                <a:gd name="T43" fmla="*/ 425 h 457"/>
                <a:gd name="T44" fmla="*/ 81 w 456"/>
                <a:gd name="T45" fmla="*/ 403 h 457"/>
                <a:gd name="T46" fmla="*/ 53 w 456"/>
                <a:gd name="T47" fmla="*/ 376 h 457"/>
                <a:gd name="T48" fmla="*/ 30 w 456"/>
                <a:gd name="T49" fmla="*/ 344 h 457"/>
                <a:gd name="T50" fmla="*/ 14 w 456"/>
                <a:gd name="T51" fmla="*/ 308 h 457"/>
                <a:gd name="T52" fmla="*/ 2 w 456"/>
                <a:gd name="T53" fmla="*/ 270 h 457"/>
                <a:gd name="T54" fmla="*/ 0 w 456"/>
                <a:gd name="T55" fmla="*/ 228 h 457"/>
                <a:gd name="T56" fmla="*/ 2 w 456"/>
                <a:gd name="T57" fmla="*/ 188 h 457"/>
                <a:gd name="T58" fmla="*/ 14 w 456"/>
                <a:gd name="T59" fmla="*/ 148 h 457"/>
                <a:gd name="T60" fmla="*/ 30 w 456"/>
                <a:gd name="T61" fmla="*/ 114 h 457"/>
                <a:gd name="T62" fmla="*/ 53 w 456"/>
                <a:gd name="T63" fmla="*/ 81 h 457"/>
                <a:gd name="T64" fmla="*/ 81 w 456"/>
                <a:gd name="T65" fmla="*/ 53 h 457"/>
                <a:gd name="T66" fmla="*/ 113 w 456"/>
                <a:gd name="T67" fmla="*/ 31 h 457"/>
                <a:gd name="T68" fmla="*/ 148 w 456"/>
                <a:gd name="T69" fmla="*/ 14 h 457"/>
                <a:gd name="T70" fmla="*/ 187 w 456"/>
                <a:gd name="T71" fmla="*/ 3 h 457"/>
                <a:gd name="T72" fmla="*/ 227 w 456"/>
                <a:gd name="T73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6" h="457">
                  <a:moveTo>
                    <a:pt x="227" y="0"/>
                  </a:moveTo>
                  <a:lnTo>
                    <a:pt x="269" y="3"/>
                  </a:lnTo>
                  <a:lnTo>
                    <a:pt x="307" y="14"/>
                  </a:lnTo>
                  <a:lnTo>
                    <a:pt x="343" y="31"/>
                  </a:lnTo>
                  <a:lnTo>
                    <a:pt x="374" y="53"/>
                  </a:lnTo>
                  <a:lnTo>
                    <a:pt x="402" y="81"/>
                  </a:lnTo>
                  <a:lnTo>
                    <a:pt x="424" y="114"/>
                  </a:lnTo>
                  <a:lnTo>
                    <a:pt x="441" y="148"/>
                  </a:lnTo>
                  <a:lnTo>
                    <a:pt x="452" y="188"/>
                  </a:lnTo>
                  <a:lnTo>
                    <a:pt x="456" y="228"/>
                  </a:lnTo>
                  <a:lnTo>
                    <a:pt x="452" y="270"/>
                  </a:lnTo>
                  <a:lnTo>
                    <a:pt x="441" y="308"/>
                  </a:lnTo>
                  <a:lnTo>
                    <a:pt x="424" y="344"/>
                  </a:lnTo>
                  <a:lnTo>
                    <a:pt x="402" y="376"/>
                  </a:lnTo>
                  <a:lnTo>
                    <a:pt x="374" y="403"/>
                  </a:lnTo>
                  <a:lnTo>
                    <a:pt x="343" y="425"/>
                  </a:lnTo>
                  <a:lnTo>
                    <a:pt x="307" y="443"/>
                  </a:lnTo>
                  <a:lnTo>
                    <a:pt x="269" y="453"/>
                  </a:lnTo>
                  <a:lnTo>
                    <a:pt x="227" y="457"/>
                  </a:lnTo>
                  <a:lnTo>
                    <a:pt x="187" y="453"/>
                  </a:lnTo>
                  <a:lnTo>
                    <a:pt x="148" y="443"/>
                  </a:lnTo>
                  <a:lnTo>
                    <a:pt x="113" y="425"/>
                  </a:lnTo>
                  <a:lnTo>
                    <a:pt x="81" y="403"/>
                  </a:lnTo>
                  <a:lnTo>
                    <a:pt x="53" y="376"/>
                  </a:lnTo>
                  <a:lnTo>
                    <a:pt x="30" y="344"/>
                  </a:lnTo>
                  <a:lnTo>
                    <a:pt x="14" y="308"/>
                  </a:lnTo>
                  <a:lnTo>
                    <a:pt x="2" y="270"/>
                  </a:lnTo>
                  <a:lnTo>
                    <a:pt x="0" y="228"/>
                  </a:lnTo>
                  <a:lnTo>
                    <a:pt x="2" y="188"/>
                  </a:lnTo>
                  <a:lnTo>
                    <a:pt x="14" y="148"/>
                  </a:lnTo>
                  <a:lnTo>
                    <a:pt x="30" y="114"/>
                  </a:lnTo>
                  <a:lnTo>
                    <a:pt x="53" y="81"/>
                  </a:lnTo>
                  <a:lnTo>
                    <a:pt x="81" y="53"/>
                  </a:lnTo>
                  <a:lnTo>
                    <a:pt x="113" y="31"/>
                  </a:lnTo>
                  <a:lnTo>
                    <a:pt x="148" y="14"/>
                  </a:lnTo>
                  <a:lnTo>
                    <a:pt x="187" y="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1"/>
            <p:cNvSpPr>
              <a:spLocks/>
            </p:cNvSpPr>
            <p:nvPr/>
          </p:nvSpPr>
          <p:spPr bwMode="auto">
            <a:xfrm>
              <a:off x="5805588" y="1659225"/>
              <a:ext cx="361950" cy="361950"/>
            </a:xfrm>
            <a:custGeom>
              <a:avLst/>
              <a:gdLst>
                <a:gd name="T0" fmla="*/ 229 w 457"/>
                <a:gd name="T1" fmla="*/ 0 h 457"/>
                <a:gd name="T2" fmla="*/ 270 w 457"/>
                <a:gd name="T3" fmla="*/ 3 h 457"/>
                <a:gd name="T4" fmla="*/ 309 w 457"/>
                <a:gd name="T5" fmla="*/ 14 h 457"/>
                <a:gd name="T6" fmla="*/ 344 w 457"/>
                <a:gd name="T7" fmla="*/ 31 h 457"/>
                <a:gd name="T8" fmla="*/ 376 w 457"/>
                <a:gd name="T9" fmla="*/ 53 h 457"/>
                <a:gd name="T10" fmla="*/ 404 w 457"/>
                <a:gd name="T11" fmla="*/ 81 h 457"/>
                <a:gd name="T12" fmla="*/ 426 w 457"/>
                <a:gd name="T13" fmla="*/ 114 h 457"/>
                <a:gd name="T14" fmla="*/ 443 w 457"/>
                <a:gd name="T15" fmla="*/ 148 h 457"/>
                <a:gd name="T16" fmla="*/ 453 w 457"/>
                <a:gd name="T17" fmla="*/ 188 h 457"/>
                <a:gd name="T18" fmla="*/ 457 w 457"/>
                <a:gd name="T19" fmla="*/ 228 h 457"/>
                <a:gd name="T20" fmla="*/ 453 w 457"/>
                <a:gd name="T21" fmla="*/ 270 h 457"/>
                <a:gd name="T22" fmla="*/ 443 w 457"/>
                <a:gd name="T23" fmla="*/ 308 h 457"/>
                <a:gd name="T24" fmla="*/ 426 w 457"/>
                <a:gd name="T25" fmla="*/ 344 h 457"/>
                <a:gd name="T26" fmla="*/ 404 w 457"/>
                <a:gd name="T27" fmla="*/ 376 h 457"/>
                <a:gd name="T28" fmla="*/ 376 w 457"/>
                <a:gd name="T29" fmla="*/ 403 h 457"/>
                <a:gd name="T30" fmla="*/ 344 w 457"/>
                <a:gd name="T31" fmla="*/ 425 h 457"/>
                <a:gd name="T32" fmla="*/ 309 w 457"/>
                <a:gd name="T33" fmla="*/ 443 h 457"/>
                <a:gd name="T34" fmla="*/ 270 w 457"/>
                <a:gd name="T35" fmla="*/ 453 h 457"/>
                <a:gd name="T36" fmla="*/ 229 w 457"/>
                <a:gd name="T37" fmla="*/ 457 h 457"/>
                <a:gd name="T38" fmla="*/ 187 w 457"/>
                <a:gd name="T39" fmla="*/ 453 h 457"/>
                <a:gd name="T40" fmla="*/ 150 w 457"/>
                <a:gd name="T41" fmla="*/ 443 h 457"/>
                <a:gd name="T42" fmla="*/ 113 w 457"/>
                <a:gd name="T43" fmla="*/ 425 h 457"/>
                <a:gd name="T44" fmla="*/ 81 w 457"/>
                <a:gd name="T45" fmla="*/ 403 h 457"/>
                <a:gd name="T46" fmla="*/ 55 w 457"/>
                <a:gd name="T47" fmla="*/ 376 h 457"/>
                <a:gd name="T48" fmla="*/ 31 w 457"/>
                <a:gd name="T49" fmla="*/ 344 h 457"/>
                <a:gd name="T50" fmla="*/ 14 w 457"/>
                <a:gd name="T51" fmla="*/ 308 h 457"/>
                <a:gd name="T52" fmla="*/ 4 w 457"/>
                <a:gd name="T53" fmla="*/ 270 h 457"/>
                <a:gd name="T54" fmla="*/ 0 w 457"/>
                <a:gd name="T55" fmla="*/ 228 h 457"/>
                <a:gd name="T56" fmla="*/ 4 w 457"/>
                <a:gd name="T57" fmla="*/ 188 h 457"/>
                <a:gd name="T58" fmla="*/ 14 w 457"/>
                <a:gd name="T59" fmla="*/ 148 h 457"/>
                <a:gd name="T60" fmla="*/ 31 w 457"/>
                <a:gd name="T61" fmla="*/ 114 h 457"/>
                <a:gd name="T62" fmla="*/ 55 w 457"/>
                <a:gd name="T63" fmla="*/ 81 h 457"/>
                <a:gd name="T64" fmla="*/ 81 w 457"/>
                <a:gd name="T65" fmla="*/ 53 h 457"/>
                <a:gd name="T66" fmla="*/ 113 w 457"/>
                <a:gd name="T67" fmla="*/ 31 h 457"/>
                <a:gd name="T68" fmla="*/ 150 w 457"/>
                <a:gd name="T69" fmla="*/ 14 h 457"/>
                <a:gd name="T70" fmla="*/ 187 w 457"/>
                <a:gd name="T71" fmla="*/ 3 h 457"/>
                <a:gd name="T72" fmla="*/ 229 w 457"/>
                <a:gd name="T73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7" h="457">
                  <a:moveTo>
                    <a:pt x="229" y="0"/>
                  </a:moveTo>
                  <a:lnTo>
                    <a:pt x="270" y="3"/>
                  </a:lnTo>
                  <a:lnTo>
                    <a:pt x="309" y="14"/>
                  </a:lnTo>
                  <a:lnTo>
                    <a:pt x="344" y="31"/>
                  </a:lnTo>
                  <a:lnTo>
                    <a:pt x="376" y="53"/>
                  </a:lnTo>
                  <a:lnTo>
                    <a:pt x="404" y="81"/>
                  </a:lnTo>
                  <a:lnTo>
                    <a:pt x="426" y="114"/>
                  </a:lnTo>
                  <a:lnTo>
                    <a:pt x="443" y="148"/>
                  </a:lnTo>
                  <a:lnTo>
                    <a:pt x="453" y="188"/>
                  </a:lnTo>
                  <a:lnTo>
                    <a:pt x="457" y="228"/>
                  </a:lnTo>
                  <a:lnTo>
                    <a:pt x="453" y="270"/>
                  </a:lnTo>
                  <a:lnTo>
                    <a:pt x="443" y="308"/>
                  </a:lnTo>
                  <a:lnTo>
                    <a:pt x="426" y="344"/>
                  </a:lnTo>
                  <a:lnTo>
                    <a:pt x="404" y="376"/>
                  </a:lnTo>
                  <a:lnTo>
                    <a:pt x="376" y="403"/>
                  </a:lnTo>
                  <a:lnTo>
                    <a:pt x="344" y="425"/>
                  </a:lnTo>
                  <a:lnTo>
                    <a:pt x="309" y="443"/>
                  </a:lnTo>
                  <a:lnTo>
                    <a:pt x="270" y="453"/>
                  </a:lnTo>
                  <a:lnTo>
                    <a:pt x="229" y="457"/>
                  </a:lnTo>
                  <a:lnTo>
                    <a:pt x="187" y="453"/>
                  </a:lnTo>
                  <a:lnTo>
                    <a:pt x="150" y="443"/>
                  </a:lnTo>
                  <a:lnTo>
                    <a:pt x="113" y="425"/>
                  </a:lnTo>
                  <a:lnTo>
                    <a:pt x="81" y="403"/>
                  </a:lnTo>
                  <a:lnTo>
                    <a:pt x="55" y="376"/>
                  </a:lnTo>
                  <a:lnTo>
                    <a:pt x="31" y="344"/>
                  </a:lnTo>
                  <a:lnTo>
                    <a:pt x="14" y="308"/>
                  </a:lnTo>
                  <a:lnTo>
                    <a:pt x="4" y="270"/>
                  </a:lnTo>
                  <a:lnTo>
                    <a:pt x="0" y="228"/>
                  </a:lnTo>
                  <a:lnTo>
                    <a:pt x="4" y="188"/>
                  </a:lnTo>
                  <a:lnTo>
                    <a:pt x="14" y="148"/>
                  </a:lnTo>
                  <a:lnTo>
                    <a:pt x="31" y="114"/>
                  </a:lnTo>
                  <a:lnTo>
                    <a:pt x="55" y="81"/>
                  </a:lnTo>
                  <a:lnTo>
                    <a:pt x="81" y="53"/>
                  </a:lnTo>
                  <a:lnTo>
                    <a:pt x="113" y="31"/>
                  </a:lnTo>
                  <a:lnTo>
                    <a:pt x="150" y="14"/>
                  </a:lnTo>
                  <a:lnTo>
                    <a:pt x="187" y="3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auto">
            <a:xfrm>
              <a:off x="3511651" y="2060863"/>
              <a:ext cx="390525" cy="392113"/>
            </a:xfrm>
            <a:custGeom>
              <a:avLst/>
              <a:gdLst>
                <a:gd name="T0" fmla="*/ 247 w 493"/>
                <a:gd name="T1" fmla="*/ 0 h 495"/>
                <a:gd name="T2" fmla="*/ 290 w 493"/>
                <a:gd name="T3" fmla="*/ 4 h 495"/>
                <a:gd name="T4" fmla="*/ 332 w 493"/>
                <a:gd name="T5" fmla="*/ 16 h 495"/>
                <a:gd name="T6" fmla="*/ 371 w 493"/>
                <a:gd name="T7" fmla="*/ 34 h 495"/>
                <a:gd name="T8" fmla="*/ 405 w 493"/>
                <a:gd name="T9" fmla="*/ 59 h 495"/>
                <a:gd name="T10" fmla="*/ 435 w 493"/>
                <a:gd name="T11" fmla="*/ 88 h 495"/>
                <a:gd name="T12" fmla="*/ 459 w 493"/>
                <a:gd name="T13" fmla="*/ 123 h 495"/>
                <a:gd name="T14" fmla="*/ 477 w 493"/>
                <a:gd name="T15" fmla="*/ 162 h 495"/>
                <a:gd name="T16" fmla="*/ 490 w 493"/>
                <a:gd name="T17" fmla="*/ 203 h 495"/>
                <a:gd name="T18" fmla="*/ 493 w 493"/>
                <a:gd name="T19" fmla="*/ 247 h 495"/>
                <a:gd name="T20" fmla="*/ 490 w 493"/>
                <a:gd name="T21" fmla="*/ 292 h 495"/>
                <a:gd name="T22" fmla="*/ 477 w 493"/>
                <a:gd name="T23" fmla="*/ 334 h 495"/>
                <a:gd name="T24" fmla="*/ 459 w 493"/>
                <a:gd name="T25" fmla="*/ 373 h 495"/>
                <a:gd name="T26" fmla="*/ 435 w 493"/>
                <a:gd name="T27" fmla="*/ 407 h 495"/>
                <a:gd name="T28" fmla="*/ 405 w 493"/>
                <a:gd name="T29" fmla="*/ 437 h 495"/>
                <a:gd name="T30" fmla="*/ 371 w 493"/>
                <a:gd name="T31" fmla="*/ 461 h 495"/>
                <a:gd name="T32" fmla="*/ 332 w 493"/>
                <a:gd name="T33" fmla="*/ 479 h 495"/>
                <a:gd name="T34" fmla="*/ 290 w 493"/>
                <a:gd name="T35" fmla="*/ 490 h 495"/>
                <a:gd name="T36" fmla="*/ 247 w 493"/>
                <a:gd name="T37" fmla="*/ 495 h 495"/>
                <a:gd name="T38" fmla="*/ 202 w 493"/>
                <a:gd name="T39" fmla="*/ 490 h 495"/>
                <a:gd name="T40" fmla="*/ 160 w 493"/>
                <a:gd name="T41" fmla="*/ 479 h 495"/>
                <a:gd name="T42" fmla="*/ 121 w 493"/>
                <a:gd name="T43" fmla="*/ 461 h 495"/>
                <a:gd name="T44" fmla="*/ 88 w 493"/>
                <a:gd name="T45" fmla="*/ 437 h 495"/>
                <a:gd name="T46" fmla="*/ 57 w 493"/>
                <a:gd name="T47" fmla="*/ 407 h 495"/>
                <a:gd name="T48" fmla="*/ 33 w 493"/>
                <a:gd name="T49" fmla="*/ 373 h 495"/>
                <a:gd name="T50" fmla="*/ 15 w 493"/>
                <a:gd name="T51" fmla="*/ 334 h 495"/>
                <a:gd name="T52" fmla="*/ 3 w 493"/>
                <a:gd name="T53" fmla="*/ 292 h 495"/>
                <a:gd name="T54" fmla="*/ 0 w 493"/>
                <a:gd name="T55" fmla="*/ 247 h 495"/>
                <a:gd name="T56" fmla="*/ 3 w 493"/>
                <a:gd name="T57" fmla="*/ 203 h 495"/>
                <a:gd name="T58" fmla="*/ 15 w 493"/>
                <a:gd name="T59" fmla="*/ 162 h 495"/>
                <a:gd name="T60" fmla="*/ 33 w 493"/>
                <a:gd name="T61" fmla="*/ 123 h 495"/>
                <a:gd name="T62" fmla="*/ 57 w 493"/>
                <a:gd name="T63" fmla="*/ 88 h 495"/>
                <a:gd name="T64" fmla="*/ 88 w 493"/>
                <a:gd name="T65" fmla="*/ 59 h 495"/>
                <a:gd name="T66" fmla="*/ 121 w 493"/>
                <a:gd name="T67" fmla="*/ 34 h 495"/>
                <a:gd name="T68" fmla="*/ 160 w 493"/>
                <a:gd name="T69" fmla="*/ 16 h 495"/>
                <a:gd name="T70" fmla="*/ 202 w 493"/>
                <a:gd name="T71" fmla="*/ 4 h 495"/>
                <a:gd name="T72" fmla="*/ 247 w 493"/>
                <a:gd name="T7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3" h="495">
                  <a:moveTo>
                    <a:pt x="247" y="0"/>
                  </a:moveTo>
                  <a:lnTo>
                    <a:pt x="290" y="4"/>
                  </a:lnTo>
                  <a:lnTo>
                    <a:pt x="332" y="16"/>
                  </a:lnTo>
                  <a:lnTo>
                    <a:pt x="371" y="34"/>
                  </a:lnTo>
                  <a:lnTo>
                    <a:pt x="405" y="59"/>
                  </a:lnTo>
                  <a:lnTo>
                    <a:pt x="435" y="88"/>
                  </a:lnTo>
                  <a:lnTo>
                    <a:pt x="459" y="123"/>
                  </a:lnTo>
                  <a:lnTo>
                    <a:pt x="477" y="162"/>
                  </a:lnTo>
                  <a:lnTo>
                    <a:pt x="490" y="203"/>
                  </a:lnTo>
                  <a:lnTo>
                    <a:pt x="493" y="247"/>
                  </a:lnTo>
                  <a:lnTo>
                    <a:pt x="490" y="292"/>
                  </a:lnTo>
                  <a:lnTo>
                    <a:pt x="477" y="334"/>
                  </a:lnTo>
                  <a:lnTo>
                    <a:pt x="459" y="373"/>
                  </a:lnTo>
                  <a:lnTo>
                    <a:pt x="435" y="407"/>
                  </a:lnTo>
                  <a:lnTo>
                    <a:pt x="405" y="437"/>
                  </a:lnTo>
                  <a:lnTo>
                    <a:pt x="371" y="461"/>
                  </a:lnTo>
                  <a:lnTo>
                    <a:pt x="332" y="479"/>
                  </a:lnTo>
                  <a:lnTo>
                    <a:pt x="290" y="490"/>
                  </a:lnTo>
                  <a:lnTo>
                    <a:pt x="247" y="495"/>
                  </a:lnTo>
                  <a:lnTo>
                    <a:pt x="202" y="490"/>
                  </a:lnTo>
                  <a:lnTo>
                    <a:pt x="160" y="479"/>
                  </a:lnTo>
                  <a:lnTo>
                    <a:pt x="121" y="461"/>
                  </a:lnTo>
                  <a:lnTo>
                    <a:pt x="88" y="437"/>
                  </a:lnTo>
                  <a:lnTo>
                    <a:pt x="57" y="407"/>
                  </a:lnTo>
                  <a:lnTo>
                    <a:pt x="33" y="373"/>
                  </a:lnTo>
                  <a:lnTo>
                    <a:pt x="15" y="334"/>
                  </a:lnTo>
                  <a:lnTo>
                    <a:pt x="3" y="292"/>
                  </a:lnTo>
                  <a:lnTo>
                    <a:pt x="0" y="247"/>
                  </a:lnTo>
                  <a:lnTo>
                    <a:pt x="3" y="203"/>
                  </a:lnTo>
                  <a:lnTo>
                    <a:pt x="15" y="162"/>
                  </a:lnTo>
                  <a:lnTo>
                    <a:pt x="33" y="123"/>
                  </a:lnTo>
                  <a:lnTo>
                    <a:pt x="57" y="88"/>
                  </a:lnTo>
                  <a:lnTo>
                    <a:pt x="88" y="59"/>
                  </a:lnTo>
                  <a:lnTo>
                    <a:pt x="121" y="34"/>
                  </a:lnTo>
                  <a:lnTo>
                    <a:pt x="160" y="16"/>
                  </a:lnTo>
                  <a:lnTo>
                    <a:pt x="202" y="4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3"/>
            <p:cNvSpPr>
              <a:spLocks/>
            </p:cNvSpPr>
            <p:nvPr/>
          </p:nvSpPr>
          <p:spPr bwMode="auto">
            <a:xfrm>
              <a:off x="3337026" y="2497425"/>
              <a:ext cx="544513" cy="1347788"/>
            </a:xfrm>
            <a:custGeom>
              <a:avLst/>
              <a:gdLst>
                <a:gd name="T0" fmla="*/ 331 w 685"/>
                <a:gd name="T1" fmla="*/ 21 h 1699"/>
                <a:gd name="T2" fmla="*/ 419 w 685"/>
                <a:gd name="T3" fmla="*/ 45 h 1699"/>
                <a:gd name="T4" fmla="*/ 512 w 685"/>
                <a:gd name="T5" fmla="*/ 45 h 1699"/>
                <a:gd name="T6" fmla="*/ 600 w 685"/>
                <a:gd name="T7" fmla="*/ 21 h 1699"/>
                <a:gd name="T8" fmla="*/ 646 w 685"/>
                <a:gd name="T9" fmla="*/ 4 h 1699"/>
                <a:gd name="T10" fmla="*/ 660 w 685"/>
                <a:gd name="T11" fmla="*/ 11 h 1699"/>
                <a:gd name="T12" fmla="*/ 628 w 685"/>
                <a:gd name="T13" fmla="*/ 55 h 1699"/>
                <a:gd name="T14" fmla="*/ 580 w 685"/>
                <a:gd name="T15" fmla="*/ 155 h 1699"/>
                <a:gd name="T16" fmla="*/ 562 w 685"/>
                <a:gd name="T17" fmla="*/ 268 h 1699"/>
                <a:gd name="T18" fmla="*/ 578 w 685"/>
                <a:gd name="T19" fmla="*/ 374 h 1699"/>
                <a:gd name="T20" fmla="*/ 620 w 685"/>
                <a:gd name="T21" fmla="*/ 469 h 1699"/>
                <a:gd name="T22" fmla="*/ 685 w 685"/>
                <a:gd name="T23" fmla="*/ 549 h 1699"/>
                <a:gd name="T24" fmla="*/ 393 w 685"/>
                <a:gd name="T25" fmla="*/ 708 h 1699"/>
                <a:gd name="T26" fmla="*/ 357 w 685"/>
                <a:gd name="T27" fmla="*/ 729 h 1699"/>
                <a:gd name="T28" fmla="*/ 340 w 685"/>
                <a:gd name="T29" fmla="*/ 742 h 1699"/>
                <a:gd name="T30" fmla="*/ 331 w 685"/>
                <a:gd name="T31" fmla="*/ 750 h 1699"/>
                <a:gd name="T32" fmla="*/ 310 w 685"/>
                <a:gd name="T33" fmla="*/ 789 h 1699"/>
                <a:gd name="T34" fmla="*/ 305 w 685"/>
                <a:gd name="T35" fmla="*/ 841 h 1699"/>
                <a:gd name="T36" fmla="*/ 389 w 685"/>
                <a:gd name="T37" fmla="*/ 1684 h 1699"/>
                <a:gd name="T38" fmla="*/ 262 w 685"/>
                <a:gd name="T39" fmla="*/ 1699 h 1699"/>
                <a:gd name="T40" fmla="*/ 240 w 685"/>
                <a:gd name="T41" fmla="*/ 1690 h 1699"/>
                <a:gd name="T42" fmla="*/ 230 w 685"/>
                <a:gd name="T43" fmla="*/ 1667 h 1699"/>
                <a:gd name="T44" fmla="*/ 227 w 685"/>
                <a:gd name="T45" fmla="*/ 954 h 1699"/>
                <a:gd name="T46" fmla="*/ 210 w 685"/>
                <a:gd name="T47" fmla="*/ 936 h 1699"/>
                <a:gd name="T48" fmla="*/ 120 w 685"/>
                <a:gd name="T49" fmla="*/ 934 h 1699"/>
                <a:gd name="T50" fmla="*/ 92 w 685"/>
                <a:gd name="T51" fmla="*/ 931 h 1699"/>
                <a:gd name="T52" fmla="*/ 78 w 685"/>
                <a:gd name="T53" fmla="*/ 929 h 1699"/>
                <a:gd name="T54" fmla="*/ 72 w 685"/>
                <a:gd name="T55" fmla="*/ 908 h 1699"/>
                <a:gd name="T56" fmla="*/ 1 w 685"/>
                <a:gd name="T57" fmla="*/ 203 h 1699"/>
                <a:gd name="T58" fmla="*/ 0 w 685"/>
                <a:gd name="T59" fmla="*/ 176 h 1699"/>
                <a:gd name="T60" fmla="*/ 1 w 685"/>
                <a:gd name="T61" fmla="*/ 161 h 1699"/>
                <a:gd name="T62" fmla="*/ 12 w 685"/>
                <a:gd name="T63" fmla="*/ 154 h 1699"/>
                <a:gd name="T64" fmla="*/ 33 w 685"/>
                <a:gd name="T65" fmla="*/ 141 h 1699"/>
                <a:gd name="T66" fmla="*/ 277 w 685"/>
                <a:gd name="T67" fmla="*/ 7 h 1699"/>
                <a:gd name="T68" fmla="*/ 290 w 685"/>
                <a:gd name="T69" fmla="*/ 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5" h="1699">
                  <a:moveTo>
                    <a:pt x="290" y="0"/>
                  </a:moveTo>
                  <a:lnTo>
                    <a:pt x="331" y="21"/>
                  </a:lnTo>
                  <a:lnTo>
                    <a:pt x="374" y="35"/>
                  </a:lnTo>
                  <a:lnTo>
                    <a:pt x="419" y="45"/>
                  </a:lnTo>
                  <a:lnTo>
                    <a:pt x="466" y="48"/>
                  </a:lnTo>
                  <a:lnTo>
                    <a:pt x="512" y="45"/>
                  </a:lnTo>
                  <a:lnTo>
                    <a:pt x="557" y="35"/>
                  </a:lnTo>
                  <a:lnTo>
                    <a:pt x="600" y="21"/>
                  </a:lnTo>
                  <a:lnTo>
                    <a:pt x="641" y="0"/>
                  </a:lnTo>
                  <a:lnTo>
                    <a:pt x="646" y="4"/>
                  </a:lnTo>
                  <a:lnTo>
                    <a:pt x="653" y="7"/>
                  </a:lnTo>
                  <a:lnTo>
                    <a:pt x="660" y="11"/>
                  </a:lnTo>
                  <a:lnTo>
                    <a:pt x="661" y="11"/>
                  </a:lnTo>
                  <a:lnTo>
                    <a:pt x="628" y="55"/>
                  </a:lnTo>
                  <a:lnTo>
                    <a:pt x="600" y="103"/>
                  </a:lnTo>
                  <a:lnTo>
                    <a:pt x="580" y="155"/>
                  </a:lnTo>
                  <a:lnTo>
                    <a:pt x="568" y="210"/>
                  </a:lnTo>
                  <a:lnTo>
                    <a:pt x="562" y="268"/>
                  </a:lnTo>
                  <a:lnTo>
                    <a:pt x="567" y="323"/>
                  </a:lnTo>
                  <a:lnTo>
                    <a:pt x="578" y="374"/>
                  </a:lnTo>
                  <a:lnTo>
                    <a:pt x="596" y="423"/>
                  </a:lnTo>
                  <a:lnTo>
                    <a:pt x="620" y="469"/>
                  </a:lnTo>
                  <a:lnTo>
                    <a:pt x="650" y="511"/>
                  </a:lnTo>
                  <a:lnTo>
                    <a:pt x="685" y="549"/>
                  </a:lnTo>
                  <a:lnTo>
                    <a:pt x="673" y="556"/>
                  </a:lnTo>
                  <a:lnTo>
                    <a:pt x="393" y="708"/>
                  </a:lnTo>
                  <a:lnTo>
                    <a:pt x="372" y="719"/>
                  </a:lnTo>
                  <a:lnTo>
                    <a:pt x="357" y="729"/>
                  </a:lnTo>
                  <a:lnTo>
                    <a:pt x="347" y="736"/>
                  </a:lnTo>
                  <a:lnTo>
                    <a:pt x="340" y="742"/>
                  </a:lnTo>
                  <a:lnTo>
                    <a:pt x="335" y="746"/>
                  </a:lnTo>
                  <a:lnTo>
                    <a:pt x="331" y="750"/>
                  </a:lnTo>
                  <a:lnTo>
                    <a:pt x="318" y="768"/>
                  </a:lnTo>
                  <a:lnTo>
                    <a:pt x="310" y="789"/>
                  </a:lnTo>
                  <a:lnTo>
                    <a:pt x="305" y="813"/>
                  </a:lnTo>
                  <a:lnTo>
                    <a:pt x="305" y="841"/>
                  </a:lnTo>
                  <a:lnTo>
                    <a:pt x="308" y="873"/>
                  </a:lnTo>
                  <a:lnTo>
                    <a:pt x="389" y="1684"/>
                  </a:lnTo>
                  <a:lnTo>
                    <a:pt x="391" y="1699"/>
                  </a:lnTo>
                  <a:lnTo>
                    <a:pt x="262" y="1699"/>
                  </a:lnTo>
                  <a:lnTo>
                    <a:pt x="250" y="1697"/>
                  </a:lnTo>
                  <a:lnTo>
                    <a:pt x="240" y="1690"/>
                  </a:lnTo>
                  <a:lnTo>
                    <a:pt x="233" y="1680"/>
                  </a:lnTo>
                  <a:lnTo>
                    <a:pt x="230" y="1667"/>
                  </a:lnTo>
                  <a:lnTo>
                    <a:pt x="230" y="966"/>
                  </a:lnTo>
                  <a:lnTo>
                    <a:pt x="227" y="954"/>
                  </a:lnTo>
                  <a:lnTo>
                    <a:pt x="220" y="943"/>
                  </a:lnTo>
                  <a:lnTo>
                    <a:pt x="210" y="936"/>
                  </a:lnTo>
                  <a:lnTo>
                    <a:pt x="198" y="934"/>
                  </a:lnTo>
                  <a:lnTo>
                    <a:pt x="120" y="934"/>
                  </a:lnTo>
                  <a:lnTo>
                    <a:pt x="106" y="933"/>
                  </a:lnTo>
                  <a:lnTo>
                    <a:pt x="92" y="931"/>
                  </a:lnTo>
                  <a:lnTo>
                    <a:pt x="82" y="930"/>
                  </a:lnTo>
                  <a:lnTo>
                    <a:pt x="78" y="929"/>
                  </a:lnTo>
                  <a:lnTo>
                    <a:pt x="75" y="922"/>
                  </a:lnTo>
                  <a:lnTo>
                    <a:pt x="72" y="908"/>
                  </a:lnTo>
                  <a:lnTo>
                    <a:pt x="71" y="891"/>
                  </a:lnTo>
                  <a:lnTo>
                    <a:pt x="1" y="203"/>
                  </a:lnTo>
                  <a:lnTo>
                    <a:pt x="1" y="189"/>
                  </a:lnTo>
                  <a:lnTo>
                    <a:pt x="0" y="176"/>
                  </a:lnTo>
                  <a:lnTo>
                    <a:pt x="0" y="166"/>
                  </a:lnTo>
                  <a:lnTo>
                    <a:pt x="1" y="161"/>
                  </a:lnTo>
                  <a:lnTo>
                    <a:pt x="5" y="158"/>
                  </a:lnTo>
                  <a:lnTo>
                    <a:pt x="12" y="154"/>
                  </a:lnTo>
                  <a:lnTo>
                    <a:pt x="22" y="148"/>
                  </a:lnTo>
                  <a:lnTo>
                    <a:pt x="33" y="141"/>
                  </a:lnTo>
                  <a:lnTo>
                    <a:pt x="270" y="11"/>
                  </a:lnTo>
                  <a:lnTo>
                    <a:pt x="277" y="7"/>
                  </a:lnTo>
                  <a:lnTo>
                    <a:pt x="284" y="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4"/>
            <p:cNvSpPr>
              <a:spLocks/>
            </p:cNvSpPr>
            <p:nvPr/>
          </p:nvSpPr>
          <p:spPr bwMode="auto">
            <a:xfrm>
              <a:off x="4433988" y="2060863"/>
              <a:ext cx="392113" cy="392113"/>
            </a:xfrm>
            <a:custGeom>
              <a:avLst/>
              <a:gdLst>
                <a:gd name="T0" fmla="*/ 247 w 494"/>
                <a:gd name="T1" fmla="*/ 0 h 495"/>
                <a:gd name="T2" fmla="*/ 291 w 494"/>
                <a:gd name="T3" fmla="*/ 4 h 495"/>
                <a:gd name="T4" fmla="*/ 333 w 494"/>
                <a:gd name="T5" fmla="*/ 16 h 495"/>
                <a:gd name="T6" fmla="*/ 371 w 494"/>
                <a:gd name="T7" fmla="*/ 34 h 495"/>
                <a:gd name="T8" fmla="*/ 406 w 494"/>
                <a:gd name="T9" fmla="*/ 59 h 495"/>
                <a:gd name="T10" fmla="*/ 435 w 494"/>
                <a:gd name="T11" fmla="*/ 88 h 495"/>
                <a:gd name="T12" fmla="*/ 460 w 494"/>
                <a:gd name="T13" fmla="*/ 123 h 495"/>
                <a:gd name="T14" fmla="*/ 479 w 494"/>
                <a:gd name="T15" fmla="*/ 162 h 495"/>
                <a:gd name="T16" fmla="*/ 490 w 494"/>
                <a:gd name="T17" fmla="*/ 203 h 495"/>
                <a:gd name="T18" fmla="*/ 494 w 494"/>
                <a:gd name="T19" fmla="*/ 247 h 495"/>
                <a:gd name="T20" fmla="*/ 490 w 494"/>
                <a:gd name="T21" fmla="*/ 292 h 495"/>
                <a:gd name="T22" fmla="*/ 479 w 494"/>
                <a:gd name="T23" fmla="*/ 334 h 495"/>
                <a:gd name="T24" fmla="*/ 460 w 494"/>
                <a:gd name="T25" fmla="*/ 373 h 495"/>
                <a:gd name="T26" fmla="*/ 435 w 494"/>
                <a:gd name="T27" fmla="*/ 407 h 495"/>
                <a:gd name="T28" fmla="*/ 406 w 494"/>
                <a:gd name="T29" fmla="*/ 437 h 495"/>
                <a:gd name="T30" fmla="*/ 371 w 494"/>
                <a:gd name="T31" fmla="*/ 461 h 495"/>
                <a:gd name="T32" fmla="*/ 333 w 494"/>
                <a:gd name="T33" fmla="*/ 479 h 495"/>
                <a:gd name="T34" fmla="*/ 291 w 494"/>
                <a:gd name="T35" fmla="*/ 490 h 495"/>
                <a:gd name="T36" fmla="*/ 247 w 494"/>
                <a:gd name="T37" fmla="*/ 495 h 495"/>
                <a:gd name="T38" fmla="*/ 202 w 494"/>
                <a:gd name="T39" fmla="*/ 490 h 495"/>
                <a:gd name="T40" fmla="*/ 160 w 494"/>
                <a:gd name="T41" fmla="*/ 479 h 495"/>
                <a:gd name="T42" fmla="*/ 122 w 494"/>
                <a:gd name="T43" fmla="*/ 461 h 495"/>
                <a:gd name="T44" fmla="*/ 88 w 494"/>
                <a:gd name="T45" fmla="*/ 437 h 495"/>
                <a:gd name="T46" fmla="*/ 58 w 494"/>
                <a:gd name="T47" fmla="*/ 407 h 495"/>
                <a:gd name="T48" fmla="*/ 33 w 494"/>
                <a:gd name="T49" fmla="*/ 373 h 495"/>
                <a:gd name="T50" fmla="*/ 15 w 494"/>
                <a:gd name="T51" fmla="*/ 334 h 495"/>
                <a:gd name="T52" fmla="*/ 4 w 494"/>
                <a:gd name="T53" fmla="*/ 292 h 495"/>
                <a:gd name="T54" fmla="*/ 0 w 494"/>
                <a:gd name="T55" fmla="*/ 247 h 495"/>
                <a:gd name="T56" fmla="*/ 4 w 494"/>
                <a:gd name="T57" fmla="*/ 203 h 495"/>
                <a:gd name="T58" fmla="*/ 15 w 494"/>
                <a:gd name="T59" fmla="*/ 162 h 495"/>
                <a:gd name="T60" fmla="*/ 33 w 494"/>
                <a:gd name="T61" fmla="*/ 123 h 495"/>
                <a:gd name="T62" fmla="*/ 58 w 494"/>
                <a:gd name="T63" fmla="*/ 88 h 495"/>
                <a:gd name="T64" fmla="*/ 88 w 494"/>
                <a:gd name="T65" fmla="*/ 59 h 495"/>
                <a:gd name="T66" fmla="*/ 122 w 494"/>
                <a:gd name="T67" fmla="*/ 34 h 495"/>
                <a:gd name="T68" fmla="*/ 160 w 494"/>
                <a:gd name="T69" fmla="*/ 16 h 495"/>
                <a:gd name="T70" fmla="*/ 202 w 494"/>
                <a:gd name="T71" fmla="*/ 4 h 495"/>
                <a:gd name="T72" fmla="*/ 247 w 494"/>
                <a:gd name="T7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4" h="495">
                  <a:moveTo>
                    <a:pt x="247" y="0"/>
                  </a:moveTo>
                  <a:lnTo>
                    <a:pt x="291" y="4"/>
                  </a:lnTo>
                  <a:lnTo>
                    <a:pt x="333" y="16"/>
                  </a:lnTo>
                  <a:lnTo>
                    <a:pt x="371" y="34"/>
                  </a:lnTo>
                  <a:lnTo>
                    <a:pt x="406" y="59"/>
                  </a:lnTo>
                  <a:lnTo>
                    <a:pt x="435" y="88"/>
                  </a:lnTo>
                  <a:lnTo>
                    <a:pt x="460" y="123"/>
                  </a:lnTo>
                  <a:lnTo>
                    <a:pt x="479" y="162"/>
                  </a:lnTo>
                  <a:lnTo>
                    <a:pt x="490" y="203"/>
                  </a:lnTo>
                  <a:lnTo>
                    <a:pt x="494" y="247"/>
                  </a:lnTo>
                  <a:lnTo>
                    <a:pt x="490" y="292"/>
                  </a:lnTo>
                  <a:lnTo>
                    <a:pt x="479" y="334"/>
                  </a:lnTo>
                  <a:lnTo>
                    <a:pt x="460" y="373"/>
                  </a:lnTo>
                  <a:lnTo>
                    <a:pt x="435" y="407"/>
                  </a:lnTo>
                  <a:lnTo>
                    <a:pt x="406" y="437"/>
                  </a:lnTo>
                  <a:lnTo>
                    <a:pt x="371" y="461"/>
                  </a:lnTo>
                  <a:lnTo>
                    <a:pt x="333" y="479"/>
                  </a:lnTo>
                  <a:lnTo>
                    <a:pt x="291" y="490"/>
                  </a:lnTo>
                  <a:lnTo>
                    <a:pt x="247" y="495"/>
                  </a:lnTo>
                  <a:lnTo>
                    <a:pt x="202" y="490"/>
                  </a:lnTo>
                  <a:lnTo>
                    <a:pt x="160" y="479"/>
                  </a:lnTo>
                  <a:lnTo>
                    <a:pt x="122" y="461"/>
                  </a:lnTo>
                  <a:lnTo>
                    <a:pt x="88" y="437"/>
                  </a:lnTo>
                  <a:lnTo>
                    <a:pt x="58" y="407"/>
                  </a:lnTo>
                  <a:lnTo>
                    <a:pt x="33" y="373"/>
                  </a:lnTo>
                  <a:lnTo>
                    <a:pt x="15" y="334"/>
                  </a:lnTo>
                  <a:lnTo>
                    <a:pt x="4" y="292"/>
                  </a:lnTo>
                  <a:lnTo>
                    <a:pt x="0" y="247"/>
                  </a:lnTo>
                  <a:lnTo>
                    <a:pt x="4" y="203"/>
                  </a:lnTo>
                  <a:lnTo>
                    <a:pt x="15" y="162"/>
                  </a:lnTo>
                  <a:lnTo>
                    <a:pt x="33" y="123"/>
                  </a:lnTo>
                  <a:lnTo>
                    <a:pt x="58" y="88"/>
                  </a:lnTo>
                  <a:lnTo>
                    <a:pt x="88" y="59"/>
                  </a:lnTo>
                  <a:lnTo>
                    <a:pt x="122" y="34"/>
                  </a:lnTo>
                  <a:lnTo>
                    <a:pt x="160" y="16"/>
                  </a:lnTo>
                  <a:lnTo>
                    <a:pt x="202" y="4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5"/>
            <p:cNvSpPr>
              <a:spLocks/>
            </p:cNvSpPr>
            <p:nvPr/>
          </p:nvSpPr>
          <p:spPr bwMode="auto">
            <a:xfrm>
              <a:off x="4299051" y="2497425"/>
              <a:ext cx="666750" cy="457200"/>
            </a:xfrm>
            <a:custGeom>
              <a:avLst/>
              <a:gdLst>
                <a:gd name="T0" fmla="*/ 241 w 839"/>
                <a:gd name="T1" fmla="*/ 0 h 577"/>
                <a:gd name="T2" fmla="*/ 282 w 839"/>
                <a:gd name="T3" fmla="*/ 21 h 577"/>
                <a:gd name="T4" fmla="*/ 324 w 839"/>
                <a:gd name="T5" fmla="*/ 35 h 577"/>
                <a:gd name="T6" fmla="*/ 370 w 839"/>
                <a:gd name="T7" fmla="*/ 45 h 577"/>
                <a:gd name="T8" fmla="*/ 416 w 839"/>
                <a:gd name="T9" fmla="*/ 48 h 577"/>
                <a:gd name="T10" fmla="*/ 463 w 839"/>
                <a:gd name="T11" fmla="*/ 45 h 577"/>
                <a:gd name="T12" fmla="*/ 508 w 839"/>
                <a:gd name="T13" fmla="*/ 35 h 577"/>
                <a:gd name="T14" fmla="*/ 551 w 839"/>
                <a:gd name="T15" fmla="*/ 21 h 577"/>
                <a:gd name="T16" fmla="*/ 590 w 839"/>
                <a:gd name="T17" fmla="*/ 0 h 577"/>
                <a:gd name="T18" fmla="*/ 597 w 839"/>
                <a:gd name="T19" fmla="*/ 4 h 577"/>
                <a:gd name="T20" fmla="*/ 604 w 839"/>
                <a:gd name="T21" fmla="*/ 7 h 577"/>
                <a:gd name="T22" fmla="*/ 611 w 839"/>
                <a:gd name="T23" fmla="*/ 11 h 577"/>
                <a:gd name="T24" fmla="*/ 759 w 839"/>
                <a:gd name="T25" fmla="*/ 92 h 577"/>
                <a:gd name="T26" fmla="*/ 743 w 839"/>
                <a:gd name="T27" fmla="*/ 134 h 577"/>
                <a:gd name="T28" fmla="*/ 729 w 839"/>
                <a:gd name="T29" fmla="*/ 176 h 577"/>
                <a:gd name="T30" fmla="*/ 720 w 839"/>
                <a:gd name="T31" fmla="*/ 221 h 577"/>
                <a:gd name="T32" fmla="*/ 717 w 839"/>
                <a:gd name="T33" fmla="*/ 268 h 577"/>
                <a:gd name="T34" fmla="*/ 722 w 839"/>
                <a:gd name="T35" fmla="*/ 323 h 577"/>
                <a:gd name="T36" fmla="*/ 733 w 839"/>
                <a:gd name="T37" fmla="*/ 374 h 577"/>
                <a:gd name="T38" fmla="*/ 751 w 839"/>
                <a:gd name="T39" fmla="*/ 423 h 577"/>
                <a:gd name="T40" fmla="*/ 775 w 839"/>
                <a:gd name="T41" fmla="*/ 469 h 577"/>
                <a:gd name="T42" fmla="*/ 804 w 839"/>
                <a:gd name="T43" fmla="*/ 511 h 577"/>
                <a:gd name="T44" fmla="*/ 839 w 839"/>
                <a:gd name="T45" fmla="*/ 549 h 577"/>
                <a:gd name="T46" fmla="*/ 828 w 839"/>
                <a:gd name="T47" fmla="*/ 556 h 577"/>
                <a:gd name="T48" fmla="*/ 789 w 839"/>
                <a:gd name="T49" fmla="*/ 577 h 577"/>
                <a:gd name="T50" fmla="*/ 770 w 839"/>
                <a:gd name="T51" fmla="*/ 522 h 577"/>
                <a:gd name="T52" fmla="*/ 745 w 839"/>
                <a:gd name="T53" fmla="*/ 473 h 577"/>
                <a:gd name="T54" fmla="*/ 713 w 839"/>
                <a:gd name="T55" fmla="*/ 429 h 577"/>
                <a:gd name="T56" fmla="*/ 674 w 839"/>
                <a:gd name="T57" fmla="*/ 388 h 577"/>
                <a:gd name="T58" fmla="*/ 631 w 839"/>
                <a:gd name="T59" fmla="*/ 355 h 577"/>
                <a:gd name="T60" fmla="*/ 582 w 839"/>
                <a:gd name="T61" fmla="*/ 327 h 577"/>
                <a:gd name="T62" fmla="*/ 530 w 839"/>
                <a:gd name="T63" fmla="*/ 306 h 577"/>
                <a:gd name="T64" fmla="*/ 474 w 839"/>
                <a:gd name="T65" fmla="*/ 293 h 577"/>
                <a:gd name="T66" fmla="*/ 416 w 839"/>
                <a:gd name="T67" fmla="*/ 289 h 577"/>
                <a:gd name="T68" fmla="*/ 359 w 839"/>
                <a:gd name="T69" fmla="*/ 293 h 577"/>
                <a:gd name="T70" fmla="*/ 303 w 839"/>
                <a:gd name="T71" fmla="*/ 306 h 577"/>
                <a:gd name="T72" fmla="*/ 251 w 839"/>
                <a:gd name="T73" fmla="*/ 325 h 577"/>
                <a:gd name="T74" fmla="*/ 202 w 839"/>
                <a:gd name="T75" fmla="*/ 353 h 577"/>
                <a:gd name="T76" fmla="*/ 159 w 839"/>
                <a:gd name="T77" fmla="*/ 387 h 577"/>
                <a:gd name="T78" fmla="*/ 121 w 839"/>
                <a:gd name="T79" fmla="*/ 426 h 577"/>
                <a:gd name="T80" fmla="*/ 89 w 839"/>
                <a:gd name="T81" fmla="*/ 471 h 577"/>
                <a:gd name="T82" fmla="*/ 62 w 839"/>
                <a:gd name="T83" fmla="*/ 520 h 577"/>
                <a:gd name="T84" fmla="*/ 44 w 839"/>
                <a:gd name="T85" fmla="*/ 573 h 577"/>
                <a:gd name="T86" fmla="*/ 12 w 839"/>
                <a:gd name="T87" fmla="*/ 556 h 577"/>
                <a:gd name="T88" fmla="*/ 0 w 839"/>
                <a:gd name="T89" fmla="*/ 549 h 577"/>
                <a:gd name="T90" fmla="*/ 35 w 839"/>
                <a:gd name="T91" fmla="*/ 511 h 577"/>
                <a:gd name="T92" fmla="*/ 65 w 839"/>
                <a:gd name="T93" fmla="*/ 469 h 577"/>
                <a:gd name="T94" fmla="*/ 89 w 839"/>
                <a:gd name="T95" fmla="*/ 423 h 577"/>
                <a:gd name="T96" fmla="*/ 107 w 839"/>
                <a:gd name="T97" fmla="*/ 374 h 577"/>
                <a:gd name="T98" fmla="*/ 118 w 839"/>
                <a:gd name="T99" fmla="*/ 323 h 577"/>
                <a:gd name="T100" fmla="*/ 121 w 839"/>
                <a:gd name="T101" fmla="*/ 268 h 577"/>
                <a:gd name="T102" fmla="*/ 118 w 839"/>
                <a:gd name="T103" fmla="*/ 221 h 577"/>
                <a:gd name="T104" fmla="*/ 110 w 839"/>
                <a:gd name="T105" fmla="*/ 175 h 577"/>
                <a:gd name="T106" fmla="*/ 96 w 839"/>
                <a:gd name="T107" fmla="*/ 131 h 577"/>
                <a:gd name="T108" fmla="*/ 78 w 839"/>
                <a:gd name="T109" fmla="*/ 89 h 577"/>
                <a:gd name="T110" fmla="*/ 220 w 839"/>
                <a:gd name="T111" fmla="*/ 11 h 577"/>
                <a:gd name="T112" fmla="*/ 229 w 839"/>
                <a:gd name="T113" fmla="*/ 7 h 577"/>
                <a:gd name="T114" fmla="*/ 236 w 839"/>
                <a:gd name="T115" fmla="*/ 4 h 577"/>
                <a:gd name="T116" fmla="*/ 241 w 839"/>
                <a:gd name="T117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9" h="577">
                  <a:moveTo>
                    <a:pt x="241" y="0"/>
                  </a:moveTo>
                  <a:lnTo>
                    <a:pt x="282" y="21"/>
                  </a:lnTo>
                  <a:lnTo>
                    <a:pt x="324" y="35"/>
                  </a:lnTo>
                  <a:lnTo>
                    <a:pt x="370" y="45"/>
                  </a:lnTo>
                  <a:lnTo>
                    <a:pt x="416" y="48"/>
                  </a:lnTo>
                  <a:lnTo>
                    <a:pt x="463" y="45"/>
                  </a:lnTo>
                  <a:lnTo>
                    <a:pt x="508" y="35"/>
                  </a:lnTo>
                  <a:lnTo>
                    <a:pt x="551" y="21"/>
                  </a:lnTo>
                  <a:lnTo>
                    <a:pt x="590" y="0"/>
                  </a:lnTo>
                  <a:lnTo>
                    <a:pt x="597" y="4"/>
                  </a:lnTo>
                  <a:lnTo>
                    <a:pt x="604" y="7"/>
                  </a:lnTo>
                  <a:lnTo>
                    <a:pt x="611" y="11"/>
                  </a:lnTo>
                  <a:lnTo>
                    <a:pt x="759" y="92"/>
                  </a:lnTo>
                  <a:lnTo>
                    <a:pt x="743" y="134"/>
                  </a:lnTo>
                  <a:lnTo>
                    <a:pt x="729" y="176"/>
                  </a:lnTo>
                  <a:lnTo>
                    <a:pt x="720" y="221"/>
                  </a:lnTo>
                  <a:lnTo>
                    <a:pt x="717" y="268"/>
                  </a:lnTo>
                  <a:lnTo>
                    <a:pt x="722" y="323"/>
                  </a:lnTo>
                  <a:lnTo>
                    <a:pt x="733" y="374"/>
                  </a:lnTo>
                  <a:lnTo>
                    <a:pt x="751" y="423"/>
                  </a:lnTo>
                  <a:lnTo>
                    <a:pt x="775" y="469"/>
                  </a:lnTo>
                  <a:lnTo>
                    <a:pt x="804" y="511"/>
                  </a:lnTo>
                  <a:lnTo>
                    <a:pt x="839" y="549"/>
                  </a:lnTo>
                  <a:lnTo>
                    <a:pt x="828" y="556"/>
                  </a:lnTo>
                  <a:lnTo>
                    <a:pt x="789" y="577"/>
                  </a:lnTo>
                  <a:lnTo>
                    <a:pt x="770" y="522"/>
                  </a:lnTo>
                  <a:lnTo>
                    <a:pt x="745" y="473"/>
                  </a:lnTo>
                  <a:lnTo>
                    <a:pt x="713" y="429"/>
                  </a:lnTo>
                  <a:lnTo>
                    <a:pt x="674" y="388"/>
                  </a:lnTo>
                  <a:lnTo>
                    <a:pt x="631" y="355"/>
                  </a:lnTo>
                  <a:lnTo>
                    <a:pt x="582" y="327"/>
                  </a:lnTo>
                  <a:lnTo>
                    <a:pt x="530" y="306"/>
                  </a:lnTo>
                  <a:lnTo>
                    <a:pt x="474" y="293"/>
                  </a:lnTo>
                  <a:lnTo>
                    <a:pt x="416" y="289"/>
                  </a:lnTo>
                  <a:lnTo>
                    <a:pt x="359" y="293"/>
                  </a:lnTo>
                  <a:lnTo>
                    <a:pt x="303" y="306"/>
                  </a:lnTo>
                  <a:lnTo>
                    <a:pt x="251" y="325"/>
                  </a:lnTo>
                  <a:lnTo>
                    <a:pt x="202" y="353"/>
                  </a:lnTo>
                  <a:lnTo>
                    <a:pt x="159" y="387"/>
                  </a:lnTo>
                  <a:lnTo>
                    <a:pt x="121" y="426"/>
                  </a:lnTo>
                  <a:lnTo>
                    <a:pt x="89" y="471"/>
                  </a:lnTo>
                  <a:lnTo>
                    <a:pt x="62" y="520"/>
                  </a:lnTo>
                  <a:lnTo>
                    <a:pt x="44" y="573"/>
                  </a:lnTo>
                  <a:lnTo>
                    <a:pt x="12" y="556"/>
                  </a:lnTo>
                  <a:lnTo>
                    <a:pt x="0" y="549"/>
                  </a:lnTo>
                  <a:lnTo>
                    <a:pt x="35" y="511"/>
                  </a:lnTo>
                  <a:lnTo>
                    <a:pt x="65" y="469"/>
                  </a:lnTo>
                  <a:lnTo>
                    <a:pt x="89" y="423"/>
                  </a:lnTo>
                  <a:lnTo>
                    <a:pt x="107" y="374"/>
                  </a:lnTo>
                  <a:lnTo>
                    <a:pt x="118" y="323"/>
                  </a:lnTo>
                  <a:lnTo>
                    <a:pt x="121" y="268"/>
                  </a:lnTo>
                  <a:lnTo>
                    <a:pt x="118" y="221"/>
                  </a:lnTo>
                  <a:lnTo>
                    <a:pt x="110" y="175"/>
                  </a:lnTo>
                  <a:lnTo>
                    <a:pt x="96" y="131"/>
                  </a:lnTo>
                  <a:lnTo>
                    <a:pt x="78" y="89"/>
                  </a:lnTo>
                  <a:lnTo>
                    <a:pt x="220" y="11"/>
                  </a:lnTo>
                  <a:lnTo>
                    <a:pt x="229" y="7"/>
                  </a:lnTo>
                  <a:lnTo>
                    <a:pt x="236" y="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6"/>
            <p:cNvSpPr>
              <a:spLocks/>
            </p:cNvSpPr>
            <p:nvPr/>
          </p:nvSpPr>
          <p:spPr bwMode="auto">
            <a:xfrm>
              <a:off x="5356326" y="2060863"/>
              <a:ext cx="393700" cy="392113"/>
            </a:xfrm>
            <a:custGeom>
              <a:avLst/>
              <a:gdLst>
                <a:gd name="T0" fmla="*/ 247 w 494"/>
                <a:gd name="T1" fmla="*/ 0 h 495"/>
                <a:gd name="T2" fmla="*/ 292 w 494"/>
                <a:gd name="T3" fmla="*/ 4 h 495"/>
                <a:gd name="T4" fmla="*/ 334 w 494"/>
                <a:gd name="T5" fmla="*/ 16 h 495"/>
                <a:gd name="T6" fmla="*/ 371 w 494"/>
                <a:gd name="T7" fmla="*/ 34 h 495"/>
                <a:gd name="T8" fmla="*/ 406 w 494"/>
                <a:gd name="T9" fmla="*/ 59 h 495"/>
                <a:gd name="T10" fmla="*/ 435 w 494"/>
                <a:gd name="T11" fmla="*/ 88 h 495"/>
                <a:gd name="T12" fmla="*/ 461 w 494"/>
                <a:gd name="T13" fmla="*/ 123 h 495"/>
                <a:gd name="T14" fmla="*/ 479 w 494"/>
                <a:gd name="T15" fmla="*/ 162 h 495"/>
                <a:gd name="T16" fmla="*/ 490 w 494"/>
                <a:gd name="T17" fmla="*/ 203 h 495"/>
                <a:gd name="T18" fmla="*/ 494 w 494"/>
                <a:gd name="T19" fmla="*/ 247 h 495"/>
                <a:gd name="T20" fmla="*/ 490 w 494"/>
                <a:gd name="T21" fmla="*/ 292 h 495"/>
                <a:gd name="T22" fmla="*/ 479 w 494"/>
                <a:gd name="T23" fmla="*/ 334 h 495"/>
                <a:gd name="T24" fmla="*/ 461 w 494"/>
                <a:gd name="T25" fmla="*/ 373 h 495"/>
                <a:gd name="T26" fmla="*/ 435 w 494"/>
                <a:gd name="T27" fmla="*/ 407 h 495"/>
                <a:gd name="T28" fmla="*/ 406 w 494"/>
                <a:gd name="T29" fmla="*/ 437 h 495"/>
                <a:gd name="T30" fmla="*/ 371 w 494"/>
                <a:gd name="T31" fmla="*/ 461 h 495"/>
                <a:gd name="T32" fmla="*/ 334 w 494"/>
                <a:gd name="T33" fmla="*/ 479 h 495"/>
                <a:gd name="T34" fmla="*/ 292 w 494"/>
                <a:gd name="T35" fmla="*/ 490 h 495"/>
                <a:gd name="T36" fmla="*/ 247 w 494"/>
                <a:gd name="T37" fmla="*/ 495 h 495"/>
                <a:gd name="T38" fmla="*/ 202 w 494"/>
                <a:gd name="T39" fmla="*/ 490 h 495"/>
                <a:gd name="T40" fmla="*/ 160 w 494"/>
                <a:gd name="T41" fmla="*/ 479 h 495"/>
                <a:gd name="T42" fmla="*/ 123 w 494"/>
                <a:gd name="T43" fmla="*/ 461 h 495"/>
                <a:gd name="T44" fmla="*/ 88 w 494"/>
                <a:gd name="T45" fmla="*/ 437 h 495"/>
                <a:gd name="T46" fmla="*/ 58 w 494"/>
                <a:gd name="T47" fmla="*/ 407 h 495"/>
                <a:gd name="T48" fmla="*/ 33 w 494"/>
                <a:gd name="T49" fmla="*/ 373 h 495"/>
                <a:gd name="T50" fmla="*/ 15 w 494"/>
                <a:gd name="T51" fmla="*/ 334 h 495"/>
                <a:gd name="T52" fmla="*/ 4 w 494"/>
                <a:gd name="T53" fmla="*/ 292 h 495"/>
                <a:gd name="T54" fmla="*/ 0 w 494"/>
                <a:gd name="T55" fmla="*/ 247 h 495"/>
                <a:gd name="T56" fmla="*/ 4 w 494"/>
                <a:gd name="T57" fmla="*/ 203 h 495"/>
                <a:gd name="T58" fmla="*/ 15 w 494"/>
                <a:gd name="T59" fmla="*/ 162 h 495"/>
                <a:gd name="T60" fmla="*/ 33 w 494"/>
                <a:gd name="T61" fmla="*/ 123 h 495"/>
                <a:gd name="T62" fmla="*/ 58 w 494"/>
                <a:gd name="T63" fmla="*/ 88 h 495"/>
                <a:gd name="T64" fmla="*/ 88 w 494"/>
                <a:gd name="T65" fmla="*/ 59 h 495"/>
                <a:gd name="T66" fmla="*/ 123 w 494"/>
                <a:gd name="T67" fmla="*/ 34 h 495"/>
                <a:gd name="T68" fmla="*/ 160 w 494"/>
                <a:gd name="T69" fmla="*/ 16 h 495"/>
                <a:gd name="T70" fmla="*/ 202 w 494"/>
                <a:gd name="T71" fmla="*/ 4 h 495"/>
                <a:gd name="T72" fmla="*/ 247 w 494"/>
                <a:gd name="T7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4" h="495">
                  <a:moveTo>
                    <a:pt x="247" y="0"/>
                  </a:moveTo>
                  <a:lnTo>
                    <a:pt x="292" y="4"/>
                  </a:lnTo>
                  <a:lnTo>
                    <a:pt x="334" y="16"/>
                  </a:lnTo>
                  <a:lnTo>
                    <a:pt x="371" y="34"/>
                  </a:lnTo>
                  <a:lnTo>
                    <a:pt x="406" y="59"/>
                  </a:lnTo>
                  <a:lnTo>
                    <a:pt x="435" y="88"/>
                  </a:lnTo>
                  <a:lnTo>
                    <a:pt x="461" y="123"/>
                  </a:lnTo>
                  <a:lnTo>
                    <a:pt x="479" y="162"/>
                  </a:lnTo>
                  <a:lnTo>
                    <a:pt x="490" y="203"/>
                  </a:lnTo>
                  <a:lnTo>
                    <a:pt x="494" y="247"/>
                  </a:lnTo>
                  <a:lnTo>
                    <a:pt x="490" y="292"/>
                  </a:lnTo>
                  <a:lnTo>
                    <a:pt x="479" y="334"/>
                  </a:lnTo>
                  <a:lnTo>
                    <a:pt x="461" y="373"/>
                  </a:lnTo>
                  <a:lnTo>
                    <a:pt x="435" y="407"/>
                  </a:lnTo>
                  <a:lnTo>
                    <a:pt x="406" y="437"/>
                  </a:lnTo>
                  <a:lnTo>
                    <a:pt x="371" y="461"/>
                  </a:lnTo>
                  <a:lnTo>
                    <a:pt x="334" y="479"/>
                  </a:lnTo>
                  <a:lnTo>
                    <a:pt x="292" y="490"/>
                  </a:lnTo>
                  <a:lnTo>
                    <a:pt x="247" y="495"/>
                  </a:lnTo>
                  <a:lnTo>
                    <a:pt x="202" y="490"/>
                  </a:lnTo>
                  <a:lnTo>
                    <a:pt x="160" y="479"/>
                  </a:lnTo>
                  <a:lnTo>
                    <a:pt x="123" y="461"/>
                  </a:lnTo>
                  <a:lnTo>
                    <a:pt x="88" y="437"/>
                  </a:lnTo>
                  <a:lnTo>
                    <a:pt x="58" y="407"/>
                  </a:lnTo>
                  <a:lnTo>
                    <a:pt x="33" y="373"/>
                  </a:lnTo>
                  <a:lnTo>
                    <a:pt x="15" y="334"/>
                  </a:lnTo>
                  <a:lnTo>
                    <a:pt x="4" y="292"/>
                  </a:lnTo>
                  <a:lnTo>
                    <a:pt x="0" y="247"/>
                  </a:lnTo>
                  <a:lnTo>
                    <a:pt x="4" y="203"/>
                  </a:lnTo>
                  <a:lnTo>
                    <a:pt x="15" y="162"/>
                  </a:lnTo>
                  <a:lnTo>
                    <a:pt x="33" y="123"/>
                  </a:lnTo>
                  <a:lnTo>
                    <a:pt x="58" y="88"/>
                  </a:lnTo>
                  <a:lnTo>
                    <a:pt x="88" y="59"/>
                  </a:lnTo>
                  <a:lnTo>
                    <a:pt x="123" y="34"/>
                  </a:lnTo>
                  <a:lnTo>
                    <a:pt x="160" y="16"/>
                  </a:lnTo>
                  <a:lnTo>
                    <a:pt x="202" y="4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5384901" y="2497425"/>
              <a:ext cx="538163" cy="1347788"/>
            </a:xfrm>
            <a:custGeom>
              <a:avLst/>
              <a:gdLst>
                <a:gd name="T0" fmla="*/ 76 w 678"/>
                <a:gd name="T1" fmla="*/ 21 h 1699"/>
                <a:gd name="T2" fmla="*/ 164 w 678"/>
                <a:gd name="T3" fmla="*/ 45 h 1699"/>
                <a:gd name="T4" fmla="*/ 258 w 678"/>
                <a:gd name="T5" fmla="*/ 45 h 1699"/>
                <a:gd name="T6" fmla="*/ 346 w 678"/>
                <a:gd name="T7" fmla="*/ 21 h 1699"/>
                <a:gd name="T8" fmla="*/ 393 w 678"/>
                <a:gd name="T9" fmla="*/ 4 h 1699"/>
                <a:gd name="T10" fmla="*/ 407 w 678"/>
                <a:gd name="T11" fmla="*/ 11 h 1699"/>
                <a:gd name="T12" fmla="*/ 656 w 678"/>
                <a:gd name="T13" fmla="*/ 148 h 1699"/>
                <a:gd name="T14" fmla="*/ 674 w 678"/>
                <a:gd name="T15" fmla="*/ 161 h 1699"/>
                <a:gd name="T16" fmla="*/ 678 w 678"/>
                <a:gd name="T17" fmla="*/ 172 h 1699"/>
                <a:gd name="T18" fmla="*/ 676 w 678"/>
                <a:gd name="T19" fmla="*/ 203 h 1699"/>
                <a:gd name="T20" fmla="*/ 604 w 678"/>
                <a:gd name="T21" fmla="*/ 905 h 1699"/>
                <a:gd name="T22" fmla="*/ 599 w 678"/>
                <a:gd name="T23" fmla="*/ 927 h 1699"/>
                <a:gd name="T24" fmla="*/ 589 w 678"/>
                <a:gd name="T25" fmla="*/ 933 h 1699"/>
                <a:gd name="T26" fmla="*/ 558 w 678"/>
                <a:gd name="T27" fmla="*/ 934 h 1699"/>
                <a:gd name="T28" fmla="*/ 466 w 678"/>
                <a:gd name="T29" fmla="*/ 936 h 1699"/>
                <a:gd name="T30" fmla="*/ 449 w 678"/>
                <a:gd name="T31" fmla="*/ 954 h 1699"/>
                <a:gd name="T32" fmla="*/ 447 w 678"/>
                <a:gd name="T33" fmla="*/ 1667 h 1699"/>
                <a:gd name="T34" fmla="*/ 437 w 678"/>
                <a:gd name="T35" fmla="*/ 1690 h 1699"/>
                <a:gd name="T36" fmla="*/ 414 w 678"/>
                <a:gd name="T37" fmla="*/ 1699 h 1699"/>
                <a:gd name="T38" fmla="*/ 294 w 678"/>
                <a:gd name="T39" fmla="*/ 1692 h 1699"/>
                <a:gd name="T40" fmla="*/ 377 w 678"/>
                <a:gd name="T41" fmla="*/ 873 h 1699"/>
                <a:gd name="T42" fmla="*/ 379 w 678"/>
                <a:gd name="T43" fmla="*/ 829 h 1699"/>
                <a:gd name="T44" fmla="*/ 379 w 678"/>
                <a:gd name="T45" fmla="*/ 810 h 1699"/>
                <a:gd name="T46" fmla="*/ 373 w 678"/>
                <a:gd name="T47" fmla="*/ 781 h 1699"/>
                <a:gd name="T48" fmla="*/ 342 w 678"/>
                <a:gd name="T49" fmla="*/ 742 h 1699"/>
                <a:gd name="T50" fmla="*/ 292 w 678"/>
                <a:gd name="T51" fmla="*/ 708 h 1699"/>
                <a:gd name="T52" fmla="*/ 0 w 678"/>
                <a:gd name="T53" fmla="*/ 549 h 1699"/>
                <a:gd name="T54" fmla="*/ 64 w 678"/>
                <a:gd name="T55" fmla="*/ 469 h 1699"/>
                <a:gd name="T56" fmla="*/ 106 w 678"/>
                <a:gd name="T57" fmla="*/ 374 h 1699"/>
                <a:gd name="T58" fmla="*/ 121 w 678"/>
                <a:gd name="T59" fmla="*/ 268 h 1699"/>
                <a:gd name="T60" fmla="*/ 109 w 678"/>
                <a:gd name="T61" fmla="*/ 172 h 1699"/>
                <a:gd name="T62" fmla="*/ 75 w 678"/>
                <a:gd name="T63" fmla="*/ 85 h 1699"/>
                <a:gd name="T64" fmla="*/ 21 w 678"/>
                <a:gd name="T65" fmla="*/ 10 h 1699"/>
                <a:gd name="T66" fmla="*/ 37 w 678"/>
                <a:gd name="T67" fmla="*/ 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8" h="1699">
                  <a:moveTo>
                    <a:pt x="37" y="0"/>
                  </a:moveTo>
                  <a:lnTo>
                    <a:pt x="76" y="21"/>
                  </a:lnTo>
                  <a:lnTo>
                    <a:pt x="120" y="35"/>
                  </a:lnTo>
                  <a:lnTo>
                    <a:pt x="164" y="45"/>
                  </a:lnTo>
                  <a:lnTo>
                    <a:pt x="212" y="48"/>
                  </a:lnTo>
                  <a:lnTo>
                    <a:pt x="258" y="45"/>
                  </a:lnTo>
                  <a:lnTo>
                    <a:pt x="304" y="35"/>
                  </a:lnTo>
                  <a:lnTo>
                    <a:pt x="346" y="21"/>
                  </a:lnTo>
                  <a:lnTo>
                    <a:pt x="386" y="0"/>
                  </a:lnTo>
                  <a:lnTo>
                    <a:pt x="393" y="4"/>
                  </a:lnTo>
                  <a:lnTo>
                    <a:pt x="399" y="7"/>
                  </a:lnTo>
                  <a:lnTo>
                    <a:pt x="407" y="11"/>
                  </a:lnTo>
                  <a:lnTo>
                    <a:pt x="643" y="141"/>
                  </a:lnTo>
                  <a:lnTo>
                    <a:pt x="656" y="148"/>
                  </a:lnTo>
                  <a:lnTo>
                    <a:pt x="667" y="155"/>
                  </a:lnTo>
                  <a:lnTo>
                    <a:pt x="674" y="161"/>
                  </a:lnTo>
                  <a:lnTo>
                    <a:pt x="678" y="165"/>
                  </a:lnTo>
                  <a:lnTo>
                    <a:pt x="678" y="172"/>
                  </a:lnTo>
                  <a:lnTo>
                    <a:pt x="677" y="186"/>
                  </a:lnTo>
                  <a:lnTo>
                    <a:pt x="676" y="203"/>
                  </a:lnTo>
                  <a:lnTo>
                    <a:pt x="606" y="891"/>
                  </a:lnTo>
                  <a:lnTo>
                    <a:pt x="604" y="905"/>
                  </a:lnTo>
                  <a:lnTo>
                    <a:pt x="602" y="917"/>
                  </a:lnTo>
                  <a:lnTo>
                    <a:pt x="599" y="927"/>
                  </a:lnTo>
                  <a:lnTo>
                    <a:pt x="596" y="931"/>
                  </a:lnTo>
                  <a:lnTo>
                    <a:pt x="589" y="933"/>
                  </a:lnTo>
                  <a:lnTo>
                    <a:pt x="575" y="933"/>
                  </a:lnTo>
                  <a:lnTo>
                    <a:pt x="558" y="934"/>
                  </a:lnTo>
                  <a:lnTo>
                    <a:pt x="479" y="934"/>
                  </a:lnTo>
                  <a:lnTo>
                    <a:pt x="466" y="936"/>
                  </a:lnTo>
                  <a:lnTo>
                    <a:pt x="456" y="943"/>
                  </a:lnTo>
                  <a:lnTo>
                    <a:pt x="449" y="954"/>
                  </a:lnTo>
                  <a:lnTo>
                    <a:pt x="447" y="966"/>
                  </a:lnTo>
                  <a:lnTo>
                    <a:pt x="447" y="1667"/>
                  </a:lnTo>
                  <a:lnTo>
                    <a:pt x="444" y="1680"/>
                  </a:lnTo>
                  <a:lnTo>
                    <a:pt x="437" y="1690"/>
                  </a:lnTo>
                  <a:lnTo>
                    <a:pt x="427" y="1697"/>
                  </a:lnTo>
                  <a:lnTo>
                    <a:pt x="414" y="1699"/>
                  </a:lnTo>
                  <a:lnTo>
                    <a:pt x="293" y="1699"/>
                  </a:lnTo>
                  <a:lnTo>
                    <a:pt x="294" y="1692"/>
                  </a:lnTo>
                  <a:lnTo>
                    <a:pt x="294" y="1684"/>
                  </a:lnTo>
                  <a:lnTo>
                    <a:pt x="377" y="873"/>
                  </a:lnTo>
                  <a:lnTo>
                    <a:pt x="379" y="846"/>
                  </a:lnTo>
                  <a:lnTo>
                    <a:pt x="379" y="829"/>
                  </a:lnTo>
                  <a:lnTo>
                    <a:pt x="379" y="817"/>
                  </a:lnTo>
                  <a:lnTo>
                    <a:pt x="379" y="810"/>
                  </a:lnTo>
                  <a:lnTo>
                    <a:pt x="379" y="804"/>
                  </a:lnTo>
                  <a:lnTo>
                    <a:pt x="373" y="781"/>
                  </a:lnTo>
                  <a:lnTo>
                    <a:pt x="360" y="760"/>
                  </a:lnTo>
                  <a:lnTo>
                    <a:pt x="342" y="742"/>
                  </a:lnTo>
                  <a:lnTo>
                    <a:pt x="318" y="725"/>
                  </a:lnTo>
                  <a:lnTo>
                    <a:pt x="292" y="708"/>
                  </a:lnTo>
                  <a:lnTo>
                    <a:pt x="11" y="556"/>
                  </a:lnTo>
                  <a:lnTo>
                    <a:pt x="0" y="549"/>
                  </a:lnTo>
                  <a:lnTo>
                    <a:pt x="35" y="511"/>
                  </a:lnTo>
                  <a:lnTo>
                    <a:pt x="64" y="469"/>
                  </a:lnTo>
                  <a:lnTo>
                    <a:pt x="89" y="423"/>
                  </a:lnTo>
                  <a:lnTo>
                    <a:pt x="106" y="374"/>
                  </a:lnTo>
                  <a:lnTo>
                    <a:pt x="117" y="323"/>
                  </a:lnTo>
                  <a:lnTo>
                    <a:pt x="121" y="268"/>
                  </a:lnTo>
                  <a:lnTo>
                    <a:pt x="118" y="219"/>
                  </a:lnTo>
                  <a:lnTo>
                    <a:pt x="109" y="172"/>
                  </a:lnTo>
                  <a:lnTo>
                    <a:pt x="95" y="127"/>
                  </a:lnTo>
                  <a:lnTo>
                    <a:pt x="75" y="85"/>
                  </a:lnTo>
                  <a:lnTo>
                    <a:pt x="50" y="45"/>
                  </a:lnTo>
                  <a:lnTo>
                    <a:pt x="21" y="10"/>
                  </a:lnTo>
                  <a:lnTo>
                    <a:pt x="29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8"/>
            <p:cNvSpPr>
              <a:spLocks/>
            </p:cNvSpPr>
            <p:nvPr/>
          </p:nvSpPr>
          <p:spPr bwMode="auto">
            <a:xfrm>
              <a:off x="4943576" y="2478375"/>
              <a:ext cx="463550" cy="461963"/>
            </a:xfrm>
            <a:custGeom>
              <a:avLst/>
              <a:gdLst>
                <a:gd name="T0" fmla="*/ 292 w 584"/>
                <a:gd name="T1" fmla="*/ 0 h 584"/>
                <a:gd name="T2" fmla="*/ 339 w 584"/>
                <a:gd name="T3" fmla="*/ 5 h 584"/>
                <a:gd name="T4" fmla="*/ 384 w 584"/>
                <a:gd name="T5" fmla="*/ 16 h 584"/>
                <a:gd name="T6" fmla="*/ 426 w 584"/>
                <a:gd name="T7" fmla="*/ 32 h 584"/>
                <a:gd name="T8" fmla="*/ 464 w 584"/>
                <a:gd name="T9" fmla="*/ 56 h 584"/>
                <a:gd name="T10" fmla="*/ 498 w 584"/>
                <a:gd name="T11" fmla="*/ 85 h 584"/>
                <a:gd name="T12" fmla="*/ 528 w 584"/>
                <a:gd name="T13" fmla="*/ 119 h 584"/>
                <a:gd name="T14" fmla="*/ 551 w 584"/>
                <a:gd name="T15" fmla="*/ 158 h 584"/>
                <a:gd name="T16" fmla="*/ 568 w 584"/>
                <a:gd name="T17" fmla="*/ 200 h 584"/>
                <a:gd name="T18" fmla="*/ 579 w 584"/>
                <a:gd name="T19" fmla="*/ 245 h 584"/>
                <a:gd name="T20" fmla="*/ 584 w 584"/>
                <a:gd name="T21" fmla="*/ 292 h 584"/>
                <a:gd name="T22" fmla="*/ 579 w 584"/>
                <a:gd name="T23" fmla="*/ 340 h 584"/>
                <a:gd name="T24" fmla="*/ 568 w 584"/>
                <a:gd name="T25" fmla="*/ 384 h 584"/>
                <a:gd name="T26" fmla="*/ 551 w 584"/>
                <a:gd name="T27" fmla="*/ 426 h 584"/>
                <a:gd name="T28" fmla="*/ 528 w 584"/>
                <a:gd name="T29" fmla="*/ 464 h 584"/>
                <a:gd name="T30" fmla="*/ 498 w 584"/>
                <a:gd name="T31" fmla="*/ 497 h 584"/>
                <a:gd name="T32" fmla="*/ 464 w 584"/>
                <a:gd name="T33" fmla="*/ 527 h 584"/>
                <a:gd name="T34" fmla="*/ 426 w 584"/>
                <a:gd name="T35" fmla="*/ 550 h 584"/>
                <a:gd name="T36" fmla="*/ 384 w 584"/>
                <a:gd name="T37" fmla="*/ 569 h 584"/>
                <a:gd name="T38" fmla="*/ 339 w 584"/>
                <a:gd name="T39" fmla="*/ 580 h 584"/>
                <a:gd name="T40" fmla="*/ 292 w 584"/>
                <a:gd name="T41" fmla="*/ 584 h 584"/>
                <a:gd name="T42" fmla="*/ 244 w 584"/>
                <a:gd name="T43" fmla="*/ 580 h 584"/>
                <a:gd name="T44" fmla="*/ 200 w 584"/>
                <a:gd name="T45" fmla="*/ 569 h 584"/>
                <a:gd name="T46" fmla="*/ 158 w 584"/>
                <a:gd name="T47" fmla="*/ 550 h 584"/>
                <a:gd name="T48" fmla="*/ 120 w 584"/>
                <a:gd name="T49" fmla="*/ 527 h 584"/>
                <a:gd name="T50" fmla="*/ 85 w 584"/>
                <a:gd name="T51" fmla="*/ 497 h 584"/>
                <a:gd name="T52" fmla="*/ 57 w 584"/>
                <a:gd name="T53" fmla="*/ 464 h 584"/>
                <a:gd name="T54" fmla="*/ 33 w 584"/>
                <a:gd name="T55" fmla="*/ 426 h 584"/>
                <a:gd name="T56" fmla="*/ 15 w 584"/>
                <a:gd name="T57" fmla="*/ 384 h 584"/>
                <a:gd name="T58" fmla="*/ 4 w 584"/>
                <a:gd name="T59" fmla="*/ 340 h 584"/>
                <a:gd name="T60" fmla="*/ 0 w 584"/>
                <a:gd name="T61" fmla="*/ 292 h 584"/>
                <a:gd name="T62" fmla="*/ 4 w 584"/>
                <a:gd name="T63" fmla="*/ 245 h 584"/>
                <a:gd name="T64" fmla="*/ 15 w 584"/>
                <a:gd name="T65" fmla="*/ 200 h 584"/>
                <a:gd name="T66" fmla="*/ 33 w 584"/>
                <a:gd name="T67" fmla="*/ 158 h 584"/>
                <a:gd name="T68" fmla="*/ 57 w 584"/>
                <a:gd name="T69" fmla="*/ 119 h 584"/>
                <a:gd name="T70" fmla="*/ 85 w 584"/>
                <a:gd name="T71" fmla="*/ 85 h 584"/>
                <a:gd name="T72" fmla="*/ 120 w 584"/>
                <a:gd name="T73" fmla="*/ 56 h 584"/>
                <a:gd name="T74" fmla="*/ 158 w 584"/>
                <a:gd name="T75" fmla="*/ 32 h 584"/>
                <a:gd name="T76" fmla="*/ 200 w 584"/>
                <a:gd name="T77" fmla="*/ 16 h 584"/>
                <a:gd name="T78" fmla="*/ 244 w 584"/>
                <a:gd name="T79" fmla="*/ 5 h 584"/>
                <a:gd name="T80" fmla="*/ 292 w 584"/>
                <a:gd name="T8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4" h="584">
                  <a:moveTo>
                    <a:pt x="292" y="0"/>
                  </a:moveTo>
                  <a:lnTo>
                    <a:pt x="339" y="5"/>
                  </a:lnTo>
                  <a:lnTo>
                    <a:pt x="384" y="16"/>
                  </a:lnTo>
                  <a:lnTo>
                    <a:pt x="426" y="32"/>
                  </a:lnTo>
                  <a:lnTo>
                    <a:pt x="464" y="56"/>
                  </a:lnTo>
                  <a:lnTo>
                    <a:pt x="498" y="85"/>
                  </a:lnTo>
                  <a:lnTo>
                    <a:pt x="528" y="119"/>
                  </a:lnTo>
                  <a:lnTo>
                    <a:pt x="551" y="158"/>
                  </a:lnTo>
                  <a:lnTo>
                    <a:pt x="568" y="200"/>
                  </a:lnTo>
                  <a:lnTo>
                    <a:pt x="579" y="245"/>
                  </a:lnTo>
                  <a:lnTo>
                    <a:pt x="584" y="292"/>
                  </a:lnTo>
                  <a:lnTo>
                    <a:pt x="579" y="340"/>
                  </a:lnTo>
                  <a:lnTo>
                    <a:pt x="568" y="384"/>
                  </a:lnTo>
                  <a:lnTo>
                    <a:pt x="551" y="426"/>
                  </a:lnTo>
                  <a:lnTo>
                    <a:pt x="528" y="464"/>
                  </a:lnTo>
                  <a:lnTo>
                    <a:pt x="498" y="497"/>
                  </a:lnTo>
                  <a:lnTo>
                    <a:pt x="464" y="527"/>
                  </a:lnTo>
                  <a:lnTo>
                    <a:pt x="426" y="550"/>
                  </a:lnTo>
                  <a:lnTo>
                    <a:pt x="384" y="569"/>
                  </a:lnTo>
                  <a:lnTo>
                    <a:pt x="339" y="580"/>
                  </a:lnTo>
                  <a:lnTo>
                    <a:pt x="292" y="584"/>
                  </a:lnTo>
                  <a:lnTo>
                    <a:pt x="244" y="580"/>
                  </a:lnTo>
                  <a:lnTo>
                    <a:pt x="200" y="569"/>
                  </a:lnTo>
                  <a:lnTo>
                    <a:pt x="158" y="550"/>
                  </a:lnTo>
                  <a:lnTo>
                    <a:pt x="120" y="527"/>
                  </a:lnTo>
                  <a:lnTo>
                    <a:pt x="85" y="497"/>
                  </a:lnTo>
                  <a:lnTo>
                    <a:pt x="57" y="464"/>
                  </a:lnTo>
                  <a:lnTo>
                    <a:pt x="33" y="426"/>
                  </a:lnTo>
                  <a:lnTo>
                    <a:pt x="15" y="384"/>
                  </a:lnTo>
                  <a:lnTo>
                    <a:pt x="4" y="340"/>
                  </a:lnTo>
                  <a:lnTo>
                    <a:pt x="0" y="292"/>
                  </a:lnTo>
                  <a:lnTo>
                    <a:pt x="4" y="245"/>
                  </a:lnTo>
                  <a:lnTo>
                    <a:pt x="15" y="200"/>
                  </a:lnTo>
                  <a:lnTo>
                    <a:pt x="33" y="158"/>
                  </a:lnTo>
                  <a:lnTo>
                    <a:pt x="57" y="119"/>
                  </a:lnTo>
                  <a:lnTo>
                    <a:pt x="85" y="85"/>
                  </a:lnTo>
                  <a:lnTo>
                    <a:pt x="120" y="56"/>
                  </a:lnTo>
                  <a:lnTo>
                    <a:pt x="158" y="32"/>
                  </a:lnTo>
                  <a:lnTo>
                    <a:pt x="200" y="16"/>
                  </a:lnTo>
                  <a:lnTo>
                    <a:pt x="244" y="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>
              <a:off x="4838801" y="2992725"/>
              <a:ext cx="773113" cy="1590675"/>
            </a:xfrm>
            <a:custGeom>
              <a:avLst/>
              <a:gdLst>
                <a:gd name="T0" fmla="*/ 264 w 973"/>
                <a:gd name="T1" fmla="*/ 24 h 2005"/>
                <a:gd name="T2" fmla="*/ 367 w 973"/>
                <a:gd name="T3" fmla="*/ 52 h 2005"/>
                <a:gd name="T4" fmla="*/ 479 w 973"/>
                <a:gd name="T5" fmla="*/ 52 h 2005"/>
                <a:gd name="T6" fmla="*/ 582 w 973"/>
                <a:gd name="T7" fmla="*/ 24 h 2005"/>
                <a:gd name="T8" fmla="*/ 641 w 973"/>
                <a:gd name="T9" fmla="*/ 6 h 2005"/>
                <a:gd name="T10" fmla="*/ 932 w 973"/>
                <a:gd name="T11" fmla="*/ 166 h 2005"/>
                <a:gd name="T12" fmla="*/ 955 w 973"/>
                <a:gd name="T13" fmla="*/ 179 h 2005"/>
                <a:gd name="T14" fmla="*/ 970 w 973"/>
                <a:gd name="T15" fmla="*/ 192 h 2005"/>
                <a:gd name="T16" fmla="*/ 973 w 973"/>
                <a:gd name="T17" fmla="*/ 200 h 2005"/>
                <a:gd name="T18" fmla="*/ 972 w 973"/>
                <a:gd name="T19" fmla="*/ 224 h 2005"/>
                <a:gd name="T20" fmla="*/ 889 w 973"/>
                <a:gd name="T21" fmla="*/ 1052 h 2005"/>
                <a:gd name="T22" fmla="*/ 884 w 973"/>
                <a:gd name="T23" fmla="*/ 1082 h 2005"/>
                <a:gd name="T24" fmla="*/ 877 w 973"/>
                <a:gd name="T25" fmla="*/ 1099 h 2005"/>
                <a:gd name="T26" fmla="*/ 851 w 973"/>
                <a:gd name="T27" fmla="*/ 1102 h 2005"/>
                <a:gd name="T28" fmla="*/ 738 w 973"/>
                <a:gd name="T29" fmla="*/ 1102 h 2005"/>
                <a:gd name="T30" fmla="*/ 712 w 973"/>
                <a:gd name="T31" fmla="*/ 1113 h 2005"/>
                <a:gd name="T32" fmla="*/ 701 w 973"/>
                <a:gd name="T33" fmla="*/ 1140 h 2005"/>
                <a:gd name="T34" fmla="*/ 698 w 973"/>
                <a:gd name="T35" fmla="*/ 1982 h 2005"/>
                <a:gd name="T36" fmla="*/ 677 w 973"/>
                <a:gd name="T37" fmla="*/ 2003 h 2005"/>
                <a:gd name="T38" fmla="*/ 184 w 973"/>
                <a:gd name="T39" fmla="*/ 2005 h 2005"/>
                <a:gd name="T40" fmla="*/ 156 w 973"/>
                <a:gd name="T41" fmla="*/ 1994 h 2005"/>
                <a:gd name="T42" fmla="*/ 145 w 973"/>
                <a:gd name="T43" fmla="*/ 1968 h 2005"/>
                <a:gd name="T44" fmla="*/ 174 w 973"/>
                <a:gd name="T45" fmla="*/ 1600 h 2005"/>
                <a:gd name="T46" fmla="*/ 208 w 973"/>
                <a:gd name="T47" fmla="*/ 1598 h 2005"/>
                <a:gd name="T48" fmla="*/ 223 w 973"/>
                <a:gd name="T49" fmla="*/ 1592 h 2005"/>
                <a:gd name="T50" fmla="*/ 259 w 973"/>
                <a:gd name="T51" fmla="*/ 1568 h 2005"/>
                <a:gd name="T52" fmla="*/ 283 w 973"/>
                <a:gd name="T53" fmla="*/ 1526 h 2005"/>
                <a:gd name="T54" fmla="*/ 294 w 973"/>
                <a:gd name="T55" fmla="*/ 1466 h 2005"/>
                <a:gd name="T56" fmla="*/ 379 w 973"/>
                <a:gd name="T57" fmla="*/ 629 h 2005"/>
                <a:gd name="T58" fmla="*/ 379 w 973"/>
                <a:gd name="T59" fmla="*/ 599 h 2005"/>
                <a:gd name="T60" fmla="*/ 379 w 973"/>
                <a:gd name="T61" fmla="*/ 587 h 2005"/>
                <a:gd name="T62" fmla="*/ 360 w 973"/>
                <a:gd name="T63" fmla="*/ 542 h 2005"/>
                <a:gd name="T64" fmla="*/ 318 w 973"/>
                <a:gd name="T65" fmla="*/ 506 h 2005"/>
                <a:gd name="T66" fmla="*/ 11 w 973"/>
                <a:gd name="T67" fmla="*/ 337 h 2005"/>
                <a:gd name="T68" fmla="*/ 35 w 973"/>
                <a:gd name="T69" fmla="*/ 293 h 2005"/>
                <a:gd name="T70" fmla="*/ 88 w 973"/>
                <a:gd name="T71" fmla="*/ 207 h 2005"/>
                <a:gd name="T72" fmla="*/ 117 w 973"/>
                <a:gd name="T73" fmla="*/ 106 h 2005"/>
                <a:gd name="T74" fmla="*/ 192 w 973"/>
                <a:gd name="T75" fmla="*/ 13 h 2005"/>
                <a:gd name="T76" fmla="*/ 216 w 973"/>
                <a:gd name="T77" fmla="*/ 0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73" h="2005">
                  <a:moveTo>
                    <a:pt x="216" y="0"/>
                  </a:moveTo>
                  <a:lnTo>
                    <a:pt x="264" y="24"/>
                  </a:lnTo>
                  <a:lnTo>
                    <a:pt x="314" y="41"/>
                  </a:lnTo>
                  <a:lnTo>
                    <a:pt x="367" y="52"/>
                  </a:lnTo>
                  <a:lnTo>
                    <a:pt x="423" y="56"/>
                  </a:lnTo>
                  <a:lnTo>
                    <a:pt x="479" y="52"/>
                  </a:lnTo>
                  <a:lnTo>
                    <a:pt x="532" y="41"/>
                  </a:lnTo>
                  <a:lnTo>
                    <a:pt x="582" y="24"/>
                  </a:lnTo>
                  <a:lnTo>
                    <a:pt x="629" y="0"/>
                  </a:lnTo>
                  <a:lnTo>
                    <a:pt x="641" y="6"/>
                  </a:lnTo>
                  <a:lnTo>
                    <a:pt x="653" y="13"/>
                  </a:lnTo>
                  <a:lnTo>
                    <a:pt x="932" y="166"/>
                  </a:lnTo>
                  <a:lnTo>
                    <a:pt x="944" y="172"/>
                  </a:lnTo>
                  <a:lnTo>
                    <a:pt x="955" y="179"/>
                  </a:lnTo>
                  <a:lnTo>
                    <a:pt x="965" y="186"/>
                  </a:lnTo>
                  <a:lnTo>
                    <a:pt x="970" y="192"/>
                  </a:lnTo>
                  <a:lnTo>
                    <a:pt x="973" y="194"/>
                  </a:lnTo>
                  <a:lnTo>
                    <a:pt x="973" y="200"/>
                  </a:lnTo>
                  <a:lnTo>
                    <a:pt x="973" y="210"/>
                  </a:lnTo>
                  <a:lnTo>
                    <a:pt x="972" y="224"/>
                  </a:lnTo>
                  <a:lnTo>
                    <a:pt x="970" y="239"/>
                  </a:lnTo>
                  <a:lnTo>
                    <a:pt x="889" y="1052"/>
                  </a:lnTo>
                  <a:lnTo>
                    <a:pt x="886" y="1067"/>
                  </a:lnTo>
                  <a:lnTo>
                    <a:pt x="884" y="1082"/>
                  </a:lnTo>
                  <a:lnTo>
                    <a:pt x="879" y="1094"/>
                  </a:lnTo>
                  <a:lnTo>
                    <a:pt x="877" y="1099"/>
                  </a:lnTo>
                  <a:lnTo>
                    <a:pt x="868" y="1101"/>
                  </a:lnTo>
                  <a:lnTo>
                    <a:pt x="851" y="1102"/>
                  </a:lnTo>
                  <a:lnTo>
                    <a:pt x="832" y="1102"/>
                  </a:lnTo>
                  <a:lnTo>
                    <a:pt x="738" y="1102"/>
                  </a:lnTo>
                  <a:lnTo>
                    <a:pt x="723" y="1105"/>
                  </a:lnTo>
                  <a:lnTo>
                    <a:pt x="712" y="1113"/>
                  </a:lnTo>
                  <a:lnTo>
                    <a:pt x="703" y="1124"/>
                  </a:lnTo>
                  <a:lnTo>
                    <a:pt x="701" y="1140"/>
                  </a:lnTo>
                  <a:lnTo>
                    <a:pt x="701" y="1968"/>
                  </a:lnTo>
                  <a:lnTo>
                    <a:pt x="698" y="1982"/>
                  </a:lnTo>
                  <a:lnTo>
                    <a:pt x="689" y="1994"/>
                  </a:lnTo>
                  <a:lnTo>
                    <a:pt x="677" y="2003"/>
                  </a:lnTo>
                  <a:lnTo>
                    <a:pt x="663" y="2005"/>
                  </a:lnTo>
                  <a:lnTo>
                    <a:pt x="184" y="2005"/>
                  </a:lnTo>
                  <a:lnTo>
                    <a:pt x="169" y="2003"/>
                  </a:lnTo>
                  <a:lnTo>
                    <a:pt x="156" y="1994"/>
                  </a:lnTo>
                  <a:lnTo>
                    <a:pt x="149" y="1982"/>
                  </a:lnTo>
                  <a:lnTo>
                    <a:pt x="145" y="1968"/>
                  </a:lnTo>
                  <a:lnTo>
                    <a:pt x="145" y="1602"/>
                  </a:lnTo>
                  <a:lnTo>
                    <a:pt x="174" y="1600"/>
                  </a:lnTo>
                  <a:lnTo>
                    <a:pt x="194" y="1599"/>
                  </a:lnTo>
                  <a:lnTo>
                    <a:pt x="208" y="1598"/>
                  </a:lnTo>
                  <a:lnTo>
                    <a:pt x="218" y="1595"/>
                  </a:lnTo>
                  <a:lnTo>
                    <a:pt x="223" y="1592"/>
                  </a:lnTo>
                  <a:lnTo>
                    <a:pt x="243" y="1582"/>
                  </a:lnTo>
                  <a:lnTo>
                    <a:pt x="259" y="1568"/>
                  </a:lnTo>
                  <a:lnTo>
                    <a:pt x="272" y="1550"/>
                  </a:lnTo>
                  <a:lnTo>
                    <a:pt x="283" y="1526"/>
                  </a:lnTo>
                  <a:lnTo>
                    <a:pt x="290" y="1500"/>
                  </a:lnTo>
                  <a:lnTo>
                    <a:pt x="294" y="1466"/>
                  </a:lnTo>
                  <a:lnTo>
                    <a:pt x="377" y="654"/>
                  </a:lnTo>
                  <a:lnTo>
                    <a:pt x="379" y="629"/>
                  </a:lnTo>
                  <a:lnTo>
                    <a:pt x="379" y="612"/>
                  </a:lnTo>
                  <a:lnTo>
                    <a:pt x="379" y="599"/>
                  </a:lnTo>
                  <a:lnTo>
                    <a:pt x="379" y="592"/>
                  </a:lnTo>
                  <a:lnTo>
                    <a:pt x="379" y="587"/>
                  </a:lnTo>
                  <a:lnTo>
                    <a:pt x="373" y="563"/>
                  </a:lnTo>
                  <a:lnTo>
                    <a:pt x="360" y="542"/>
                  </a:lnTo>
                  <a:lnTo>
                    <a:pt x="342" y="522"/>
                  </a:lnTo>
                  <a:lnTo>
                    <a:pt x="318" y="506"/>
                  </a:lnTo>
                  <a:lnTo>
                    <a:pt x="292" y="490"/>
                  </a:lnTo>
                  <a:lnTo>
                    <a:pt x="11" y="337"/>
                  </a:lnTo>
                  <a:lnTo>
                    <a:pt x="0" y="331"/>
                  </a:lnTo>
                  <a:lnTo>
                    <a:pt x="35" y="293"/>
                  </a:lnTo>
                  <a:lnTo>
                    <a:pt x="64" y="252"/>
                  </a:lnTo>
                  <a:lnTo>
                    <a:pt x="88" y="207"/>
                  </a:lnTo>
                  <a:lnTo>
                    <a:pt x="106" y="158"/>
                  </a:lnTo>
                  <a:lnTo>
                    <a:pt x="117" y="106"/>
                  </a:lnTo>
                  <a:lnTo>
                    <a:pt x="121" y="52"/>
                  </a:lnTo>
                  <a:lnTo>
                    <a:pt x="192" y="13"/>
                  </a:lnTo>
                  <a:lnTo>
                    <a:pt x="205" y="6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0"/>
            <p:cNvSpPr>
              <a:spLocks/>
            </p:cNvSpPr>
            <p:nvPr/>
          </p:nvSpPr>
          <p:spPr bwMode="auto">
            <a:xfrm>
              <a:off x="3859313" y="2478375"/>
              <a:ext cx="461963" cy="461963"/>
            </a:xfrm>
            <a:custGeom>
              <a:avLst/>
              <a:gdLst>
                <a:gd name="T0" fmla="*/ 291 w 583"/>
                <a:gd name="T1" fmla="*/ 0 h 584"/>
                <a:gd name="T2" fmla="*/ 338 w 583"/>
                <a:gd name="T3" fmla="*/ 5 h 584"/>
                <a:gd name="T4" fmla="*/ 383 w 583"/>
                <a:gd name="T5" fmla="*/ 16 h 584"/>
                <a:gd name="T6" fmla="*/ 425 w 583"/>
                <a:gd name="T7" fmla="*/ 32 h 584"/>
                <a:gd name="T8" fmla="*/ 464 w 583"/>
                <a:gd name="T9" fmla="*/ 56 h 584"/>
                <a:gd name="T10" fmla="*/ 497 w 583"/>
                <a:gd name="T11" fmla="*/ 85 h 584"/>
                <a:gd name="T12" fmla="*/ 527 w 583"/>
                <a:gd name="T13" fmla="*/ 119 h 584"/>
                <a:gd name="T14" fmla="*/ 550 w 583"/>
                <a:gd name="T15" fmla="*/ 158 h 584"/>
                <a:gd name="T16" fmla="*/ 569 w 583"/>
                <a:gd name="T17" fmla="*/ 200 h 584"/>
                <a:gd name="T18" fmla="*/ 578 w 583"/>
                <a:gd name="T19" fmla="*/ 245 h 584"/>
                <a:gd name="T20" fmla="*/ 583 w 583"/>
                <a:gd name="T21" fmla="*/ 292 h 584"/>
                <a:gd name="T22" fmla="*/ 578 w 583"/>
                <a:gd name="T23" fmla="*/ 340 h 584"/>
                <a:gd name="T24" fmla="*/ 569 w 583"/>
                <a:gd name="T25" fmla="*/ 384 h 584"/>
                <a:gd name="T26" fmla="*/ 550 w 583"/>
                <a:gd name="T27" fmla="*/ 426 h 584"/>
                <a:gd name="T28" fmla="*/ 527 w 583"/>
                <a:gd name="T29" fmla="*/ 464 h 584"/>
                <a:gd name="T30" fmla="*/ 497 w 583"/>
                <a:gd name="T31" fmla="*/ 497 h 584"/>
                <a:gd name="T32" fmla="*/ 464 w 583"/>
                <a:gd name="T33" fmla="*/ 527 h 584"/>
                <a:gd name="T34" fmla="*/ 425 w 583"/>
                <a:gd name="T35" fmla="*/ 550 h 584"/>
                <a:gd name="T36" fmla="*/ 383 w 583"/>
                <a:gd name="T37" fmla="*/ 569 h 584"/>
                <a:gd name="T38" fmla="*/ 338 w 583"/>
                <a:gd name="T39" fmla="*/ 580 h 584"/>
                <a:gd name="T40" fmla="*/ 291 w 583"/>
                <a:gd name="T41" fmla="*/ 584 h 584"/>
                <a:gd name="T42" fmla="*/ 245 w 583"/>
                <a:gd name="T43" fmla="*/ 580 h 584"/>
                <a:gd name="T44" fmla="*/ 199 w 583"/>
                <a:gd name="T45" fmla="*/ 569 h 584"/>
                <a:gd name="T46" fmla="*/ 157 w 583"/>
                <a:gd name="T47" fmla="*/ 550 h 584"/>
                <a:gd name="T48" fmla="*/ 119 w 583"/>
                <a:gd name="T49" fmla="*/ 527 h 584"/>
                <a:gd name="T50" fmla="*/ 85 w 583"/>
                <a:gd name="T51" fmla="*/ 497 h 584"/>
                <a:gd name="T52" fmla="*/ 56 w 583"/>
                <a:gd name="T53" fmla="*/ 464 h 584"/>
                <a:gd name="T54" fmla="*/ 32 w 583"/>
                <a:gd name="T55" fmla="*/ 426 h 584"/>
                <a:gd name="T56" fmla="*/ 14 w 583"/>
                <a:gd name="T57" fmla="*/ 384 h 584"/>
                <a:gd name="T58" fmla="*/ 3 w 583"/>
                <a:gd name="T59" fmla="*/ 340 h 584"/>
                <a:gd name="T60" fmla="*/ 0 w 583"/>
                <a:gd name="T61" fmla="*/ 292 h 584"/>
                <a:gd name="T62" fmla="*/ 3 w 583"/>
                <a:gd name="T63" fmla="*/ 245 h 584"/>
                <a:gd name="T64" fmla="*/ 14 w 583"/>
                <a:gd name="T65" fmla="*/ 200 h 584"/>
                <a:gd name="T66" fmla="*/ 32 w 583"/>
                <a:gd name="T67" fmla="*/ 158 h 584"/>
                <a:gd name="T68" fmla="*/ 56 w 583"/>
                <a:gd name="T69" fmla="*/ 119 h 584"/>
                <a:gd name="T70" fmla="*/ 85 w 583"/>
                <a:gd name="T71" fmla="*/ 85 h 584"/>
                <a:gd name="T72" fmla="*/ 119 w 583"/>
                <a:gd name="T73" fmla="*/ 56 h 584"/>
                <a:gd name="T74" fmla="*/ 157 w 583"/>
                <a:gd name="T75" fmla="*/ 32 h 584"/>
                <a:gd name="T76" fmla="*/ 199 w 583"/>
                <a:gd name="T77" fmla="*/ 16 h 584"/>
                <a:gd name="T78" fmla="*/ 245 w 583"/>
                <a:gd name="T79" fmla="*/ 5 h 584"/>
                <a:gd name="T80" fmla="*/ 291 w 583"/>
                <a:gd name="T8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3" h="584">
                  <a:moveTo>
                    <a:pt x="291" y="0"/>
                  </a:moveTo>
                  <a:lnTo>
                    <a:pt x="338" y="5"/>
                  </a:lnTo>
                  <a:lnTo>
                    <a:pt x="383" y="16"/>
                  </a:lnTo>
                  <a:lnTo>
                    <a:pt x="425" y="32"/>
                  </a:lnTo>
                  <a:lnTo>
                    <a:pt x="464" y="56"/>
                  </a:lnTo>
                  <a:lnTo>
                    <a:pt x="497" y="85"/>
                  </a:lnTo>
                  <a:lnTo>
                    <a:pt x="527" y="119"/>
                  </a:lnTo>
                  <a:lnTo>
                    <a:pt x="550" y="158"/>
                  </a:lnTo>
                  <a:lnTo>
                    <a:pt x="569" y="200"/>
                  </a:lnTo>
                  <a:lnTo>
                    <a:pt x="578" y="245"/>
                  </a:lnTo>
                  <a:lnTo>
                    <a:pt x="583" y="292"/>
                  </a:lnTo>
                  <a:lnTo>
                    <a:pt x="578" y="340"/>
                  </a:lnTo>
                  <a:lnTo>
                    <a:pt x="569" y="384"/>
                  </a:lnTo>
                  <a:lnTo>
                    <a:pt x="550" y="426"/>
                  </a:lnTo>
                  <a:lnTo>
                    <a:pt x="527" y="464"/>
                  </a:lnTo>
                  <a:lnTo>
                    <a:pt x="497" y="497"/>
                  </a:lnTo>
                  <a:lnTo>
                    <a:pt x="464" y="527"/>
                  </a:lnTo>
                  <a:lnTo>
                    <a:pt x="425" y="550"/>
                  </a:lnTo>
                  <a:lnTo>
                    <a:pt x="383" y="569"/>
                  </a:lnTo>
                  <a:lnTo>
                    <a:pt x="338" y="580"/>
                  </a:lnTo>
                  <a:lnTo>
                    <a:pt x="291" y="584"/>
                  </a:lnTo>
                  <a:lnTo>
                    <a:pt x="245" y="580"/>
                  </a:lnTo>
                  <a:lnTo>
                    <a:pt x="199" y="569"/>
                  </a:lnTo>
                  <a:lnTo>
                    <a:pt x="157" y="550"/>
                  </a:lnTo>
                  <a:lnTo>
                    <a:pt x="119" y="527"/>
                  </a:lnTo>
                  <a:lnTo>
                    <a:pt x="85" y="497"/>
                  </a:lnTo>
                  <a:lnTo>
                    <a:pt x="56" y="464"/>
                  </a:lnTo>
                  <a:lnTo>
                    <a:pt x="32" y="426"/>
                  </a:lnTo>
                  <a:lnTo>
                    <a:pt x="14" y="384"/>
                  </a:lnTo>
                  <a:lnTo>
                    <a:pt x="3" y="340"/>
                  </a:lnTo>
                  <a:lnTo>
                    <a:pt x="0" y="292"/>
                  </a:lnTo>
                  <a:lnTo>
                    <a:pt x="3" y="245"/>
                  </a:lnTo>
                  <a:lnTo>
                    <a:pt x="14" y="200"/>
                  </a:lnTo>
                  <a:lnTo>
                    <a:pt x="32" y="158"/>
                  </a:lnTo>
                  <a:lnTo>
                    <a:pt x="56" y="119"/>
                  </a:lnTo>
                  <a:lnTo>
                    <a:pt x="85" y="85"/>
                  </a:lnTo>
                  <a:lnTo>
                    <a:pt x="119" y="56"/>
                  </a:lnTo>
                  <a:lnTo>
                    <a:pt x="157" y="32"/>
                  </a:lnTo>
                  <a:lnTo>
                    <a:pt x="199" y="16"/>
                  </a:lnTo>
                  <a:lnTo>
                    <a:pt x="245" y="5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1"/>
            <p:cNvSpPr>
              <a:spLocks/>
            </p:cNvSpPr>
            <p:nvPr/>
          </p:nvSpPr>
          <p:spPr bwMode="auto">
            <a:xfrm>
              <a:off x="3654526" y="2992725"/>
              <a:ext cx="765175" cy="1590675"/>
            </a:xfrm>
            <a:custGeom>
              <a:avLst/>
              <a:gdLst>
                <a:gd name="T0" fmla="*/ 390 w 965"/>
                <a:gd name="T1" fmla="*/ 24 h 2005"/>
                <a:gd name="T2" fmla="*/ 494 w 965"/>
                <a:gd name="T3" fmla="*/ 52 h 2005"/>
                <a:gd name="T4" fmla="*/ 605 w 965"/>
                <a:gd name="T5" fmla="*/ 52 h 2005"/>
                <a:gd name="T6" fmla="*/ 708 w 965"/>
                <a:gd name="T7" fmla="*/ 24 h 2005"/>
                <a:gd name="T8" fmla="*/ 767 w 965"/>
                <a:gd name="T9" fmla="*/ 6 h 2005"/>
                <a:gd name="T10" fmla="*/ 843 w 965"/>
                <a:gd name="T11" fmla="*/ 48 h 2005"/>
                <a:gd name="T12" fmla="*/ 848 w 965"/>
                <a:gd name="T13" fmla="*/ 104 h 2005"/>
                <a:gd name="T14" fmla="*/ 877 w 965"/>
                <a:gd name="T15" fmla="*/ 205 h 2005"/>
                <a:gd name="T16" fmla="*/ 930 w 965"/>
                <a:gd name="T17" fmla="*/ 293 h 2005"/>
                <a:gd name="T18" fmla="*/ 954 w 965"/>
                <a:gd name="T19" fmla="*/ 337 h 2005"/>
                <a:gd name="T20" fmla="*/ 653 w 965"/>
                <a:gd name="T21" fmla="*/ 502 h 2005"/>
                <a:gd name="T22" fmla="*/ 628 w 965"/>
                <a:gd name="T23" fmla="*/ 518 h 2005"/>
                <a:gd name="T24" fmla="*/ 616 w 965"/>
                <a:gd name="T25" fmla="*/ 528 h 2005"/>
                <a:gd name="T26" fmla="*/ 599 w 965"/>
                <a:gd name="T27" fmla="*/ 550 h 2005"/>
                <a:gd name="T28" fmla="*/ 586 w 965"/>
                <a:gd name="T29" fmla="*/ 595 h 2005"/>
                <a:gd name="T30" fmla="*/ 588 w 965"/>
                <a:gd name="T31" fmla="*/ 654 h 2005"/>
                <a:gd name="T32" fmla="*/ 673 w 965"/>
                <a:gd name="T33" fmla="*/ 1493 h 2005"/>
                <a:gd name="T34" fmla="*/ 680 w 965"/>
                <a:gd name="T35" fmla="*/ 1526 h 2005"/>
                <a:gd name="T36" fmla="*/ 688 w 965"/>
                <a:gd name="T37" fmla="*/ 1545 h 2005"/>
                <a:gd name="T38" fmla="*/ 707 w 965"/>
                <a:gd name="T39" fmla="*/ 1570 h 2005"/>
                <a:gd name="T40" fmla="*/ 747 w 965"/>
                <a:gd name="T41" fmla="*/ 1592 h 2005"/>
                <a:gd name="T42" fmla="*/ 794 w 965"/>
                <a:gd name="T43" fmla="*/ 1600 h 2005"/>
                <a:gd name="T44" fmla="*/ 827 w 965"/>
                <a:gd name="T45" fmla="*/ 1602 h 2005"/>
                <a:gd name="T46" fmla="*/ 824 w 965"/>
                <a:gd name="T47" fmla="*/ 1982 h 2005"/>
                <a:gd name="T48" fmla="*/ 803 w 965"/>
                <a:gd name="T49" fmla="*/ 2003 h 2005"/>
                <a:gd name="T50" fmla="*/ 310 w 965"/>
                <a:gd name="T51" fmla="*/ 2005 h 2005"/>
                <a:gd name="T52" fmla="*/ 283 w 965"/>
                <a:gd name="T53" fmla="*/ 1994 h 2005"/>
                <a:gd name="T54" fmla="*/ 272 w 965"/>
                <a:gd name="T55" fmla="*/ 1968 h 2005"/>
                <a:gd name="T56" fmla="*/ 269 w 965"/>
                <a:gd name="T57" fmla="*/ 1124 h 2005"/>
                <a:gd name="T58" fmla="*/ 249 w 965"/>
                <a:gd name="T59" fmla="*/ 1105 h 2005"/>
                <a:gd name="T60" fmla="*/ 141 w 965"/>
                <a:gd name="T61" fmla="*/ 1102 h 2005"/>
                <a:gd name="T62" fmla="*/ 109 w 965"/>
                <a:gd name="T63" fmla="*/ 1099 h 2005"/>
                <a:gd name="T64" fmla="*/ 91 w 965"/>
                <a:gd name="T65" fmla="*/ 1095 h 2005"/>
                <a:gd name="T66" fmla="*/ 88 w 965"/>
                <a:gd name="T67" fmla="*/ 1080 h 2005"/>
                <a:gd name="T68" fmla="*/ 84 w 965"/>
                <a:gd name="T69" fmla="*/ 1052 h 2005"/>
                <a:gd name="T70" fmla="*/ 0 w 965"/>
                <a:gd name="T71" fmla="*/ 222 h 2005"/>
                <a:gd name="T72" fmla="*/ 0 w 965"/>
                <a:gd name="T73" fmla="*/ 196 h 2005"/>
                <a:gd name="T74" fmla="*/ 6 w 965"/>
                <a:gd name="T75" fmla="*/ 186 h 2005"/>
                <a:gd name="T76" fmla="*/ 26 w 965"/>
                <a:gd name="T77" fmla="*/ 173 h 2005"/>
                <a:gd name="T78" fmla="*/ 318 w 965"/>
                <a:gd name="T79" fmla="*/ 13 h 2005"/>
                <a:gd name="T80" fmla="*/ 343 w 965"/>
                <a:gd name="T81" fmla="*/ 0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5" h="2005">
                  <a:moveTo>
                    <a:pt x="343" y="0"/>
                  </a:moveTo>
                  <a:lnTo>
                    <a:pt x="390" y="24"/>
                  </a:lnTo>
                  <a:lnTo>
                    <a:pt x="441" y="41"/>
                  </a:lnTo>
                  <a:lnTo>
                    <a:pt x="494" y="52"/>
                  </a:lnTo>
                  <a:lnTo>
                    <a:pt x="549" y="56"/>
                  </a:lnTo>
                  <a:lnTo>
                    <a:pt x="605" y="52"/>
                  </a:lnTo>
                  <a:lnTo>
                    <a:pt x="658" y="41"/>
                  </a:lnTo>
                  <a:lnTo>
                    <a:pt x="708" y="24"/>
                  </a:lnTo>
                  <a:lnTo>
                    <a:pt x="755" y="0"/>
                  </a:lnTo>
                  <a:lnTo>
                    <a:pt x="767" y="6"/>
                  </a:lnTo>
                  <a:lnTo>
                    <a:pt x="781" y="13"/>
                  </a:lnTo>
                  <a:lnTo>
                    <a:pt x="843" y="48"/>
                  </a:lnTo>
                  <a:lnTo>
                    <a:pt x="843" y="50"/>
                  </a:lnTo>
                  <a:lnTo>
                    <a:pt x="848" y="104"/>
                  </a:lnTo>
                  <a:lnTo>
                    <a:pt x="859" y="157"/>
                  </a:lnTo>
                  <a:lnTo>
                    <a:pt x="877" y="205"/>
                  </a:lnTo>
                  <a:lnTo>
                    <a:pt x="901" y="252"/>
                  </a:lnTo>
                  <a:lnTo>
                    <a:pt x="930" y="293"/>
                  </a:lnTo>
                  <a:lnTo>
                    <a:pt x="965" y="331"/>
                  </a:lnTo>
                  <a:lnTo>
                    <a:pt x="954" y="337"/>
                  </a:lnTo>
                  <a:lnTo>
                    <a:pt x="674" y="490"/>
                  </a:lnTo>
                  <a:lnTo>
                    <a:pt x="653" y="502"/>
                  </a:lnTo>
                  <a:lnTo>
                    <a:pt x="638" y="511"/>
                  </a:lnTo>
                  <a:lnTo>
                    <a:pt x="628" y="518"/>
                  </a:lnTo>
                  <a:lnTo>
                    <a:pt x="620" y="524"/>
                  </a:lnTo>
                  <a:lnTo>
                    <a:pt x="616" y="528"/>
                  </a:lnTo>
                  <a:lnTo>
                    <a:pt x="612" y="532"/>
                  </a:lnTo>
                  <a:lnTo>
                    <a:pt x="599" y="550"/>
                  </a:lnTo>
                  <a:lnTo>
                    <a:pt x="591" y="571"/>
                  </a:lnTo>
                  <a:lnTo>
                    <a:pt x="586" y="595"/>
                  </a:lnTo>
                  <a:lnTo>
                    <a:pt x="586" y="622"/>
                  </a:lnTo>
                  <a:lnTo>
                    <a:pt x="588" y="654"/>
                  </a:lnTo>
                  <a:lnTo>
                    <a:pt x="670" y="1466"/>
                  </a:lnTo>
                  <a:lnTo>
                    <a:pt x="673" y="1493"/>
                  </a:lnTo>
                  <a:lnTo>
                    <a:pt x="677" y="1512"/>
                  </a:lnTo>
                  <a:lnTo>
                    <a:pt x="680" y="1526"/>
                  </a:lnTo>
                  <a:lnTo>
                    <a:pt x="684" y="1538"/>
                  </a:lnTo>
                  <a:lnTo>
                    <a:pt x="688" y="1545"/>
                  </a:lnTo>
                  <a:lnTo>
                    <a:pt x="691" y="1550"/>
                  </a:lnTo>
                  <a:lnTo>
                    <a:pt x="707" y="1570"/>
                  </a:lnTo>
                  <a:lnTo>
                    <a:pt x="726" y="1584"/>
                  </a:lnTo>
                  <a:lnTo>
                    <a:pt x="747" y="1592"/>
                  </a:lnTo>
                  <a:lnTo>
                    <a:pt x="771" y="1598"/>
                  </a:lnTo>
                  <a:lnTo>
                    <a:pt x="794" y="1600"/>
                  </a:lnTo>
                  <a:lnTo>
                    <a:pt x="821" y="1602"/>
                  </a:lnTo>
                  <a:lnTo>
                    <a:pt x="827" y="1602"/>
                  </a:lnTo>
                  <a:lnTo>
                    <a:pt x="827" y="1968"/>
                  </a:lnTo>
                  <a:lnTo>
                    <a:pt x="824" y="1982"/>
                  </a:lnTo>
                  <a:lnTo>
                    <a:pt x="815" y="1994"/>
                  </a:lnTo>
                  <a:lnTo>
                    <a:pt x="803" y="2003"/>
                  </a:lnTo>
                  <a:lnTo>
                    <a:pt x="789" y="2005"/>
                  </a:lnTo>
                  <a:lnTo>
                    <a:pt x="310" y="2005"/>
                  </a:lnTo>
                  <a:lnTo>
                    <a:pt x="295" y="2003"/>
                  </a:lnTo>
                  <a:lnTo>
                    <a:pt x="283" y="1994"/>
                  </a:lnTo>
                  <a:lnTo>
                    <a:pt x="275" y="1982"/>
                  </a:lnTo>
                  <a:lnTo>
                    <a:pt x="272" y="1968"/>
                  </a:lnTo>
                  <a:lnTo>
                    <a:pt x="272" y="1140"/>
                  </a:lnTo>
                  <a:lnTo>
                    <a:pt x="269" y="1124"/>
                  </a:lnTo>
                  <a:lnTo>
                    <a:pt x="261" y="1113"/>
                  </a:lnTo>
                  <a:lnTo>
                    <a:pt x="249" y="1105"/>
                  </a:lnTo>
                  <a:lnTo>
                    <a:pt x="235" y="1102"/>
                  </a:lnTo>
                  <a:lnTo>
                    <a:pt x="141" y="1102"/>
                  </a:lnTo>
                  <a:lnTo>
                    <a:pt x="124" y="1101"/>
                  </a:lnTo>
                  <a:lnTo>
                    <a:pt x="109" y="1099"/>
                  </a:lnTo>
                  <a:lnTo>
                    <a:pt x="96" y="1098"/>
                  </a:lnTo>
                  <a:lnTo>
                    <a:pt x="91" y="1095"/>
                  </a:lnTo>
                  <a:lnTo>
                    <a:pt x="89" y="1089"/>
                  </a:lnTo>
                  <a:lnTo>
                    <a:pt x="88" y="1080"/>
                  </a:lnTo>
                  <a:lnTo>
                    <a:pt x="85" y="1066"/>
                  </a:lnTo>
                  <a:lnTo>
                    <a:pt x="84" y="1052"/>
                  </a:lnTo>
                  <a:lnTo>
                    <a:pt x="1" y="239"/>
                  </a:lnTo>
                  <a:lnTo>
                    <a:pt x="0" y="222"/>
                  </a:lnTo>
                  <a:lnTo>
                    <a:pt x="0" y="207"/>
                  </a:lnTo>
                  <a:lnTo>
                    <a:pt x="0" y="196"/>
                  </a:lnTo>
                  <a:lnTo>
                    <a:pt x="1" y="189"/>
                  </a:lnTo>
                  <a:lnTo>
                    <a:pt x="6" y="186"/>
                  </a:lnTo>
                  <a:lnTo>
                    <a:pt x="14" y="180"/>
                  </a:lnTo>
                  <a:lnTo>
                    <a:pt x="26" y="173"/>
                  </a:lnTo>
                  <a:lnTo>
                    <a:pt x="39" y="166"/>
                  </a:lnTo>
                  <a:lnTo>
                    <a:pt x="318" y="13"/>
                  </a:lnTo>
                  <a:lnTo>
                    <a:pt x="331" y="6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2"/>
            <p:cNvSpPr>
              <a:spLocks/>
            </p:cNvSpPr>
            <p:nvPr/>
          </p:nvSpPr>
          <p:spPr bwMode="auto">
            <a:xfrm>
              <a:off x="4397476" y="2800638"/>
              <a:ext cx="463550" cy="461963"/>
            </a:xfrm>
            <a:custGeom>
              <a:avLst/>
              <a:gdLst>
                <a:gd name="T0" fmla="*/ 292 w 584"/>
                <a:gd name="T1" fmla="*/ 0 h 582"/>
                <a:gd name="T2" fmla="*/ 339 w 584"/>
                <a:gd name="T3" fmla="*/ 2 h 582"/>
                <a:gd name="T4" fmla="*/ 384 w 584"/>
                <a:gd name="T5" fmla="*/ 14 h 582"/>
                <a:gd name="T6" fmla="*/ 426 w 584"/>
                <a:gd name="T7" fmla="*/ 32 h 582"/>
                <a:gd name="T8" fmla="*/ 464 w 584"/>
                <a:gd name="T9" fmla="*/ 56 h 582"/>
                <a:gd name="T10" fmla="*/ 498 w 584"/>
                <a:gd name="T11" fmla="*/ 85 h 582"/>
                <a:gd name="T12" fmla="*/ 528 w 584"/>
                <a:gd name="T13" fmla="*/ 118 h 582"/>
                <a:gd name="T14" fmla="*/ 551 w 584"/>
                <a:gd name="T15" fmla="*/ 157 h 582"/>
                <a:gd name="T16" fmla="*/ 568 w 584"/>
                <a:gd name="T17" fmla="*/ 199 h 582"/>
                <a:gd name="T18" fmla="*/ 579 w 584"/>
                <a:gd name="T19" fmla="*/ 244 h 582"/>
                <a:gd name="T20" fmla="*/ 584 w 584"/>
                <a:gd name="T21" fmla="*/ 291 h 582"/>
                <a:gd name="T22" fmla="*/ 579 w 584"/>
                <a:gd name="T23" fmla="*/ 338 h 582"/>
                <a:gd name="T24" fmla="*/ 568 w 584"/>
                <a:gd name="T25" fmla="*/ 384 h 582"/>
                <a:gd name="T26" fmla="*/ 551 w 584"/>
                <a:gd name="T27" fmla="*/ 424 h 582"/>
                <a:gd name="T28" fmla="*/ 528 w 584"/>
                <a:gd name="T29" fmla="*/ 463 h 582"/>
                <a:gd name="T30" fmla="*/ 498 w 584"/>
                <a:gd name="T31" fmla="*/ 497 h 582"/>
                <a:gd name="T32" fmla="*/ 464 w 584"/>
                <a:gd name="T33" fmla="*/ 526 h 582"/>
                <a:gd name="T34" fmla="*/ 426 w 584"/>
                <a:gd name="T35" fmla="*/ 550 h 582"/>
                <a:gd name="T36" fmla="*/ 384 w 584"/>
                <a:gd name="T37" fmla="*/ 568 h 582"/>
                <a:gd name="T38" fmla="*/ 339 w 584"/>
                <a:gd name="T39" fmla="*/ 579 h 582"/>
                <a:gd name="T40" fmla="*/ 292 w 584"/>
                <a:gd name="T41" fmla="*/ 582 h 582"/>
                <a:gd name="T42" fmla="*/ 244 w 584"/>
                <a:gd name="T43" fmla="*/ 579 h 582"/>
                <a:gd name="T44" fmla="*/ 200 w 584"/>
                <a:gd name="T45" fmla="*/ 568 h 582"/>
                <a:gd name="T46" fmla="*/ 158 w 584"/>
                <a:gd name="T47" fmla="*/ 550 h 582"/>
                <a:gd name="T48" fmla="*/ 120 w 584"/>
                <a:gd name="T49" fmla="*/ 526 h 582"/>
                <a:gd name="T50" fmla="*/ 85 w 584"/>
                <a:gd name="T51" fmla="*/ 497 h 582"/>
                <a:gd name="T52" fmla="*/ 57 w 584"/>
                <a:gd name="T53" fmla="*/ 463 h 582"/>
                <a:gd name="T54" fmla="*/ 33 w 584"/>
                <a:gd name="T55" fmla="*/ 424 h 582"/>
                <a:gd name="T56" fmla="*/ 15 w 584"/>
                <a:gd name="T57" fmla="*/ 384 h 582"/>
                <a:gd name="T58" fmla="*/ 4 w 584"/>
                <a:gd name="T59" fmla="*/ 338 h 582"/>
                <a:gd name="T60" fmla="*/ 0 w 584"/>
                <a:gd name="T61" fmla="*/ 291 h 582"/>
                <a:gd name="T62" fmla="*/ 4 w 584"/>
                <a:gd name="T63" fmla="*/ 244 h 582"/>
                <a:gd name="T64" fmla="*/ 15 w 584"/>
                <a:gd name="T65" fmla="*/ 199 h 582"/>
                <a:gd name="T66" fmla="*/ 33 w 584"/>
                <a:gd name="T67" fmla="*/ 157 h 582"/>
                <a:gd name="T68" fmla="*/ 57 w 584"/>
                <a:gd name="T69" fmla="*/ 118 h 582"/>
                <a:gd name="T70" fmla="*/ 85 w 584"/>
                <a:gd name="T71" fmla="*/ 85 h 582"/>
                <a:gd name="T72" fmla="*/ 120 w 584"/>
                <a:gd name="T73" fmla="*/ 56 h 582"/>
                <a:gd name="T74" fmla="*/ 158 w 584"/>
                <a:gd name="T75" fmla="*/ 32 h 582"/>
                <a:gd name="T76" fmla="*/ 200 w 584"/>
                <a:gd name="T77" fmla="*/ 14 h 582"/>
                <a:gd name="T78" fmla="*/ 244 w 584"/>
                <a:gd name="T79" fmla="*/ 2 h 582"/>
                <a:gd name="T80" fmla="*/ 292 w 584"/>
                <a:gd name="T81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4" h="582">
                  <a:moveTo>
                    <a:pt x="292" y="0"/>
                  </a:moveTo>
                  <a:lnTo>
                    <a:pt x="339" y="2"/>
                  </a:lnTo>
                  <a:lnTo>
                    <a:pt x="384" y="14"/>
                  </a:lnTo>
                  <a:lnTo>
                    <a:pt x="426" y="32"/>
                  </a:lnTo>
                  <a:lnTo>
                    <a:pt x="464" y="56"/>
                  </a:lnTo>
                  <a:lnTo>
                    <a:pt x="498" y="85"/>
                  </a:lnTo>
                  <a:lnTo>
                    <a:pt x="528" y="118"/>
                  </a:lnTo>
                  <a:lnTo>
                    <a:pt x="551" y="157"/>
                  </a:lnTo>
                  <a:lnTo>
                    <a:pt x="568" y="199"/>
                  </a:lnTo>
                  <a:lnTo>
                    <a:pt x="579" y="244"/>
                  </a:lnTo>
                  <a:lnTo>
                    <a:pt x="584" y="291"/>
                  </a:lnTo>
                  <a:lnTo>
                    <a:pt x="579" y="338"/>
                  </a:lnTo>
                  <a:lnTo>
                    <a:pt x="568" y="384"/>
                  </a:lnTo>
                  <a:lnTo>
                    <a:pt x="551" y="424"/>
                  </a:lnTo>
                  <a:lnTo>
                    <a:pt x="528" y="463"/>
                  </a:lnTo>
                  <a:lnTo>
                    <a:pt x="498" y="497"/>
                  </a:lnTo>
                  <a:lnTo>
                    <a:pt x="464" y="526"/>
                  </a:lnTo>
                  <a:lnTo>
                    <a:pt x="426" y="550"/>
                  </a:lnTo>
                  <a:lnTo>
                    <a:pt x="384" y="568"/>
                  </a:lnTo>
                  <a:lnTo>
                    <a:pt x="339" y="579"/>
                  </a:lnTo>
                  <a:lnTo>
                    <a:pt x="292" y="582"/>
                  </a:lnTo>
                  <a:lnTo>
                    <a:pt x="244" y="579"/>
                  </a:lnTo>
                  <a:lnTo>
                    <a:pt x="200" y="568"/>
                  </a:lnTo>
                  <a:lnTo>
                    <a:pt x="158" y="550"/>
                  </a:lnTo>
                  <a:lnTo>
                    <a:pt x="120" y="526"/>
                  </a:lnTo>
                  <a:lnTo>
                    <a:pt x="85" y="497"/>
                  </a:lnTo>
                  <a:lnTo>
                    <a:pt x="57" y="463"/>
                  </a:lnTo>
                  <a:lnTo>
                    <a:pt x="33" y="424"/>
                  </a:lnTo>
                  <a:lnTo>
                    <a:pt x="15" y="384"/>
                  </a:lnTo>
                  <a:lnTo>
                    <a:pt x="4" y="338"/>
                  </a:lnTo>
                  <a:lnTo>
                    <a:pt x="0" y="291"/>
                  </a:lnTo>
                  <a:lnTo>
                    <a:pt x="4" y="244"/>
                  </a:lnTo>
                  <a:lnTo>
                    <a:pt x="15" y="199"/>
                  </a:lnTo>
                  <a:lnTo>
                    <a:pt x="33" y="157"/>
                  </a:lnTo>
                  <a:lnTo>
                    <a:pt x="57" y="118"/>
                  </a:lnTo>
                  <a:lnTo>
                    <a:pt x="85" y="85"/>
                  </a:lnTo>
                  <a:lnTo>
                    <a:pt x="120" y="56"/>
                  </a:lnTo>
                  <a:lnTo>
                    <a:pt x="158" y="32"/>
                  </a:lnTo>
                  <a:lnTo>
                    <a:pt x="200" y="14"/>
                  </a:lnTo>
                  <a:lnTo>
                    <a:pt x="244" y="2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3"/>
            <p:cNvSpPr>
              <a:spLocks/>
            </p:cNvSpPr>
            <p:nvPr/>
          </p:nvSpPr>
          <p:spPr bwMode="auto">
            <a:xfrm>
              <a:off x="4194276" y="3314988"/>
              <a:ext cx="871538" cy="1590675"/>
            </a:xfrm>
            <a:custGeom>
              <a:avLst/>
              <a:gdLst>
                <a:gd name="T0" fmla="*/ 390 w 1099"/>
                <a:gd name="T1" fmla="*/ 23 h 2005"/>
                <a:gd name="T2" fmla="*/ 493 w 1099"/>
                <a:gd name="T3" fmla="*/ 51 h 2005"/>
                <a:gd name="T4" fmla="*/ 605 w 1099"/>
                <a:gd name="T5" fmla="*/ 51 h 2005"/>
                <a:gd name="T6" fmla="*/ 708 w 1099"/>
                <a:gd name="T7" fmla="*/ 23 h 2005"/>
                <a:gd name="T8" fmla="*/ 767 w 1099"/>
                <a:gd name="T9" fmla="*/ 5 h 2005"/>
                <a:gd name="T10" fmla="*/ 1058 w 1099"/>
                <a:gd name="T11" fmla="*/ 166 h 2005"/>
                <a:gd name="T12" fmla="*/ 1081 w 1099"/>
                <a:gd name="T13" fmla="*/ 178 h 2005"/>
                <a:gd name="T14" fmla="*/ 1096 w 1099"/>
                <a:gd name="T15" fmla="*/ 189 h 2005"/>
                <a:gd name="T16" fmla="*/ 1099 w 1099"/>
                <a:gd name="T17" fmla="*/ 199 h 2005"/>
                <a:gd name="T18" fmla="*/ 1098 w 1099"/>
                <a:gd name="T19" fmla="*/ 223 h 2005"/>
                <a:gd name="T20" fmla="*/ 1015 w 1099"/>
                <a:gd name="T21" fmla="*/ 1050 h 2005"/>
                <a:gd name="T22" fmla="*/ 1010 w 1099"/>
                <a:gd name="T23" fmla="*/ 1082 h 2005"/>
                <a:gd name="T24" fmla="*/ 1003 w 1099"/>
                <a:gd name="T25" fmla="*/ 1099 h 2005"/>
                <a:gd name="T26" fmla="*/ 977 w 1099"/>
                <a:gd name="T27" fmla="*/ 1100 h 2005"/>
                <a:gd name="T28" fmla="*/ 864 w 1099"/>
                <a:gd name="T29" fmla="*/ 1101 h 2005"/>
                <a:gd name="T30" fmla="*/ 838 w 1099"/>
                <a:gd name="T31" fmla="*/ 1112 h 2005"/>
                <a:gd name="T32" fmla="*/ 827 w 1099"/>
                <a:gd name="T33" fmla="*/ 1139 h 2005"/>
                <a:gd name="T34" fmla="*/ 824 w 1099"/>
                <a:gd name="T35" fmla="*/ 1981 h 2005"/>
                <a:gd name="T36" fmla="*/ 803 w 1099"/>
                <a:gd name="T37" fmla="*/ 2001 h 2005"/>
                <a:gd name="T38" fmla="*/ 310 w 1099"/>
                <a:gd name="T39" fmla="*/ 2005 h 2005"/>
                <a:gd name="T40" fmla="*/ 282 w 1099"/>
                <a:gd name="T41" fmla="*/ 1994 h 2005"/>
                <a:gd name="T42" fmla="*/ 271 w 1099"/>
                <a:gd name="T43" fmla="*/ 1966 h 2005"/>
                <a:gd name="T44" fmla="*/ 268 w 1099"/>
                <a:gd name="T45" fmla="*/ 1124 h 2005"/>
                <a:gd name="T46" fmla="*/ 249 w 1099"/>
                <a:gd name="T47" fmla="*/ 1104 h 2005"/>
                <a:gd name="T48" fmla="*/ 141 w 1099"/>
                <a:gd name="T49" fmla="*/ 1101 h 2005"/>
                <a:gd name="T50" fmla="*/ 109 w 1099"/>
                <a:gd name="T51" fmla="*/ 1099 h 2005"/>
                <a:gd name="T52" fmla="*/ 91 w 1099"/>
                <a:gd name="T53" fmla="*/ 1094 h 2005"/>
                <a:gd name="T54" fmla="*/ 87 w 1099"/>
                <a:gd name="T55" fmla="*/ 1079 h 2005"/>
                <a:gd name="T56" fmla="*/ 84 w 1099"/>
                <a:gd name="T57" fmla="*/ 1050 h 2005"/>
                <a:gd name="T58" fmla="*/ 0 w 1099"/>
                <a:gd name="T59" fmla="*/ 222 h 2005"/>
                <a:gd name="T60" fmla="*/ 0 w 1099"/>
                <a:gd name="T61" fmla="*/ 194 h 2005"/>
                <a:gd name="T62" fmla="*/ 6 w 1099"/>
                <a:gd name="T63" fmla="*/ 185 h 2005"/>
                <a:gd name="T64" fmla="*/ 25 w 1099"/>
                <a:gd name="T65" fmla="*/ 173 h 2005"/>
                <a:gd name="T66" fmla="*/ 318 w 1099"/>
                <a:gd name="T67" fmla="*/ 12 h 2005"/>
                <a:gd name="T68" fmla="*/ 342 w 1099"/>
                <a:gd name="T69" fmla="*/ 0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9" h="2005">
                  <a:moveTo>
                    <a:pt x="342" y="0"/>
                  </a:moveTo>
                  <a:lnTo>
                    <a:pt x="390" y="23"/>
                  </a:lnTo>
                  <a:lnTo>
                    <a:pt x="440" y="40"/>
                  </a:lnTo>
                  <a:lnTo>
                    <a:pt x="493" y="51"/>
                  </a:lnTo>
                  <a:lnTo>
                    <a:pt x="549" y="55"/>
                  </a:lnTo>
                  <a:lnTo>
                    <a:pt x="605" y="51"/>
                  </a:lnTo>
                  <a:lnTo>
                    <a:pt x="658" y="40"/>
                  </a:lnTo>
                  <a:lnTo>
                    <a:pt x="708" y="23"/>
                  </a:lnTo>
                  <a:lnTo>
                    <a:pt x="755" y="0"/>
                  </a:lnTo>
                  <a:lnTo>
                    <a:pt x="767" y="5"/>
                  </a:lnTo>
                  <a:lnTo>
                    <a:pt x="779" y="12"/>
                  </a:lnTo>
                  <a:lnTo>
                    <a:pt x="1058" y="166"/>
                  </a:lnTo>
                  <a:lnTo>
                    <a:pt x="1070" y="171"/>
                  </a:lnTo>
                  <a:lnTo>
                    <a:pt x="1081" y="178"/>
                  </a:lnTo>
                  <a:lnTo>
                    <a:pt x="1091" y="185"/>
                  </a:lnTo>
                  <a:lnTo>
                    <a:pt x="1096" y="189"/>
                  </a:lnTo>
                  <a:lnTo>
                    <a:pt x="1099" y="194"/>
                  </a:lnTo>
                  <a:lnTo>
                    <a:pt x="1099" y="199"/>
                  </a:lnTo>
                  <a:lnTo>
                    <a:pt x="1099" y="209"/>
                  </a:lnTo>
                  <a:lnTo>
                    <a:pt x="1098" y="223"/>
                  </a:lnTo>
                  <a:lnTo>
                    <a:pt x="1096" y="238"/>
                  </a:lnTo>
                  <a:lnTo>
                    <a:pt x="1015" y="1050"/>
                  </a:lnTo>
                  <a:lnTo>
                    <a:pt x="1012" y="1066"/>
                  </a:lnTo>
                  <a:lnTo>
                    <a:pt x="1010" y="1082"/>
                  </a:lnTo>
                  <a:lnTo>
                    <a:pt x="1005" y="1093"/>
                  </a:lnTo>
                  <a:lnTo>
                    <a:pt x="1003" y="1099"/>
                  </a:lnTo>
                  <a:lnTo>
                    <a:pt x="994" y="1100"/>
                  </a:lnTo>
                  <a:lnTo>
                    <a:pt x="977" y="1100"/>
                  </a:lnTo>
                  <a:lnTo>
                    <a:pt x="958" y="1101"/>
                  </a:lnTo>
                  <a:lnTo>
                    <a:pt x="864" y="1101"/>
                  </a:lnTo>
                  <a:lnTo>
                    <a:pt x="849" y="1104"/>
                  </a:lnTo>
                  <a:lnTo>
                    <a:pt x="838" y="1112"/>
                  </a:lnTo>
                  <a:lnTo>
                    <a:pt x="829" y="1124"/>
                  </a:lnTo>
                  <a:lnTo>
                    <a:pt x="827" y="1139"/>
                  </a:lnTo>
                  <a:lnTo>
                    <a:pt x="827" y="1966"/>
                  </a:lnTo>
                  <a:lnTo>
                    <a:pt x="824" y="1981"/>
                  </a:lnTo>
                  <a:lnTo>
                    <a:pt x="815" y="1994"/>
                  </a:lnTo>
                  <a:lnTo>
                    <a:pt x="803" y="2001"/>
                  </a:lnTo>
                  <a:lnTo>
                    <a:pt x="789" y="2005"/>
                  </a:lnTo>
                  <a:lnTo>
                    <a:pt x="310" y="2005"/>
                  </a:lnTo>
                  <a:lnTo>
                    <a:pt x="295" y="2001"/>
                  </a:lnTo>
                  <a:lnTo>
                    <a:pt x="282" y="1994"/>
                  </a:lnTo>
                  <a:lnTo>
                    <a:pt x="275" y="1981"/>
                  </a:lnTo>
                  <a:lnTo>
                    <a:pt x="271" y="1966"/>
                  </a:lnTo>
                  <a:lnTo>
                    <a:pt x="271" y="1139"/>
                  </a:lnTo>
                  <a:lnTo>
                    <a:pt x="268" y="1124"/>
                  </a:lnTo>
                  <a:lnTo>
                    <a:pt x="260" y="1112"/>
                  </a:lnTo>
                  <a:lnTo>
                    <a:pt x="249" y="1104"/>
                  </a:lnTo>
                  <a:lnTo>
                    <a:pt x="233" y="1101"/>
                  </a:lnTo>
                  <a:lnTo>
                    <a:pt x="141" y="1101"/>
                  </a:lnTo>
                  <a:lnTo>
                    <a:pt x="124" y="1100"/>
                  </a:lnTo>
                  <a:lnTo>
                    <a:pt x="109" y="1099"/>
                  </a:lnTo>
                  <a:lnTo>
                    <a:pt x="96" y="1097"/>
                  </a:lnTo>
                  <a:lnTo>
                    <a:pt x="91" y="1094"/>
                  </a:lnTo>
                  <a:lnTo>
                    <a:pt x="89" y="1089"/>
                  </a:lnTo>
                  <a:lnTo>
                    <a:pt x="87" y="1079"/>
                  </a:lnTo>
                  <a:lnTo>
                    <a:pt x="85" y="1065"/>
                  </a:lnTo>
                  <a:lnTo>
                    <a:pt x="84" y="1050"/>
                  </a:lnTo>
                  <a:lnTo>
                    <a:pt x="1" y="238"/>
                  </a:lnTo>
                  <a:lnTo>
                    <a:pt x="0" y="222"/>
                  </a:lnTo>
                  <a:lnTo>
                    <a:pt x="0" y="206"/>
                  </a:lnTo>
                  <a:lnTo>
                    <a:pt x="0" y="194"/>
                  </a:lnTo>
                  <a:lnTo>
                    <a:pt x="1" y="188"/>
                  </a:lnTo>
                  <a:lnTo>
                    <a:pt x="6" y="185"/>
                  </a:lnTo>
                  <a:lnTo>
                    <a:pt x="14" y="180"/>
                  </a:lnTo>
                  <a:lnTo>
                    <a:pt x="25" y="173"/>
                  </a:lnTo>
                  <a:lnTo>
                    <a:pt x="39" y="166"/>
                  </a:lnTo>
                  <a:lnTo>
                    <a:pt x="318" y="12"/>
                  </a:lnTo>
                  <a:lnTo>
                    <a:pt x="331" y="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24261" y="4976866"/>
            <a:ext cx="1993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of the US Workforce is not working to their potential…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31BAF-B2B7-49C1-BC67-F3C240D125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Flowchart: Punched Tape 9"/>
          <p:cNvSpPr/>
          <p:nvPr/>
        </p:nvSpPr>
        <p:spPr>
          <a:xfrm>
            <a:off x="428470" y="3020547"/>
            <a:ext cx="2072693" cy="74686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Punched Tape 35"/>
          <p:cNvSpPr/>
          <p:nvPr/>
        </p:nvSpPr>
        <p:spPr>
          <a:xfrm>
            <a:off x="6542114" y="2997812"/>
            <a:ext cx="2072693" cy="74686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29" y="118390"/>
            <a:ext cx="8229600" cy="10073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4657F"/>
                </a:solidFill>
              </a:rPr>
              <a:t>The Impact</a:t>
            </a: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448129" y="1831510"/>
            <a:ext cx="2314322" cy="1461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2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7C868D"/>
                </a:solidFill>
                <a:latin typeface="Times New Roman"/>
                <a:ea typeface="+mn-ea"/>
                <a:cs typeface="Times New Roman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7C868D"/>
                </a:solidFill>
                <a:latin typeface="Times New Roman"/>
                <a:ea typeface="+mn-ea"/>
                <a:cs typeface="Times New Roman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C868D"/>
                </a:solidFill>
                <a:latin typeface="Times New Roman"/>
                <a:ea typeface="+mn-ea"/>
                <a:cs typeface="Times New Roman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C868D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Engaged, thriving employees are more likely to…</a:t>
            </a:r>
          </a:p>
          <a:p>
            <a:pPr marL="0" indent="0">
              <a:buNone/>
            </a:pPr>
            <a:endParaRPr lang="en-US" b="1" dirty="0">
              <a:solidFill>
                <a:srgbClr val="799A05"/>
              </a:solidFill>
              <a:latin typeface="+mn-lt"/>
            </a:endParaRPr>
          </a:p>
          <a:p>
            <a:pPr marL="0" indent="0">
              <a:buNone/>
            </a:pPr>
            <a:endParaRPr lang="en-US" b="1" dirty="0">
              <a:solidFill>
                <a:srgbClr val="799A05"/>
              </a:solidFill>
              <a:latin typeface="+mn-lt"/>
            </a:endParaRPr>
          </a:p>
        </p:txBody>
      </p:sp>
      <p:sp>
        <p:nvSpPr>
          <p:cNvPr id="14" name="Content Placeholder 10"/>
          <p:cNvSpPr>
            <a:spLocks noGrp="1"/>
          </p:cNvSpPr>
          <p:nvPr>
            <p:ph sz="half" idx="2"/>
          </p:nvPr>
        </p:nvSpPr>
        <p:spPr>
          <a:xfrm>
            <a:off x="2629394" y="1855358"/>
            <a:ext cx="5491654" cy="2153487"/>
          </a:xfrm>
        </p:spPr>
        <p:txBody>
          <a:bodyPr>
            <a:normAutofit/>
          </a:bodyPr>
          <a:lstStyle/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Be agile and resilient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Have strong relationships and be active in their community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Be in control of their finances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Have fewer safety incidents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Report excellent performance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Stay with their employer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Have fewer health problems and lower healthcare costs</a:t>
            </a: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457200" y="4126100"/>
            <a:ext cx="2402647" cy="10439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2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7C868D"/>
                </a:solidFill>
                <a:latin typeface="Times New Roman"/>
                <a:ea typeface="+mn-ea"/>
                <a:cs typeface="Times New Roman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7C868D"/>
                </a:solidFill>
                <a:latin typeface="Times New Roman"/>
                <a:ea typeface="+mn-ea"/>
                <a:cs typeface="Times New Roman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C868D"/>
                </a:solidFill>
                <a:latin typeface="Times New Roman"/>
                <a:ea typeface="+mn-ea"/>
                <a:cs typeface="Times New Roman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C868D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The </a:t>
            </a:r>
            <a:br>
              <a:rPr lang="en-US" sz="1800" b="1" dirty="0">
                <a:solidFill>
                  <a:schemeClr val="tx1"/>
                </a:solidFill>
                <a:latin typeface="+mn-lt"/>
              </a:rPr>
            </a:br>
            <a:r>
              <a:rPr lang="en-US" sz="1800" b="1" dirty="0">
                <a:solidFill>
                  <a:schemeClr val="tx1"/>
                </a:solidFill>
                <a:latin typeface="+mn-lt"/>
              </a:rPr>
              <a:t>Opportunity…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2594763" y="4115822"/>
            <a:ext cx="5345587" cy="145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48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2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lnSpc>
                <a:spcPts val="248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rgbClr val="7C868D"/>
                </a:solidFill>
                <a:latin typeface="Times New Roman"/>
                <a:ea typeface="+mn-ea"/>
                <a:cs typeface="Times New Roman"/>
              </a:defRPr>
            </a:lvl2pPr>
            <a:lvl3pPr marL="1031875" indent="-230188" algn="l" defTabSz="457200" rtl="0" eaLnBrk="1" latinLnBrk="0" hangingPunct="1">
              <a:lnSpc>
                <a:spcPts val="248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rgbClr val="7C868D"/>
                </a:solidFill>
                <a:latin typeface="Times New Roman"/>
                <a:ea typeface="+mn-ea"/>
                <a:cs typeface="Times New Roman"/>
              </a:defRPr>
            </a:lvl3pPr>
            <a:lvl4pPr marL="1255713" indent="-223838" algn="l" defTabSz="457200" rtl="0" eaLnBrk="1" latinLnBrk="0" hangingPunct="1">
              <a:lnSpc>
                <a:spcPts val="248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rgbClr val="7C868D"/>
                </a:solidFill>
                <a:latin typeface="Times New Roman"/>
                <a:ea typeface="+mn-ea"/>
                <a:cs typeface="Times New Roman"/>
              </a:defRPr>
            </a:lvl4pPr>
            <a:lvl5pPr marL="1485900" indent="-230188" algn="l" defTabSz="457200" rtl="0" eaLnBrk="1" latinLnBrk="0" hangingPunct="1">
              <a:lnSpc>
                <a:spcPts val="248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rgbClr val="7C868D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Clr>
                <a:srgbClr val="7C868D"/>
              </a:buClr>
              <a:buNone/>
              <a:defRPr/>
            </a:pPr>
            <a:r>
              <a:rPr lang="en-US" sz="1400" b="1" i="1" dirty="0">
                <a:solidFill>
                  <a:srgbClr val="001D26"/>
                </a:solidFill>
                <a:latin typeface="+mn-lt"/>
                <a:ea typeface="Verdana" pitchFamily="34" charset="0"/>
                <a:cs typeface="Times New Roman" pitchFamily="18" charset="0"/>
              </a:rPr>
              <a:t>Build a culture that supports the behaviors leading to a healthy and engaged workforce </a:t>
            </a:r>
            <a:r>
              <a:rPr lang="en-US" sz="1400" b="1" i="1" u="sng" dirty="0">
                <a:solidFill>
                  <a:srgbClr val="001D26"/>
                </a:solidFill>
                <a:latin typeface="+mn-lt"/>
                <a:ea typeface="Verdana" pitchFamily="34" charset="0"/>
                <a:cs typeface="Times New Roman" pitchFamily="18" charset="0"/>
              </a:rPr>
              <a:t>AND</a:t>
            </a:r>
            <a:r>
              <a:rPr lang="en-US" sz="1400" b="1" i="1" dirty="0">
                <a:solidFill>
                  <a:srgbClr val="001D26"/>
                </a:solidFill>
                <a:latin typeface="+mn-lt"/>
                <a:ea typeface="Verdana" pitchFamily="34" charset="0"/>
                <a:cs typeface="Times New Roman" pitchFamily="18" charset="0"/>
              </a:rPr>
              <a:t> helps them execute on their EVP and become and Employer of Choice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129" y="1235802"/>
            <a:ext cx="8373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99A05"/>
                </a:solidFill>
                <a:cs typeface="Times New Roman" panose="02020603050405020304" pitchFamily="18" charset="0"/>
              </a:rPr>
              <a:t>Wellbeing and Employee Engagement are strongly linked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5FDBD-DBE7-478E-87C4-64B48B03E28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82" y="4805923"/>
            <a:ext cx="739700" cy="9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183" t="4517" r="9844" b="231"/>
          <a:stretch/>
        </p:blipFill>
        <p:spPr bwMode="auto">
          <a:xfrm>
            <a:off x="3421626" y="2114549"/>
            <a:ext cx="5254727" cy="42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402" y="2408904"/>
            <a:ext cx="3229259" cy="247045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Does your benefits strategy reflect your workforce (and what they value)…</a:t>
            </a:r>
          </a:p>
          <a:p>
            <a:r>
              <a:rPr lang="en-US" sz="2000" dirty="0">
                <a:latin typeface="+mn-lt"/>
              </a:rPr>
              <a:t>today?</a:t>
            </a:r>
          </a:p>
          <a:p>
            <a:r>
              <a:rPr lang="en-US" sz="2000" dirty="0">
                <a:latin typeface="+mn-lt"/>
              </a:rPr>
              <a:t>tomorrow?</a:t>
            </a:r>
          </a:p>
          <a:p>
            <a:r>
              <a:rPr lang="en-US" sz="2000" dirty="0">
                <a:latin typeface="+mn-lt"/>
              </a:rPr>
              <a:t>next year?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2856"/>
          </a:xfrm>
        </p:spPr>
        <p:txBody>
          <a:bodyPr/>
          <a:lstStyle/>
          <a:p>
            <a:r>
              <a:rPr lang="en-US" b="1" dirty="0">
                <a:solidFill>
                  <a:srgbClr val="34657F"/>
                </a:solidFill>
              </a:rPr>
              <a:t>What’s Your EVP?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10403" y="1390974"/>
            <a:ext cx="8186329" cy="9251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799A05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Times New Roman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Times New Roman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Times New Roman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Times New Roman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7C9A05"/>
                </a:solidFill>
                <a:latin typeface="+mn-lt"/>
                <a:cs typeface="Times New Roman" panose="02020603050405020304" pitchFamily="18" charset="0"/>
              </a:rPr>
              <a:t>Business success is a function of the people you employ and how engaged they are with your organization. 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en-US" sz="3200" i="1" kern="0" dirty="0">
              <a:solidFill>
                <a:schemeClr val="accent2">
                  <a:lumMod val="50000"/>
                </a:schemeClr>
              </a:solidFill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5FDBD-DBE7-478E-87C4-64B48B03E28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773" y="3835263"/>
            <a:ext cx="7866917" cy="148652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34657F"/>
                </a:solidFill>
              </a:rPr>
              <a:t>Connecting the dots… </a:t>
            </a:r>
          </a:p>
        </p:txBody>
      </p:sp>
      <p:pic>
        <p:nvPicPr>
          <p:cNvPr id="3" name="Picture 2" descr="http://www.thethinkteam.com/images/blog/main/can-employee-engagement-still-en-20150610064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9413"/>
            <a:ext cx="9144000" cy="421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7481" y="994"/>
            <a:ext cx="6446520" cy="10073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4657F"/>
                </a:solidFill>
              </a:rPr>
              <a:t>What’s your culture?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679192" cy="6858000"/>
          </a:xfrm>
          <a:prstGeom prst="rect">
            <a:avLst/>
          </a:prstGeom>
          <a:solidFill>
            <a:srgbClr val="7C8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288" y="437549"/>
            <a:ext cx="251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Culture </a:t>
            </a:r>
            <a:r>
              <a:rPr lang="en-US" sz="2400" b="1" i="1" dirty="0">
                <a:solidFill>
                  <a:schemeClr val="bg1">
                    <a:lumMod val="85000"/>
                  </a:schemeClr>
                </a:solidFill>
              </a:rPr>
              <a:t>noun | </a:t>
            </a:r>
            <a:r>
              <a:rPr lang="en-US" sz="2400" b="1" dirty="0" err="1">
                <a:solidFill>
                  <a:schemeClr val="bg1">
                    <a:lumMod val="85000"/>
                  </a:schemeClr>
                </a:solidFill>
              </a:rPr>
              <a:t>cul·ture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 \             ˈ</a:t>
            </a:r>
            <a:r>
              <a:rPr lang="en-US" sz="2400" b="1" dirty="0" err="1">
                <a:solidFill>
                  <a:schemeClr val="bg1">
                    <a:lumMod val="85000"/>
                  </a:schemeClr>
                </a:solidFill>
              </a:rPr>
              <a:t>kəl-chər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\</a:t>
            </a:r>
          </a:p>
          <a:p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Definition - The character and personality of your organization. It's what makes your organization unique and is the sum of its values, traditions, beliefs, interactions, behaviors, and attitudes.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2014 GALLAGHER BENEFIT SERVICES,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5584-B5B4-41AB-AAE6-4DB50CB4541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720280" y="1438130"/>
          <a:ext cx="6642629" cy="422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04186" y="2104799"/>
            <a:ext cx="16945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business decision begins with the question… </a:t>
            </a:r>
          </a:p>
          <a:p>
            <a:endParaRPr lang="en-US" dirty="0"/>
          </a:p>
          <a:p>
            <a:r>
              <a:rPr lang="en-US" i="1" dirty="0"/>
              <a:t>“how will this impact our employees?”</a:t>
            </a:r>
          </a:p>
        </p:txBody>
      </p:sp>
    </p:spTree>
    <p:extLst>
      <p:ext uri="{BB962C8B-B14F-4D97-AF65-F5344CB8AC3E}">
        <p14:creationId xmlns:p14="http://schemas.microsoft.com/office/powerpoint/2010/main" val="25710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/>
          <a:lstStyle/>
          <a:p>
            <a:fld id="{21AD668D-0247-144D-B5E3-BB8B09021D3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3809" y="125768"/>
            <a:ext cx="8229600" cy="10073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34657F"/>
                </a:solidFill>
              </a:rPr>
              <a:t>Culture and participation…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357" y="1313905"/>
            <a:ext cx="6420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99A05"/>
                </a:solidFill>
              </a:rPr>
              <a:t>Who is most likely to motivate you to improve your health?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877663"/>
              </p:ext>
            </p:extLst>
          </p:nvPr>
        </p:nvGraphicFramePr>
        <p:xfrm>
          <a:off x="1524000" y="3251200"/>
          <a:ext cx="586339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63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92350" indent="0">
                        <a:tabLst>
                          <a:tab pos="2292350" algn="l"/>
                        </a:tabLs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 Colleagues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92350" indent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Spouses/Partners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92350" indent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 Friends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92350" indent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 Children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Freeform 6"/>
          <p:cNvSpPr>
            <a:spLocks/>
          </p:cNvSpPr>
          <p:nvPr/>
        </p:nvSpPr>
        <p:spPr bwMode="auto">
          <a:xfrm>
            <a:off x="380979" y="2588997"/>
            <a:ext cx="2238375" cy="2514600"/>
          </a:xfrm>
          <a:custGeom>
            <a:avLst/>
            <a:gdLst>
              <a:gd name="T0" fmla="*/ 1501 w 2821"/>
              <a:gd name="T1" fmla="*/ 0 h 3167"/>
              <a:gd name="T2" fmla="*/ 1594 w 2821"/>
              <a:gd name="T3" fmla="*/ 8 h 3167"/>
              <a:gd name="T4" fmla="*/ 1704 w 2821"/>
              <a:gd name="T5" fmla="*/ 32 h 3167"/>
              <a:gd name="T6" fmla="*/ 1821 w 2821"/>
              <a:gd name="T7" fmla="*/ 79 h 3167"/>
              <a:gd name="T8" fmla="*/ 1934 w 2821"/>
              <a:gd name="T9" fmla="*/ 158 h 3167"/>
              <a:gd name="T10" fmla="*/ 2029 w 2821"/>
              <a:gd name="T11" fmla="*/ 275 h 3167"/>
              <a:gd name="T12" fmla="*/ 2095 w 2821"/>
              <a:gd name="T13" fmla="*/ 438 h 3167"/>
              <a:gd name="T14" fmla="*/ 2127 w 2821"/>
              <a:gd name="T15" fmla="*/ 677 h 3167"/>
              <a:gd name="T16" fmla="*/ 2135 w 2821"/>
              <a:gd name="T17" fmla="*/ 973 h 3167"/>
              <a:gd name="T18" fmla="*/ 2160 w 2821"/>
              <a:gd name="T19" fmla="*/ 1107 h 3167"/>
              <a:gd name="T20" fmla="*/ 2181 w 2821"/>
              <a:gd name="T21" fmla="*/ 1209 h 3167"/>
              <a:gd name="T22" fmla="*/ 2159 w 2821"/>
              <a:gd name="T23" fmla="*/ 1336 h 3167"/>
              <a:gd name="T24" fmla="*/ 2100 w 2821"/>
              <a:gd name="T25" fmla="*/ 1425 h 3167"/>
              <a:gd name="T26" fmla="*/ 2022 w 2821"/>
              <a:gd name="T27" fmla="*/ 1607 h 3167"/>
              <a:gd name="T28" fmla="*/ 1888 w 2821"/>
              <a:gd name="T29" fmla="*/ 1856 h 3167"/>
              <a:gd name="T30" fmla="*/ 1901 w 2821"/>
              <a:gd name="T31" fmla="*/ 2080 h 3167"/>
              <a:gd name="T32" fmla="*/ 2106 w 2821"/>
              <a:gd name="T33" fmla="*/ 2220 h 3167"/>
              <a:gd name="T34" fmla="*/ 2309 w 2821"/>
              <a:gd name="T35" fmla="*/ 2383 h 3167"/>
              <a:gd name="T36" fmla="*/ 2493 w 2821"/>
              <a:gd name="T37" fmla="*/ 2562 h 3167"/>
              <a:gd name="T38" fmla="*/ 2648 w 2821"/>
              <a:gd name="T39" fmla="*/ 2748 h 3167"/>
              <a:gd name="T40" fmla="*/ 2760 w 2821"/>
              <a:gd name="T41" fmla="*/ 2932 h 3167"/>
              <a:gd name="T42" fmla="*/ 2815 w 2821"/>
              <a:gd name="T43" fmla="*/ 3107 h 3167"/>
              <a:gd name="T44" fmla="*/ 0 w 2821"/>
              <a:gd name="T45" fmla="*/ 3167 h 3167"/>
              <a:gd name="T46" fmla="*/ 14 w 2821"/>
              <a:gd name="T47" fmla="*/ 2818 h 3167"/>
              <a:gd name="T48" fmla="*/ 80 w 2821"/>
              <a:gd name="T49" fmla="*/ 2706 h 3167"/>
              <a:gd name="T50" fmla="*/ 190 w 2821"/>
              <a:gd name="T51" fmla="*/ 2608 h 3167"/>
              <a:gd name="T52" fmla="*/ 333 w 2821"/>
              <a:gd name="T53" fmla="*/ 2516 h 3167"/>
              <a:gd name="T54" fmla="*/ 497 w 2821"/>
              <a:gd name="T55" fmla="*/ 2422 h 3167"/>
              <a:gd name="T56" fmla="*/ 672 w 2821"/>
              <a:gd name="T57" fmla="*/ 2316 h 3167"/>
              <a:gd name="T58" fmla="*/ 844 w 2821"/>
              <a:gd name="T59" fmla="*/ 2193 h 3167"/>
              <a:gd name="T60" fmla="*/ 1003 w 2821"/>
              <a:gd name="T61" fmla="*/ 2041 h 3167"/>
              <a:gd name="T62" fmla="*/ 909 w 2821"/>
              <a:gd name="T63" fmla="*/ 1800 h 3167"/>
              <a:gd name="T64" fmla="*/ 802 w 2821"/>
              <a:gd name="T65" fmla="*/ 1580 h 3167"/>
              <a:gd name="T66" fmla="*/ 733 w 2821"/>
              <a:gd name="T67" fmla="*/ 1425 h 3167"/>
              <a:gd name="T68" fmla="*/ 675 w 2821"/>
              <a:gd name="T69" fmla="*/ 1336 h 3167"/>
              <a:gd name="T70" fmla="*/ 654 w 2821"/>
              <a:gd name="T71" fmla="*/ 1209 h 3167"/>
              <a:gd name="T72" fmla="*/ 673 w 2821"/>
              <a:gd name="T73" fmla="*/ 1107 h 3167"/>
              <a:gd name="T74" fmla="*/ 698 w 2821"/>
              <a:gd name="T75" fmla="*/ 973 h 3167"/>
              <a:gd name="T76" fmla="*/ 708 w 2821"/>
              <a:gd name="T77" fmla="*/ 677 h 3167"/>
              <a:gd name="T78" fmla="*/ 739 w 2821"/>
              <a:gd name="T79" fmla="*/ 438 h 3167"/>
              <a:gd name="T80" fmla="*/ 806 w 2821"/>
              <a:gd name="T81" fmla="*/ 275 h 3167"/>
              <a:gd name="T82" fmla="*/ 901 w 2821"/>
              <a:gd name="T83" fmla="*/ 158 h 3167"/>
              <a:gd name="T84" fmla="*/ 1013 w 2821"/>
              <a:gd name="T85" fmla="*/ 79 h 3167"/>
              <a:gd name="T86" fmla="*/ 1130 w 2821"/>
              <a:gd name="T87" fmla="*/ 32 h 3167"/>
              <a:gd name="T88" fmla="*/ 1242 w 2821"/>
              <a:gd name="T89" fmla="*/ 8 h 3167"/>
              <a:gd name="T90" fmla="*/ 1334 w 2821"/>
              <a:gd name="T91" fmla="*/ 0 h 3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21" h="3167">
                <a:moveTo>
                  <a:pt x="1359" y="0"/>
                </a:moveTo>
                <a:lnTo>
                  <a:pt x="1476" y="0"/>
                </a:lnTo>
                <a:lnTo>
                  <a:pt x="1501" y="0"/>
                </a:lnTo>
                <a:lnTo>
                  <a:pt x="1529" y="1"/>
                </a:lnTo>
                <a:lnTo>
                  <a:pt x="1560" y="4"/>
                </a:lnTo>
                <a:lnTo>
                  <a:pt x="1594" y="8"/>
                </a:lnTo>
                <a:lnTo>
                  <a:pt x="1630" y="14"/>
                </a:lnTo>
                <a:lnTo>
                  <a:pt x="1666" y="22"/>
                </a:lnTo>
                <a:lnTo>
                  <a:pt x="1704" y="32"/>
                </a:lnTo>
                <a:lnTo>
                  <a:pt x="1743" y="44"/>
                </a:lnTo>
                <a:lnTo>
                  <a:pt x="1782" y="61"/>
                </a:lnTo>
                <a:lnTo>
                  <a:pt x="1821" y="79"/>
                </a:lnTo>
                <a:lnTo>
                  <a:pt x="1860" y="102"/>
                </a:lnTo>
                <a:lnTo>
                  <a:pt x="1898" y="128"/>
                </a:lnTo>
                <a:lnTo>
                  <a:pt x="1934" y="158"/>
                </a:lnTo>
                <a:lnTo>
                  <a:pt x="1968" y="192"/>
                </a:lnTo>
                <a:lnTo>
                  <a:pt x="2000" y="232"/>
                </a:lnTo>
                <a:lnTo>
                  <a:pt x="2029" y="275"/>
                </a:lnTo>
                <a:lnTo>
                  <a:pt x="2054" y="324"/>
                </a:lnTo>
                <a:lnTo>
                  <a:pt x="2077" y="378"/>
                </a:lnTo>
                <a:lnTo>
                  <a:pt x="2095" y="438"/>
                </a:lnTo>
                <a:lnTo>
                  <a:pt x="2109" y="504"/>
                </a:lnTo>
                <a:lnTo>
                  <a:pt x="2117" y="561"/>
                </a:lnTo>
                <a:lnTo>
                  <a:pt x="2127" y="677"/>
                </a:lnTo>
                <a:lnTo>
                  <a:pt x="2134" y="790"/>
                </a:lnTo>
                <a:lnTo>
                  <a:pt x="2137" y="884"/>
                </a:lnTo>
                <a:lnTo>
                  <a:pt x="2135" y="973"/>
                </a:lnTo>
                <a:lnTo>
                  <a:pt x="2133" y="1060"/>
                </a:lnTo>
                <a:lnTo>
                  <a:pt x="2148" y="1081"/>
                </a:lnTo>
                <a:lnTo>
                  <a:pt x="2160" y="1107"/>
                </a:lnTo>
                <a:lnTo>
                  <a:pt x="2170" y="1136"/>
                </a:lnTo>
                <a:lnTo>
                  <a:pt x="2177" y="1168"/>
                </a:lnTo>
                <a:lnTo>
                  <a:pt x="2181" y="1209"/>
                </a:lnTo>
                <a:lnTo>
                  <a:pt x="2179" y="1254"/>
                </a:lnTo>
                <a:lnTo>
                  <a:pt x="2172" y="1297"/>
                </a:lnTo>
                <a:lnTo>
                  <a:pt x="2159" y="1336"/>
                </a:lnTo>
                <a:lnTo>
                  <a:pt x="2144" y="1371"/>
                </a:lnTo>
                <a:lnTo>
                  <a:pt x="2124" y="1402"/>
                </a:lnTo>
                <a:lnTo>
                  <a:pt x="2100" y="1425"/>
                </a:lnTo>
                <a:lnTo>
                  <a:pt x="2075" y="1444"/>
                </a:lnTo>
                <a:lnTo>
                  <a:pt x="2056" y="1513"/>
                </a:lnTo>
                <a:lnTo>
                  <a:pt x="2022" y="1607"/>
                </a:lnTo>
                <a:lnTo>
                  <a:pt x="1983" y="1695"/>
                </a:lnTo>
                <a:lnTo>
                  <a:pt x="1940" y="1777"/>
                </a:lnTo>
                <a:lnTo>
                  <a:pt x="1888" y="1856"/>
                </a:lnTo>
                <a:lnTo>
                  <a:pt x="1832" y="1930"/>
                </a:lnTo>
                <a:lnTo>
                  <a:pt x="1832" y="2041"/>
                </a:lnTo>
                <a:lnTo>
                  <a:pt x="1901" y="2080"/>
                </a:lnTo>
                <a:lnTo>
                  <a:pt x="1969" y="2124"/>
                </a:lnTo>
                <a:lnTo>
                  <a:pt x="2038" y="2171"/>
                </a:lnTo>
                <a:lnTo>
                  <a:pt x="2106" y="2220"/>
                </a:lnTo>
                <a:lnTo>
                  <a:pt x="2174" y="2272"/>
                </a:lnTo>
                <a:lnTo>
                  <a:pt x="2243" y="2326"/>
                </a:lnTo>
                <a:lnTo>
                  <a:pt x="2309" y="2383"/>
                </a:lnTo>
                <a:lnTo>
                  <a:pt x="2373" y="2441"/>
                </a:lnTo>
                <a:lnTo>
                  <a:pt x="2434" y="2501"/>
                </a:lnTo>
                <a:lnTo>
                  <a:pt x="2493" y="2562"/>
                </a:lnTo>
                <a:lnTo>
                  <a:pt x="2549" y="2624"/>
                </a:lnTo>
                <a:lnTo>
                  <a:pt x="2600" y="2685"/>
                </a:lnTo>
                <a:lnTo>
                  <a:pt x="2648" y="2748"/>
                </a:lnTo>
                <a:lnTo>
                  <a:pt x="2690" y="2809"/>
                </a:lnTo>
                <a:lnTo>
                  <a:pt x="2727" y="2871"/>
                </a:lnTo>
                <a:lnTo>
                  <a:pt x="2760" y="2932"/>
                </a:lnTo>
                <a:lnTo>
                  <a:pt x="2785" y="2992"/>
                </a:lnTo>
                <a:lnTo>
                  <a:pt x="2804" y="3051"/>
                </a:lnTo>
                <a:lnTo>
                  <a:pt x="2815" y="3107"/>
                </a:lnTo>
                <a:lnTo>
                  <a:pt x="2821" y="3161"/>
                </a:lnTo>
                <a:lnTo>
                  <a:pt x="2821" y="3167"/>
                </a:lnTo>
                <a:lnTo>
                  <a:pt x="0" y="3167"/>
                </a:lnTo>
                <a:lnTo>
                  <a:pt x="0" y="2906"/>
                </a:lnTo>
                <a:lnTo>
                  <a:pt x="3" y="2861"/>
                </a:lnTo>
                <a:lnTo>
                  <a:pt x="14" y="2818"/>
                </a:lnTo>
                <a:lnTo>
                  <a:pt x="30" y="2779"/>
                </a:lnTo>
                <a:lnTo>
                  <a:pt x="52" y="2741"/>
                </a:lnTo>
                <a:lnTo>
                  <a:pt x="80" y="2706"/>
                </a:lnTo>
                <a:lnTo>
                  <a:pt x="112" y="2672"/>
                </a:lnTo>
                <a:lnTo>
                  <a:pt x="150" y="2639"/>
                </a:lnTo>
                <a:lnTo>
                  <a:pt x="190" y="2608"/>
                </a:lnTo>
                <a:lnTo>
                  <a:pt x="235" y="2577"/>
                </a:lnTo>
                <a:lnTo>
                  <a:pt x="282" y="2547"/>
                </a:lnTo>
                <a:lnTo>
                  <a:pt x="333" y="2516"/>
                </a:lnTo>
                <a:lnTo>
                  <a:pt x="386" y="2485"/>
                </a:lnTo>
                <a:lnTo>
                  <a:pt x="442" y="2455"/>
                </a:lnTo>
                <a:lnTo>
                  <a:pt x="497" y="2422"/>
                </a:lnTo>
                <a:lnTo>
                  <a:pt x="555" y="2389"/>
                </a:lnTo>
                <a:lnTo>
                  <a:pt x="613" y="2354"/>
                </a:lnTo>
                <a:lnTo>
                  <a:pt x="672" y="2316"/>
                </a:lnTo>
                <a:lnTo>
                  <a:pt x="731" y="2279"/>
                </a:lnTo>
                <a:lnTo>
                  <a:pt x="788" y="2237"/>
                </a:lnTo>
                <a:lnTo>
                  <a:pt x="844" y="2193"/>
                </a:lnTo>
                <a:lnTo>
                  <a:pt x="900" y="2146"/>
                </a:lnTo>
                <a:lnTo>
                  <a:pt x="951" y="2096"/>
                </a:lnTo>
                <a:lnTo>
                  <a:pt x="1003" y="2041"/>
                </a:lnTo>
                <a:lnTo>
                  <a:pt x="1003" y="1930"/>
                </a:lnTo>
                <a:lnTo>
                  <a:pt x="954" y="1867"/>
                </a:lnTo>
                <a:lnTo>
                  <a:pt x="909" y="1800"/>
                </a:lnTo>
                <a:lnTo>
                  <a:pt x="870" y="1730"/>
                </a:lnTo>
                <a:lnTo>
                  <a:pt x="834" y="1657"/>
                </a:lnTo>
                <a:lnTo>
                  <a:pt x="802" y="1580"/>
                </a:lnTo>
                <a:lnTo>
                  <a:pt x="779" y="1513"/>
                </a:lnTo>
                <a:lnTo>
                  <a:pt x="759" y="1444"/>
                </a:lnTo>
                <a:lnTo>
                  <a:pt x="733" y="1425"/>
                </a:lnTo>
                <a:lnTo>
                  <a:pt x="711" y="1402"/>
                </a:lnTo>
                <a:lnTo>
                  <a:pt x="692" y="1371"/>
                </a:lnTo>
                <a:lnTo>
                  <a:pt x="675" y="1336"/>
                </a:lnTo>
                <a:lnTo>
                  <a:pt x="664" y="1297"/>
                </a:lnTo>
                <a:lnTo>
                  <a:pt x="655" y="1254"/>
                </a:lnTo>
                <a:lnTo>
                  <a:pt x="654" y="1209"/>
                </a:lnTo>
                <a:lnTo>
                  <a:pt x="658" y="1168"/>
                </a:lnTo>
                <a:lnTo>
                  <a:pt x="664" y="1136"/>
                </a:lnTo>
                <a:lnTo>
                  <a:pt x="673" y="1107"/>
                </a:lnTo>
                <a:lnTo>
                  <a:pt x="687" y="1081"/>
                </a:lnTo>
                <a:lnTo>
                  <a:pt x="703" y="1060"/>
                </a:lnTo>
                <a:lnTo>
                  <a:pt x="698" y="973"/>
                </a:lnTo>
                <a:lnTo>
                  <a:pt x="698" y="884"/>
                </a:lnTo>
                <a:lnTo>
                  <a:pt x="701" y="790"/>
                </a:lnTo>
                <a:lnTo>
                  <a:pt x="708" y="677"/>
                </a:lnTo>
                <a:lnTo>
                  <a:pt x="718" y="561"/>
                </a:lnTo>
                <a:lnTo>
                  <a:pt x="725" y="504"/>
                </a:lnTo>
                <a:lnTo>
                  <a:pt x="739" y="438"/>
                </a:lnTo>
                <a:lnTo>
                  <a:pt x="757" y="378"/>
                </a:lnTo>
                <a:lnTo>
                  <a:pt x="779" y="324"/>
                </a:lnTo>
                <a:lnTo>
                  <a:pt x="806" y="275"/>
                </a:lnTo>
                <a:lnTo>
                  <a:pt x="835" y="232"/>
                </a:lnTo>
                <a:lnTo>
                  <a:pt x="867" y="192"/>
                </a:lnTo>
                <a:lnTo>
                  <a:pt x="901" y="158"/>
                </a:lnTo>
                <a:lnTo>
                  <a:pt x="937" y="128"/>
                </a:lnTo>
                <a:lnTo>
                  <a:pt x="975" y="102"/>
                </a:lnTo>
                <a:lnTo>
                  <a:pt x="1013" y="79"/>
                </a:lnTo>
                <a:lnTo>
                  <a:pt x="1052" y="61"/>
                </a:lnTo>
                <a:lnTo>
                  <a:pt x="1092" y="44"/>
                </a:lnTo>
                <a:lnTo>
                  <a:pt x="1130" y="32"/>
                </a:lnTo>
                <a:lnTo>
                  <a:pt x="1169" y="22"/>
                </a:lnTo>
                <a:lnTo>
                  <a:pt x="1205" y="14"/>
                </a:lnTo>
                <a:lnTo>
                  <a:pt x="1242" y="8"/>
                </a:lnTo>
                <a:lnTo>
                  <a:pt x="1275" y="4"/>
                </a:lnTo>
                <a:lnTo>
                  <a:pt x="1306" y="1"/>
                </a:lnTo>
                <a:lnTo>
                  <a:pt x="1334" y="0"/>
                </a:lnTo>
                <a:lnTo>
                  <a:pt x="135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762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2035667" y="2690597"/>
            <a:ext cx="1704975" cy="2413000"/>
          </a:xfrm>
          <a:custGeom>
            <a:avLst/>
            <a:gdLst>
              <a:gd name="T0" fmla="*/ 932 w 2149"/>
              <a:gd name="T1" fmla="*/ 0 h 3040"/>
              <a:gd name="T2" fmla="*/ 989 w 2149"/>
              <a:gd name="T3" fmla="*/ 4 h 3040"/>
              <a:gd name="T4" fmla="*/ 1073 w 2149"/>
              <a:gd name="T5" fmla="*/ 19 h 3040"/>
              <a:gd name="T6" fmla="*/ 1173 w 2149"/>
              <a:gd name="T7" fmla="*/ 51 h 3040"/>
              <a:gd name="T8" fmla="*/ 1282 w 2149"/>
              <a:gd name="T9" fmla="*/ 109 h 3040"/>
              <a:gd name="T10" fmla="*/ 1387 w 2149"/>
              <a:gd name="T11" fmla="*/ 197 h 3040"/>
              <a:gd name="T12" fmla="*/ 1479 w 2149"/>
              <a:gd name="T13" fmla="*/ 322 h 3040"/>
              <a:gd name="T14" fmla="*/ 1548 w 2149"/>
              <a:gd name="T15" fmla="*/ 493 h 3040"/>
              <a:gd name="T16" fmla="*/ 1592 w 2149"/>
              <a:gd name="T17" fmla="*/ 743 h 3040"/>
              <a:gd name="T18" fmla="*/ 1631 w 2149"/>
              <a:gd name="T19" fmla="*/ 1012 h 3040"/>
              <a:gd name="T20" fmla="*/ 1666 w 2149"/>
              <a:gd name="T21" fmla="*/ 1213 h 3040"/>
              <a:gd name="T22" fmla="*/ 1704 w 2149"/>
              <a:gd name="T23" fmla="*/ 1361 h 3040"/>
              <a:gd name="T24" fmla="*/ 1747 w 2149"/>
              <a:gd name="T25" fmla="*/ 1469 h 3040"/>
              <a:gd name="T26" fmla="*/ 1803 w 2149"/>
              <a:gd name="T27" fmla="*/ 1553 h 3040"/>
              <a:gd name="T28" fmla="*/ 1810 w 2149"/>
              <a:gd name="T29" fmla="*/ 1582 h 3040"/>
              <a:gd name="T30" fmla="*/ 1739 w 2149"/>
              <a:gd name="T31" fmla="*/ 1607 h 3040"/>
              <a:gd name="T32" fmla="*/ 1629 w 2149"/>
              <a:gd name="T33" fmla="*/ 1641 h 3040"/>
              <a:gd name="T34" fmla="*/ 1496 w 2149"/>
              <a:gd name="T35" fmla="*/ 1673 h 3040"/>
              <a:gd name="T36" fmla="*/ 1362 w 2149"/>
              <a:gd name="T37" fmla="*/ 1695 h 3040"/>
              <a:gd name="T38" fmla="*/ 1245 w 2149"/>
              <a:gd name="T39" fmla="*/ 1695 h 3040"/>
              <a:gd name="T40" fmla="*/ 1348 w 2149"/>
              <a:gd name="T41" fmla="*/ 1938 h 3040"/>
              <a:gd name="T42" fmla="*/ 1515 w 2149"/>
              <a:gd name="T43" fmla="*/ 2065 h 3040"/>
              <a:gd name="T44" fmla="*/ 1689 w 2149"/>
              <a:gd name="T45" fmla="*/ 2170 h 3040"/>
              <a:gd name="T46" fmla="*/ 1851 w 2149"/>
              <a:gd name="T47" fmla="*/ 2263 h 3040"/>
              <a:gd name="T48" fmla="*/ 1990 w 2149"/>
              <a:gd name="T49" fmla="*/ 2354 h 3040"/>
              <a:gd name="T50" fmla="*/ 2094 w 2149"/>
              <a:gd name="T51" fmla="*/ 2452 h 3040"/>
              <a:gd name="T52" fmla="*/ 2145 w 2149"/>
              <a:gd name="T53" fmla="*/ 2568 h 3040"/>
              <a:gd name="T54" fmla="*/ 2145 w 2149"/>
              <a:gd name="T55" fmla="*/ 2987 h 3040"/>
              <a:gd name="T56" fmla="*/ 2098 w 2149"/>
              <a:gd name="T57" fmla="*/ 3036 h 3040"/>
              <a:gd name="T58" fmla="*/ 742 w 2149"/>
              <a:gd name="T59" fmla="*/ 3038 h 3040"/>
              <a:gd name="T60" fmla="*/ 727 w 2149"/>
              <a:gd name="T61" fmla="*/ 2906 h 3040"/>
              <a:gd name="T62" fmla="*/ 653 w 2149"/>
              <a:gd name="T63" fmla="*/ 2703 h 3040"/>
              <a:gd name="T64" fmla="*/ 538 w 2149"/>
              <a:gd name="T65" fmla="*/ 2512 h 3040"/>
              <a:gd name="T66" fmla="*/ 408 w 2149"/>
              <a:gd name="T67" fmla="*/ 2353 h 3040"/>
              <a:gd name="T68" fmla="*/ 299 w 2149"/>
              <a:gd name="T69" fmla="*/ 2248 h 3040"/>
              <a:gd name="T70" fmla="*/ 218 w 2149"/>
              <a:gd name="T71" fmla="*/ 2180 h 3040"/>
              <a:gd name="T72" fmla="*/ 214 w 2149"/>
              <a:gd name="T73" fmla="*/ 2119 h 3040"/>
              <a:gd name="T74" fmla="*/ 361 w 2149"/>
              <a:gd name="T75" fmla="*/ 2020 h 3040"/>
              <a:gd name="T76" fmla="*/ 507 w 2149"/>
              <a:gd name="T77" fmla="*/ 1906 h 3040"/>
              <a:gd name="T78" fmla="*/ 580 w 2149"/>
              <a:gd name="T79" fmla="*/ 1695 h 3040"/>
              <a:gd name="T80" fmla="*/ 464 w 2149"/>
              <a:gd name="T81" fmla="*/ 1695 h 3040"/>
              <a:gd name="T82" fmla="*/ 330 w 2149"/>
              <a:gd name="T83" fmla="*/ 1673 h 3040"/>
              <a:gd name="T84" fmla="*/ 197 w 2149"/>
              <a:gd name="T85" fmla="*/ 1641 h 3040"/>
              <a:gd name="T86" fmla="*/ 86 w 2149"/>
              <a:gd name="T87" fmla="*/ 1607 h 3040"/>
              <a:gd name="T88" fmla="*/ 16 w 2149"/>
              <a:gd name="T89" fmla="*/ 1582 h 3040"/>
              <a:gd name="T90" fmla="*/ 23 w 2149"/>
              <a:gd name="T91" fmla="*/ 1553 h 3040"/>
              <a:gd name="T92" fmla="*/ 79 w 2149"/>
              <a:gd name="T93" fmla="*/ 1469 h 3040"/>
              <a:gd name="T94" fmla="*/ 122 w 2149"/>
              <a:gd name="T95" fmla="*/ 1361 h 3040"/>
              <a:gd name="T96" fmla="*/ 160 w 2149"/>
              <a:gd name="T97" fmla="*/ 1213 h 3040"/>
              <a:gd name="T98" fmla="*/ 195 w 2149"/>
              <a:gd name="T99" fmla="*/ 1012 h 3040"/>
              <a:gd name="T100" fmla="*/ 234 w 2149"/>
              <a:gd name="T101" fmla="*/ 743 h 3040"/>
              <a:gd name="T102" fmla="*/ 277 w 2149"/>
              <a:gd name="T103" fmla="*/ 493 h 3040"/>
              <a:gd name="T104" fmla="*/ 347 w 2149"/>
              <a:gd name="T105" fmla="*/ 322 h 3040"/>
              <a:gd name="T106" fmla="*/ 439 w 2149"/>
              <a:gd name="T107" fmla="*/ 197 h 3040"/>
              <a:gd name="T108" fmla="*/ 544 w 2149"/>
              <a:gd name="T109" fmla="*/ 109 h 3040"/>
              <a:gd name="T110" fmla="*/ 651 w 2149"/>
              <a:gd name="T111" fmla="*/ 51 h 3040"/>
              <a:gd name="T112" fmla="*/ 753 w 2149"/>
              <a:gd name="T113" fmla="*/ 19 h 3040"/>
              <a:gd name="T114" fmla="*/ 837 w 2149"/>
              <a:gd name="T115" fmla="*/ 4 h 3040"/>
              <a:gd name="T116" fmla="*/ 894 w 2149"/>
              <a:gd name="T117" fmla="*/ 0 h 3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49" h="3040">
                <a:moveTo>
                  <a:pt x="912" y="0"/>
                </a:moveTo>
                <a:lnTo>
                  <a:pt x="921" y="0"/>
                </a:lnTo>
                <a:lnTo>
                  <a:pt x="932" y="0"/>
                </a:lnTo>
                <a:lnTo>
                  <a:pt x="947" y="1"/>
                </a:lnTo>
                <a:lnTo>
                  <a:pt x="967" y="3"/>
                </a:lnTo>
                <a:lnTo>
                  <a:pt x="989" y="4"/>
                </a:lnTo>
                <a:lnTo>
                  <a:pt x="1014" y="8"/>
                </a:lnTo>
                <a:lnTo>
                  <a:pt x="1044" y="12"/>
                </a:lnTo>
                <a:lnTo>
                  <a:pt x="1073" y="19"/>
                </a:lnTo>
                <a:lnTo>
                  <a:pt x="1105" y="28"/>
                </a:lnTo>
                <a:lnTo>
                  <a:pt x="1140" y="39"/>
                </a:lnTo>
                <a:lnTo>
                  <a:pt x="1173" y="51"/>
                </a:lnTo>
                <a:lnTo>
                  <a:pt x="1210" y="68"/>
                </a:lnTo>
                <a:lnTo>
                  <a:pt x="1246" y="86"/>
                </a:lnTo>
                <a:lnTo>
                  <a:pt x="1282" y="109"/>
                </a:lnTo>
                <a:lnTo>
                  <a:pt x="1317" y="134"/>
                </a:lnTo>
                <a:lnTo>
                  <a:pt x="1352" y="163"/>
                </a:lnTo>
                <a:lnTo>
                  <a:pt x="1387" y="197"/>
                </a:lnTo>
                <a:lnTo>
                  <a:pt x="1419" y="234"/>
                </a:lnTo>
                <a:lnTo>
                  <a:pt x="1450" y="276"/>
                </a:lnTo>
                <a:lnTo>
                  <a:pt x="1479" y="322"/>
                </a:lnTo>
                <a:lnTo>
                  <a:pt x="1504" y="374"/>
                </a:lnTo>
                <a:lnTo>
                  <a:pt x="1528" y="430"/>
                </a:lnTo>
                <a:lnTo>
                  <a:pt x="1548" y="493"/>
                </a:lnTo>
                <a:lnTo>
                  <a:pt x="1564" y="560"/>
                </a:lnTo>
                <a:lnTo>
                  <a:pt x="1577" y="634"/>
                </a:lnTo>
                <a:lnTo>
                  <a:pt x="1592" y="743"/>
                </a:lnTo>
                <a:lnTo>
                  <a:pt x="1606" y="840"/>
                </a:lnTo>
                <a:lnTo>
                  <a:pt x="1619" y="931"/>
                </a:lnTo>
                <a:lnTo>
                  <a:pt x="1631" y="1012"/>
                </a:lnTo>
                <a:lnTo>
                  <a:pt x="1643" y="1086"/>
                </a:lnTo>
                <a:lnTo>
                  <a:pt x="1655" y="1153"/>
                </a:lnTo>
                <a:lnTo>
                  <a:pt x="1666" y="1213"/>
                </a:lnTo>
                <a:lnTo>
                  <a:pt x="1679" y="1268"/>
                </a:lnTo>
                <a:lnTo>
                  <a:pt x="1690" y="1317"/>
                </a:lnTo>
                <a:lnTo>
                  <a:pt x="1704" y="1361"/>
                </a:lnTo>
                <a:lnTo>
                  <a:pt x="1717" y="1400"/>
                </a:lnTo>
                <a:lnTo>
                  <a:pt x="1732" y="1437"/>
                </a:lnTo>
                <a:lnTo>
                  <a:pt x="1747" y="1469"/>
                </a:lnTo>
                <a:lnTo>
                  <a:pt x="1764" y="1498"/>
                </a:lnTo>
                <a:lnTo>
                  <a:pt x="1784" y="1526"/>
                </a:lnTo>
                <a:lnTo>
                  <a:pt x="1803" y="1553"/>
                </a:lnTo>
                <a:lnTo>
                  <a:pt x="1825" y="1578"/>
                </a:lnTo>
                <a:lnTo>
                  <a:pt x="1821" y="1579"/>
                </a:lnTo>
                <a:lnTo>
                  <a:pt x="1810" y="1582"/>
                </a:lnTo>
                <a:lnTo>
                  <a:pt x="1792" y="1589"/>
                </a:lnTo>
                <a:lnTo>
                  <a:pt x="1768" y="1597"/>
                </a:lnTo>
                <a:lnTo>
                  <a:pt x="1739" y="1607"/>
                </a:lnTo>
                <a:lnTo>
                  <a:pt x="1705" y="1617"/>
                </a:lnTo>
                <a:lnTo>
                  <a:pt x="1669" y="1628"/>
                </a:lnTo>
                <a:lnTo>
                  <a:pt x="1629" y="1641"/>
                </a:lnTo>
                <a:lnTo>
                  <a:pt x="1585" y="1652"/>
                </a:lnTo>
                <a:lnTo>
                  <a:pt x="1541" y="1663"/>
                </a:lnTo>
                <a:lnTo>
                  <a:pt x="1496" y="1673"/>
                </a:lnTo>
                <a:lnTo>
                  <a:pt x="1450" y="1682"/>
                </a:lnTo>
                <a:lnTo>
                  <a:pt x="1405" y="1689"/>
                </a:lnTo>
                <a:lnTo>
                  <a:pt x="1362" y="1695"/>
                </a:lnTo>
                <a:lnTo>
                  <a:pt x="1320" y="1698"/>
                </a:lnTo>
                <a:lnTo>
                  <a:pt x="1281" y="1698"/>
                </a:lnTo>
                <a:lnTo>
                  <a:pt x="1245" y="1695"/>
                </a:lnTo>
                <a:lnTo>
                  <a:pt x="1246" y="1835"/>
                </a:lnTo>
                <a:lnTo>
                  <a:pt x="1296" y="1888"/>
                </a:lnTo>
                <a:lnTo>
                  <a:pt x="1348" y="1938"/>
                </a:lnTo>
                <a:lnTo>
                  <a:pt x="1402" y="1983"/>
                </a:lnTo>
                <a:lnTo>
                  <a:pt x="1458" y="2025"/>
                </a:lnTo>
                <a:lnTo>
                  <a:pt x="1515" y="2065"/>
                </a:lnTo>
                <a:lnTo>
                  <a:pt x="1574" y="2101"/>
                </a:lnTo>
                <a:lnTo>
                  <a:pt x="1631" y="2136"/>
                </a:lnTo>
                <a:lnTo>
                  <a:pt x="1689" y="2170"/>
                </a:lnTo>
                <a:lnTo>
                  <a:pt x="1744" y="2202"/>
                </a:lnTo>
                <a:lnTo>
                  <a:pt x="1799" y="2233"/>
                </a:lnTo>
                <a:lnTo>
                  <a:pt x="1851" y="2263"/>
                </a:lnTo>
                <a:lnTo>
                  <a:pt x="1901" y="2293"/>
                </a:lnTo>
                <a:lnTo>
                  <a:pt x="1947" y="2323"/>
                </a:lnTo>
                <a:lnTo>
                  <a:pt x="1990" y="2354"/>
                </a:lnTo>
                <a:lnTo>
                  <a:pt x="2029" y="2385"/>
                </a:lnTo>
                <a:lnTo>
                  <a:pt x="2064" y="2418"/>
                </a:lnTo>
                <a:lnTo>
                  <a:pt x="2094" y="2452"/>
                </a:lnTo>
                <a:lnTo>
                  <a:pt x="2117" y="2488"/>
                </a:lnTo>
                <a:lnTo>
                  <a:pt x="2134" y="2527"/>
                </a:lnTo>
                <a:lnTo>
                  <a:pt x="2145" y="2568"/>
                </a:lnTo>
                <a:lnTo>
                  <a:pt x="2149" y="2612"/>
                </a:lnTo>
                <a:lnTo>
                  <a:pt x="2149" y="2961"/>
                </a:lnTo>
                <a:lnTo>
                  <a:pt x="2145" y="2987"/>
                </a:lnTo>
                <a:lnTo>
                  <a:pt x="2134" y="3008"/>
                </a:lnTo>
                <a:lnTo>
                  <a:pt x="2119" y="3024"/>
                </a:lnTo>
                <a:lnTo>
                  <a:pt x="2098" y="3036"/>
                </a:lnTo>
                <a:lnTo>
                  <a:pt x="2074" y="3040"/>
                </a:lnTo>
                <a:lnTo>
                  <a:pt x="742" y="3040"/>
                </a:lnTo>
                <a:lnTo>
                  <a:pt x="742" y="3038"/>
                </a:lnTo>
                <a:lnTo>
                  <a:pt x="743" y="3038"/>
                </a:lnTo>
                <a:lnTo>
                  <a:pt x="739" y="2973"/>
                </a:lnTo>
                <a:lnTo>
                  <a:pt x="727" y="2906"/>
                </a:lnTo>
                <a:lnTo>
                  <a:pt x="708" y="2839"/>
                </a:lnTo>
                <a:lnTo>
                  <a:pt x="683" y="2770"/>
                </a:lnTo>
                <a:lnTo>
                  <a:pt x="653" y="2703"/>
                </a:lnTo>
                <a:lnTo>
                  <a:pt x="618" y="2638"/>
                </a:lnTo>
                <a:lnTo>
                  <a:pt x="580" y="2573"/>
                </a:lnTo>
                <a:lnTo>
                  <a:pt x="538" y="2512"/>
                </a:lnTo>
                <a:lnTo>
                  <a:pt x="496" y="2455"/>
                </a:lnTo>
                <a:lnTo>
                  <a:pt x="453" y="2402"/>
                </a:lnTo>
                <a:lnTo>
                  <a:pt x="408" y="2353"/>
                </a:lnTo>
                <a:lnTo>
                  <a:pt x="366" y="2308"/>
                </a:lnTo>
                <a:lnTo>
                  <a:pt x="326" y="2272"/>
                </a:lnTo>
                <a:lnTo>
                  <a:pt x="299" y="2248"/>
                </a:lnTo>
                <a:lnTo>
                  <a:pt x="271" y="2224"/>
                </a:lnTo>
                <a:lnTo>
                  <a:pt x="245" y="2200"/>
                </a:lnTo>
                <a:lnTo>
                  <a:pt x="218" y="2180"/>
                </a:lnTo>
                <a:lnTo>
                  <a:pt x="193" y="2160"/>
                </a:lnTo>
                <a:lnTo>
                  <a:pt x="172" y="2146"/>
                </a:lnTo>
                <a:lnTo>
                  <a:pt x="214" y="2119"/>
                </a:lnTo>
                <a:lnTo>
                  <a:pt x="260" y="2090"/>
                </a:lnTo>
                <a:lnTo>
                  <a:pt x="309" y="2057"/>
                </a:lnTo>
                <a:lnTo>
                  <a:pt x="361" y="2020"/>
                </a:lnTo>
                <a:lnTo>
                  <a:pt x="411" y="1984"/>
                </a:lnTo>
                <a:lnTo>
                  <a:pt x="460" y="1945"/>
                </a:lnTo>
                <a:lnTo>
                  <a:pt x="507" y="1906"/>
                </a:lnTo>
                <a:lnTo>
                  <a:pt x="549" y="1867"/>
                </a:lnTo>
                <a:lnTo>
                  <a:pt x="586" y="1829"/>
                </a:lnTo>
                <a:lnTo>
                  <a:pt x="580" y="1695"/>
                </a:lnTo>
                <a:lnTo>
                  <a:pt x="545" y="1698"/>
                </a:lnTo>
                <a:lnTo>
                  <a:pt x="506" y="1698"/>
                </a:lnTo>
                <a:lnTo>
                  <a:pt x="464" y="1695"/>
                </a:lnTo>
                <a:lnTo>
                  <a:pt x="421" y="1689"/>
                </a:lnTo>
                <a:lnTo>
                  <a:pt x="376" y="1682"/>
                </a:lnTo>
                <a:lnTo>
                  <a:pt x="330" y="1673"/>
                </a:lnTo>
                <a:lnTo>
                  <a:pt x="285" y="1663"/>
                </a:lnTo>
                <a:lnTo>
                  <a:pt x="241" y="1652"/>
                </a:lnTo>
                <a:lnTo>
                  <a:pt x="197" y="1641"/>
                </a:lnTo>
                <a:lnTo>
                  <a:pt x="157" y="1628"/>
                </a:lnTo>
                <a:lnTo>
                  <a:pt x="119" y="1617"/>
                </a:lnTo>
                <a:lnTo>
                  <a:pt x="86" y="1607"/>
                </a:lnTo>
                <a:lnTo>
                  <a:pt x="58" y="1597"/>
                </a:lnTo>
                <a:lnTo>
                  <a:pt x="34" y="1589"/>
                </a:lnTo>
                <a:lnTo>
                  <a:pt x="16" y="1582"/>
                </a:lnTo>
                <a:lnTo>
                  <a:pt x="5" y="1579"/>
                </a:lnTo>
                <a:lnTo>
                  <a:pt x="0" y="1578"/>
                </a:lnTo>
                <a:lnTo>
                  <a:pt x="23" y="1553"/>
                </a:lnTo>
                <a:lnTo>
                  <a:pt x="42" y="1526"/>
                </a:lnTo>
                <a:lnTo>
                  <a:pt x="62" y="1498"/>
                </a:lnTo>
                <a:lnTo>
                  <a:pt x="79" y="1469"/>
                </a:lnTo>
                <a:lnTo>
                  <a:pt x="94" y="1437"/>
                </a:lnTo>
                <a:lnTo>
                  <a:pt x="109" y="1400"/>
                </a:lnTo>
                <a:lnTo>
                  <a:pt x="122" y="1361"/>
                </a:lnTo>
                <a:lnTo>
                  <a:pt x="134" y="1317"/>
                </a:lnTo>
                <a:lnTo>
                  <a:pt x="147" y="1268"/>
                </a:lnTo>
                <a:lnTo>
                  <a:pt x="160" y="1213"/>
                </a:lnTo>
                <a:lnTo>
                  <a:pt x="171" y="1153"/>
                </a:lnTo>
                <a:lnTo>
                  <a:pt x="183" y="1086"/>
                </a:lnTo>
                <a:lnTo>
                  <a:pt x="195" y="1012"/>
                </a:lnTo>
                <a:lnTo>
                  <a:pt x="207" y="931"/>
                </a:lnTo>
                <a:lnTo>
                  <a:pt x="220" y="840"/>
                </a:lnTo>
                <a:lnTo>
                  <a:pt x="234" y="743"/>
                </a:lnTo>
                <a:lnTo>
                  <a:pt x="249" y="634"/>
                </a:lnTo>
                <a:lnTo>
                  <a:pt x="262" y="560"/>
                </a:lnTo>
                <a:lnTo>
                  <a:pt x="277" y="493"/>
                </a:lnTo>
                <a:lnTo>
                  <a:pt x="298" y="430"/>
                </a:lnTo>
                <a:lnTo>
                  <a:pt x="322" y="374"/>
                </a:lnTo>
                <a:lnTo>
                  <a:pt x="347" y="322"/>
                </a:lnTo>
                <a:lnTo>
                  <a:pt x="376" y="276"/>
                </a:lnTo>
                <a:lnTo>
                  <a:pt x="407" y="234"/>
                </a:lnTo>
                <a:lnTo>
                  <a:pt x="439" y="197"/>
                </a:lnTo>
                <a:lnTo>
                  <a:pt x="474" y="163"/>
                </a:lnTo>
                <a:lnTo>
                  <a:pt x="509" y="134"/>
                </a:lnTo>
                <a:lnTo>
                  <a:pt x="544" y="109"/>
                </a:lnTo>
                <a:lnTo>
                  <a:pt x="580" y="86"/>
                </a:lnTo>
                <a:lnTo>
                  <a:pt x="616" y="68"/>
                </a:lnTo>
                <a:lnTo>
                  <a:pt x="651" y="51"/>
                </a:lnTo>
                <a:lnTo>
                  <a:pt x="686" y="39"/>
                </a:lnTo>
                <a:lnTo>
                  <a:pt x="720" y="28"/>
                </a:lnTo>
                <a:lnTo>
                  <a:pt x="753" y="19"/>
                </a:lnTo>
                <a:lnTo>
                  <a:pt x="782" y="12"/>
                </a:lnTo>
                <a:lnTo>
                  <a:pt x="810" y="8"/>
                </a:lnTo>
                <a:lnTo>
                  <a:pt x="837" y="4"/>
                </a:lnTo>
                <a:lnTo>
                  <a:pt x="859" y="3"/>
                </a:lnTo>
                <a:lnTo>
                  <a:pt x="879" y="1"/>
                </a:lnTo>
                <a:lnTo>
                  <a:pt x="894" y="0"/>
                </a:lnTo>
                <a:lnTo>
                  <a:pt x="905" y="0"/>
                </a:lnTo>
                <a:lnTo>
                  <a:pt x="91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762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/>
          <a:lstStyle/>
          <a:p>
            <a:fld id="{21AD668D-0247-144D-B5E3-BB8B09021D3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452" t="409" r="62958" b="-692"/>
          <a:stretch/>
        </p:blipFill>
        <p:spPr bwMode="auto">
          <a:xfrm>
            <a:off x="586656" y="1273158"/>
            <a:ext cx="5592234" cy="2743386"/>
          </a:xfrm>
          <a:prstGeom prst="rect">
            <a:avLst/>
          </a:prstGeom>
          <a:noFill/>
          <a:ln w="19050">
            <a:solidFill>
              <a:srgbClr val="ED7800"/>
            </a:solidFill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5729" t="653" r="209" b="2697"/>
          <a:stretch/>
        </p:blipFill>
        <p:spPr bwMode="auto">
          <a:xfrm>
            <a:off x="3382773" y="4247710"/>
            <a:ext cx="2954033" cy="200772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8397" t="2639" r="43740" b="3751"/>
          <a:stretch/>
        </p:blipFill>
        <p:spPr bwMode="auto">
          <a:xfrm>
            <a:off x="5735934" y="2096967"/>
            <a:ext cx="2950865" cy="2616581"/>
          </a:xfrm>
          <a:prstGeom prst="rect">
            <a:avLst/>
          </a:prstGeom>
          <a:noFill/>
          <a:ln w="19050">
            <a:solidFill>
              <a:srgbClr val="F6BE00"/>
            </a:solidFill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3809" y="125768"/>
            <a:ext cx="8229600" cy="10073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34657F"/>
                </a:solidFill>
              </a:rPr>
              <a:t>Culture drives behavior…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/>
          <a:lstStyle/>
          <a:p>
            <a:fld id="{21AD668D-0247-144D-B5E3-BB8B09021D3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255" y="1404141"/>
            <a:ext cx="2338538" cy="171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3549" y="1848920"/>
            <a:ext cx="74396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517525">
              <a:lnSpc>
                <a:spcPct val="150000"/>
              </a:lnSpc>
              <a:buAutoNum type="arabicPeriod"/>
            </a:pPr>
            <a:r>
              <a:rPr lang="en-US" sz="3200" dirty="0"/>
              <a:t>My job is killing me</a:t>
            </a:r>
          </a:p>
          <a:p>
            <a:pPr marL="517525" indent="-517525">
              <a:lnSpc>
                <a:spcPct val="150000"/>
              </a:lnSpc>
              <a:buAutoNum type="arabicPeriod"/>
            </a:pPr>
            <a:r>
              <a:rPr lang="en-US" sz="3200" dirty="0"/>
              <a:t>My manager doesn’t get it</a:t>
            </a:r>
          </a:p>
          <a:p>
            <a:pPr marL="517525" indent="-517525">
              <a:lnSpc>
                <a:spcPct val="150000"/>
              </a:lnSpc>
              <a:buAutoNum type="arabicPeriod"/>
            </a:pPr>
            <a:r>
              <a:rPr lang="en-US" sz="3200" dirty="0"/>
              <a:t>The program isn’t fun</a:t>
            </a:r>
          </a:p>
          <a:p>
            <a:pPr marL="517525" indent="-517525">
              <a:lnSpc>
                <a:spcPct val="150000"/>
              </a:lnSpc>
              <a:buAutoNum type="arabicPeriod"/>
            </a:pPr>
            <a:r>
              <a:rPr lang="en-US" sz="3200" dirty="0"/>
              <a:t>I’m concerned about my privacy</a:t>
            </a:r>
          </a:p>
          <a:p>
            <a:pPr marL="517525" indent="-517525">
              <a:lnSpc>
                <a:spcPct val="150000"/>
              </a:lnSpc>
              <a:buAutoNum type="arabicPeriod"/>
            </a:pPr>
            <a:r>
              <a:rPr lang="en-US" sz="3200" dirty="0"/>
              <a:t>It feels more of a hassle than a help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13549" y="396825"/>
            <a:ext cx="8229600" cy="100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b="1" dirty="0">
                <a:solidFill>
                  <a:srgbClr val="34657F"/>
                </a:solidFill>
              </a:rPr>
              <a:t>Top 5 Reasons Why Employees HATE Wellness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ctrTitle"/>
          </p:nvPr>
        </p:nvSpPr>
        <p:spPr>
          <a:xfrm>
            <a:off x="685800" y="0"/>
            <a:ext cx="7924800" cy="1468967"/>
          </a:xfrm>
        </p:spPr>
        <p:txBody>
          <a:bodyPr/>
          <a:lstStyle/>
          <a:p>
            <a:r>
              <a:rPr lang="en-US" dirty="0"/>
              <a:t>What’s Culture Got to do with it?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638800" y="1905000"/>
            <a:ext cx="2971800" cy="296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>
                <a:latin typeface="+mn-lt"/>
              </a:rPr>
              <a:t>Behavior is highly influenced by culture, environment (climate) and social norms.</a:t>
            </a:r>
          </a:p>
          <a:p>
            <a:pPr marL="0" indent="0">
              <a:buNone/>
            </a:pPr>
            <a:endParaRPr lang="en-US" sz="2000" b="1" i="1" dirty="0">
              <a:solidFill>
                <a:srgbClr val="799A05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b="1" i="1" dirty="0">
                <a:latin typeface="+mn-lt"/>
              </a:rPr>
              <a:t>When culture and climate align… employees thrive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99A05"/>
                </a:solidFill>
                <a:latin typeface="+mn-l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10"/>
            <a:ext cx="5157410" cy="562426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3809" y="125768"/>
            <a:ext cx="8229600" cy="10073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34657F"/>
                </a:solidFill>
              </a:rPr>
              <a:t>What high performing organizations know about culture…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362908" y="6502654"/>
            <a:ext cx="5067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113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4657F"/>
                </a:solidFill>
              </a:rPr>
              <a:t>What happens when culture, mission, and EVP don’t align?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/>
          <a:lstStyle/>
          <a:p>
            <a:fld id="{21AD668D-0247-144D-B5E3-BB8B09021D3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773433"/>
            <a:ext cx="7321550" cy="639762"/>
          </a:xfrm>
        </p:spPr>
        <p:txBody>
          <a:bodyPr/>
          <a:lstStyle/>
          <a:p>
            <a:r>
              <a:rPr lang="en-US" dirty="0">
                <a:latin typeface="+mn-lt"/>
              </a:rPr>
              <a:t>One employers value statement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-1131388" y="2485992"/>
          <a:ext cx="6810751" cy="379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09803" y="2895729"/>
            <a:ext cx="411505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i="1" dirty="0">
                <a:solidFill>
                  <a:srgbClr val="00263E">
                    <a:hueOff val="0"/>
                    <a:satOff val="0"/>
                    <a:lumOff val="0"/>
                    <a:alphaOff val="0"/>
                  </a:srgbClr>
                </a:solidFill>
              </a:rPr>
              <a:t>“We treat others as we would like to be treated ourselves. We do not tolerate abusive or disrespectful treatment. Ruthlessness, callousness, and arrogance don't belong here”.</a:t>
            </a:r>
          </a:p>
          <a:p>
            <a:pPr lvl="0"/>
            <a:endParaRPr lang="en-US" sz="1400" dirty="0">
              <a:solidFill>
                <a:srgbClr val="00263E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r>
              <a:rPr lang="en-US" sz="1400" i="1" dirty="0">
                <a:solidFill>
                  <a:srgbClr val="00263E">
                    <a:hueOff val="0"/>
                    <a:satOff val="0"/>
                    <a:lumOff val="0"/>
                    <a:alphaOff val="0"/>
                  </a:srgbClr>
                </a:solidFill>
              </a:rPr>
              <a:t>"We are satisfied with nothing less than the very best in everything we do.”</a:t>
            </a:r>
          </a:p>
          <a:p>
            <a:endParaRPr lang="en-US" sz="1400" dirty="0">
              <a:solidFill>
                <a:srgbClr val="00263E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r>
              <a:rPr lang="en-US" sz="1400" i="1" dirty="0">
                <a:solidFill>
                  <a:srgbClr val="00263E">
                    <a:hueOff val="0"/>
                    <a:satOff val="0"/>
                    <a:lumOff val="0"/>
                    <a:alphaOff val="0"/>
                  </a:srgbClr>
                </a:solidFill>
              </a:rPr>
              <a:t>“We work with customers and prospects openly, honestly, and sincerely”. </a:t>
            </a:r>
          </a:p>
          <a:p>
            <a:pPr lvl="0"/>
            <a:endParaRPr lang="en-US" sz="1400" i="1" dirty="0">
              <a:solidFill>
                <a:srgbClr val="00263E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lvl="0"/>
            <a:r>
              <a:rPr lang="en-US" sz="1400" i="1" dirty="0">
                <a:solidFill>
                  <a:srgbClr val="00263E">
                    <a:hueOff val="0"/>
                    <a:satOff val="0"/>
                    <a:lumOff val="0"/>
                    <a:alphaOff val="0"/>
                  </a:srgbClr>
                </a:solidFill>
              </a:rPr>
              <a:t>“The great fun here will be for all of us to discover just how good we can really be”.</a:t>
            </a:r>
            <a:r>
              <a:rPr lang="en-US" sz="1400" dirty="0">
                <a:solidFill>
                  <a:srgbClr val="00263E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endParaRPr lang="en-US" sz="1400" dirty="0"/>
          </a:p>
          <a:p>
            <a:pPr lvl="0"/>
            <a:endParaRPr lang="en-US" sz="1600" i="1" dirty="0">
              <a:solidFill>
                <a:srgbClr val="00263E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lvl="0"/>
            <a:endParaRPr lang="en-US" sz="1600" i="1" dirty="0">
              <a:solidFill>
                <a:srgbClr val="00263E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endParaRPr lang="en-US" dirty="0"/>
          </a:p>
          <a:p>
            <a:pPr lvl="0"/>
            <a:endParaRPr lang="en-US" i="1" dirty="0">
              <a:solidFill>
                <a:srgbClr val="00263E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4657F"/>
                </a:solidFill>
              </a:rPr>
              <a:t>What happens when culture, mission, and EVP don’t align?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Enron had these values displayed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 their lobby: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/>
          <a:lstStyle/>
          <a:p>
            <a:fld id="{21AD668D-0247-144D-B5E3-BB8B09021D3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76299"/>
            <a:ext cx="7321550" cy="2466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Respect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Integrity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Excellence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Communication 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 descr="File:Enron 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83" y="2921448"/>
            <a:ext cx="2895601" cy="285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hellocompany.org/images/andrew_s_fast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49" y="2814637"/>
            <a:ext cx="1841098" cy="322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4657F"/>
                </a:solidFill>
              </a:rPr>
              <a:t>What happens when culture and wellness strategy don’t align?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8904" y="2268083"/>
            <a:ext cx="5522595" cy="639762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n-lt"/>
              </a:rPr>
              <a:t>Health Plan Penalty Ends at Penn State</a:t>
            </a:r>
          </a:p>
          <a:p>
            <a:r>
              <a:rPr lang="en-US" sz="1600" b="0" dirty="0"/>
              <a:t>SEPT. 18,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/>
          <a:lstStyle/>
          <a:p>
            <a:fld id="{21AD668D-0247-144D-B5E3-BB8B09021D3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437759" y="3036999"/>
            <a:ext cx="5177790" cy="22427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After weeks of vociferous objections by faculty members, Pennsylvania State University said on Wednesday it was suspending part of a new employee wellness program that some professors had criticized as coercive and financially punitive…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6" y="3851070"/>
            <a:ext cx="2122551" cy="2122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7" y="1952316"/>
            <a:ext cx="2178027" cy="21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4657F"/>
                </a:solidFill>
              </a:rPr>
              <a:t>Our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718" b="1471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94901" y="3379891"/>
            <a:ext cx="8217333" cy="66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50424" defTabSz="403386">
              <a:spcBef>
                <a:spcPct val="0"/>
              </a:spcBef>
              <a:defRPr/>
            </a:pPr>
            <a:r>
              <a:rPr lang="en-US" sz="4200" b="1" dirty="0">
                <a:solidFill>
                  <a:srgbClr val="34657F"/>
                </a:solidFill>
                <a:latin typeface="+mj-lt"/>
                <a:ea typeface="+mj-ea"/>
                <a:cs typeface="+mj-cs"/>
              </a:rPr>
              <a:t>Step 1: It’s </a:t>
            </a:r>
            <a:r>
              <a:rPr lang="en-US" sz="4200" b="1" i="1" u="sng" dirty="0">
                <a:solidFill>
                  <a:srgbClr val="34657F"/>
                </a:solidFill>
                <a:latin typeface="+mj-lt"/>
                <a:ea typeface="+mj-ea"/>
                <a:cs typeface="+mj-cs"/>
              </a:rPr>
              <a:t>All</a:t>
            </a:r>
            <a:r>
              <a:rPr lang="en-US" sz="4200" b="1" dirty="0">
                <a:solidFill>
                  <a:srgbClr val="34657F"/>
                </a:solidFill>
                <a:latin typeface="+mj-lt"/>
                <a:ea typeface="+mj-ea"/>
                <a:cs typeface="+mj-cs"/>
              </a:rPr>
              <a:t> About Culture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901" y="4100976"/>
            <a:ext cx="8311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Behavior is highly influenced by culture, environment                   and social norms</a:t>
            </a:r>
            <a:r>
              <a:rPr lang="en-US" sz="2000" b="1" dirty="0"/>
              <a:t>.</a:t>
            </a:r>
          </a:p>
        </p:txBody>
      </p:sp>
      <p:pic>
        <p:nvPicPr>
          <p:cNvPr id="29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124" r="306" b="54458"/>
          <a:stretch/>
        </p:blipFill>
        <p:spPr bwMode="auto">
          <a:xfrm>
            <a:off x="0" y="-76354"/>
            <a:ext cx="911595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51505" y="334001"/>
            <a:ext cx="3399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65 - 70%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09383" y="1144082"/>
            <a:ext cx="3154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 individual’s overall health status is determined by individual lifestyle behaviors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91005115"/>
              </p:ext>
            </p:extLst>
          </p:nvPr>
        </p:nvGraphicFramePr>
        <p:xfrm>
          <a:off x="961643" y="4928666"/>
          <a:ext cx="7554315" cy="258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31BAF-B2B7-49C1-BC67-F3C240D125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46368" cy="365125"/>
          </a:xfrm>
        </p:spPr>
        <p:txBody>
          <a:bodyPr/>
          <a:lstStyle/>
          <a:p>
            <a:r>
              <a:rPr lang="en-US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59235" y="2504003"/>
            <a:ext cx="3599154" cy="3429537"/>
            <a:chOff x="1887522" y="1140068"/>
            <a:chExt cx="5299239" cy="529923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0674" y="1813994"/>
              <a:ext cx="3956495" cy="3969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ircular Arrow 7"/>
            <p:cNvSpPr>
              <a:spLocks noChangeAspect="1"/>
            </p:cNvSpPr>
            <p:nvPr/>
          </p:nvSpPr>
          <p:spPr>
            <a:xfrm rot="6182841">
              <a:off x="1887522" y="1140068"/>
              <a:ext cx="5299239" cy="5299239"/>
            </a:xfrm>
            <a:prstGeom prst="circularArrow">
              <a:avLst>
                <a:gd name="adj1" fmla="val 6565"/>
                <a:gd name="adj2" fmla="val 575808"/>
                <a:gd name="adj3" fmla="val 1169057"/>
                <a:gd name="adj4" fmla="val 4628428"/>
                <a:gd name="adj5" fmla="val 5766"/>
              </a:avLst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4525274" y="1742301"/>
              <a:ext cx="12518" cy="4039914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66447" y="3782859"/>
              <a:ext cx="3987981" cy="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560674" y="5168072"/>
              <a:ext cx="384408" cy="4037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40091" y="2866625"/>
            <a:ext cx="3040684" cy="392972"/>
            <a:chOff x="324004" y="3244228"/>
            <a:chExt cx="2971930" cy="445368"/>
          </a:xfrm>
        </p:grpSpPr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324004" y="3308009"/>
              <a:ext cx="1255286" cy="3815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588" b="1" dirty="0">
                  <a:solidFill>
                    <a:srgbClr val="002060"/>
                  </a:solidFill>
                  <a:latin typeface="+mj-lt"/>
                </a:rPr>
                <a:t>Entry Level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24004" y="3244228"/>
              <a:ext cx="2971930" cy="433113"/>
              <a:chOff x="324004" y="3064382"/>
              <a:chExt cx="2971930" cy="433113"/>
            </a:xfrm>
          </p:grpSpPr>
          <p:cxnSp>
            <p:nvCxnSpPr>
              <p:cNvPr id="15" name="Elbow Connector 14"/>
              <p:cNvCxnSpPr/>
              <p:nvPr/>
            </p:nvCxnSpPr>
            <p:spPr>
              <a:xfrm flipV="1">
                <a:off x="324004" y="3128163"/>
                <a:ext cx="2844368" cy="369332"/>
              </a:xfrm>
              <a:prstGeom prst="bentConnector3">
                <a:avLst>
                  <a:gd name="adj1" fmla="val 50000"/>
                </a:avLst>
              </a:prstGeom>
              <a:ln w="15875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3168372" y="3064382"/>
                <a:ext cx="127562" cy="127562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 dirty="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04850" y="4650709"/>
            <a:ext cx="2910893" cy="384345"/>
            <a:chOff x="324004" y="4410488"/>
            <a:chExt cx="2849364" cy="435590"/>
          </a:xfrm>
        </p:grpSpPr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324004" y="4464491"/>
              <a:ext cx="1441035" cy="38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588" b="1" dirty="0">
                  <a:solidFill>
                    <a:srgbClr val="002060"/>
                  </a:solidFill>
                  <a:latin typeface="+mj-lt"/>
                </a:rPr>
                <a:t>Pre-Retiree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30416" y="4410488"/>
              <a:ext cx="2842952" cy="429169"/>
              <a:chOff x="330416" y="4496748"/>
              <a:chExt cx="2842952" cy="429169"/>
            </a:xfrm>
          </p:grpSpPr>
          <p:cxnSp>
            <p:nvCxnSpPr>
              <p:cNvPr id="21" name="Elbow Connector 20"/>
              <p:cNvCxnSpPr/>
              <p:nvPr/>
            </p:nvCxnSpPr>
            <p:spPr>
              <a:xfrm flipV="1">
                <a:off x="330416" y="4562533"/>
                <a:ext cx="2723335" cy="363384"/>
              </a:xfrm>
              <a:prstGeom prst="bentConnector3">
                <a:avLst>
                  <a:gd name="adj1" fmla="val 51584"/>
                </a:avLst>
              </a:prstGeom>
              <a:ln w="15875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3045806" y="4496748"/>
                <a:ext cx="127562" cy="127562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701497" y="2954692"/>
            <a:ext cx="3049778" cy="336695"/>
            <a:chOff x="5714870" y="3152741"/>
            <a:chExt cx="3010030" cy="381588"/>
          </a:xfrm>
        </p:grpSpPr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7330040" y="3152741"/>
              <a:ext cx="1232781" cy="3815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588" b="1" dirty="0">
                  <a:solidFill>
                    <a:srgbClr val="002060"/>
                  </a:solidFill>
                  <a:latin typeface="+mj-lt"/>
                </a:rPr>
                <a:t>Mid-Career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714870" y="3172542"/>
              <a:ext cx="3010030" cy="349531"/>
              <a:chOff x="5714870" y="3147964"/>
              <a:chExt cx="3010030" cy="349531"/>
            </a:xfrm>
          </p:grpSpPr>
          <p:cxnSp>
            <p:nvCxnSpPr>
              <p:cNvPr id="26" name="Elbow Connector 25"/>
              <p:cNvCxnSpPr/>
              <p:nvPr/>
            </p:nvCxnSpPr>
            <p:spPr>
              <a:xfrm>
                <a:off x="5842432" y="3211745"/>
                <a:ext cx="2882468" cy="285750"/>
              </a:xfrm>
              <a:prstGeom prst="bentConnector3">
                <a:avLst>
                  <a:gd name="adj1" fmla="val 50000"/>
                </a:avLst>
              </a:prstGeom>
              <a:ln w="15875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5714870" y="3147964"/>
                <a:ext cx="127562" cy="127562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 dirty="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479526" y="4433595"/>
            <a:ext cx="2867123" cy="343181"/>
            <a:chOff x="5761244" y="4373085"/>
            <a:chExt cx="3249406" cy="388938"/>
          </a:xfrm>
        </p:grpSpPr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7377665" y="4373085"/>
              <a:ext cx="1632985" cy="3815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1588" b="1" dirty="0">
                  <a:solidFill>
                    <a:srgbClr val="002060"/>
                  </a:solidFill>
                  <a:latin typeface="+mj-lt"/>
                </a:rPr>
                <a:t>Established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761244" y="4418519"/>
              <a:ext cx="3010030" cy="343504"/>
              <a:chOff x="5761244" y="4559489"/>
              <a:chExt cx="3010030" cy="343504"/>
            </a:xfrm>
          </p:grpSpPr>
          <p:cxnSp>
            <p:nvCxnSpPr>
              <p:cNvPr id="31" name="Elbow Connector 30"/>
              <p:cNvCxnSpPr/>
              <p:nvPr/>
            </p:nvCxnSpPr>
            <p:spPr>
              <a:xfrm>
                <a:off x="5888806" y="4617243"/>
                <a:ext cx="2882468" cy="285750"/>
              </a:xfrm>
              <a:prstGeom prst="bentConnector3">
                <a:avLst>
                  <a:gd name="adj1" fmla="val 50000"/>
                </a:avLst>
              </a:prstGeom>
              <a:ln w="15875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5761244" y="4559489"/>
                <a:ext cx="127562" cy="127562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 dirty="0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165625" y="3283096"/>
            <a:ext cx="1819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Career Growth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Income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Fitness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Recognition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Volunteerism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Financial Stability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5790" y="3321593"/>
            <a:ext cx="1819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Income &amp; advancement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Time off/flexibility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Health &amp; Fitness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Financial Stability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9622" y="5038926"/>
            <a:ext cx="18196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Health &amp; Wellbeing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Career accomplishment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Preparing to transition to retirement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Financial Stability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03286" y="4797067"/>
            <a:ext cx="18196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Time off/flexibility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Health &amp; Wellbeing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Leadership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Mentoring Opportunities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/>
              <a:t>Financial Stability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3743" y="1141824"/>
            <a:ext cx="8439650" cy="144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C9A05"/>
                </a:solidFill>
                <a:cs typeface="Times New Roman" panose="02020603050405020304" pitchFamily="18" charset="0"/>
              </a:rPr>
              <a:t>Creating a framework that enables employees to grow with your organization is important to employee engagement, loyalty and wellbeing. </a:t>
            </a:r>
          </a:p>
          <a:p>
            <a:endParaRPr lang="en-US" sz="1600" dirty="0">
              <a:solidFill>
                <a:srgbClr val="7C9A05"/>
              </a:solidFill>
              <a:cs typeface="Times New Roman" panose="02020603050405020304" pitchFamily="18" charset="0"/>
            </a:endParaRPr>
          </a:p>
          <a:p>
            <a:r>
              <a:rPr lang="en-US" b="1" i="1" dirty="0">
                <a:cs typeface="Times New Roman" panose="02020603050405020304" pitchFamily="18" charset="0"/>
              </a:rPr>
              <a:t>Employees want and value different benefits at different career stages</a:t>
            </a:r>
          </a:p>
          <a:p>
            <a:endParaRPr lang="en-US" sz="1765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20378" y="342638"/>
            <a:ext cx="8217333" cy="66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50424" defTabSz="403386">
              <a:spcBef>
                <a:spcPct val="0"/>
              </a:spcBef>
              <a:defRPr/>
            </a:pPr>
            <a:r>
              <a:rPr lang="en-US" sz="4200" b="1" dirty="0">
                <a:solidFill>
                  <a:srgbClr val="34657F"/>
                </a:solidFill>
                <a:latin typeface="+mj-lt"/>
                <a:ea typeface="+mj-ea"/>
                <a:cs typeface="+mj-cs"/>
              </a:rPr>
              <a:t>Step 2: Analyze Your Workforce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31BAF-B2B7-49C1-BC67-F3C240D125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/>
          <a:lstStyle/>
          <a:p>
            <a:fld id="{21AD668D-0247-144D-B5E3-BB8B09021D3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3" descr="Risks and Disease Relationship 2013.PNG"/>
          <p:cNvPicPr>
            <a:picLocks noChangeAspect="1"/>
          </p:cNvPicPr>
          <p:nvPr/>
        </p:nvPicPr>
        <p:blipFill rotWithShape="1">
          <a:blip r:embed="rId3" cstate="print"/>
          <a:srcRect t="3646" r="68080" b="25680"/>
          <a:stretch/>
        </p:blipFill>
        <p:spPr bwMode="auto">
          <a:xfrm>
            <a:off x="1586768" y="1400945"/>
            <a:ext cx="2247296" cy="310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896789" y="5804430"/>
            <a:ext cx="3951034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>
                <a:latin typeface="Trebuchet MS" pitchFamily="34" charset="0"/>
              </a:rPr>
              <a:t>Source: </a:t>
            </a:r>
            <a:r>
              <a:rPr lang="en-US" sz="800" dirty="0" err="1">
                <a:latin typeface="Trebuchet MS" pitchFamily="34" charset="0"/>
              </a:rPr>
              <a:t>Bolnick</a:t>
            </a:r>
            <a:r>
              <a:rPr lang="en-US" sz="800" dirty="0">
                <a:latin typeface="Trebuchet MS" pitchFamily="34" charset="0"/>
              </a:rPr>
              <a:t>, H., Millard, F., and </a:t>
            </a:r>
            <a:r>
              <a:rPr lang="en-US" sz="800" dirty="0" err="1">
                <a:latin typeface="Trebuchet MS" pitchFamily="34" charset="0"/>
              </a:rPr>
              <a:t>Dugas</a:t>
            </a:r>
            <a:r>
              <a:rPr lang="en-US" sz="800" dirty="0">
                <a:latin typeface="Trebuchet MS" pitchFamily="34" charset="0"/>
              </a:rPr>
              <a:t>, J., Medical Care Savings from Workplace Wellness Programs, </a:t>
            </a:r>
            <a:r>
              <a:rPr lang="en-US" sz="800" b="1" dirty="0">
                <a:latin typeface="Trebuchet MS" pitchFamily="34" charset="0"/>
              </a:rPr>
              <a:t>JOEM</a:t>
            </a:r>
            <a:r>
              <a:rPr lang="en-US" sz="800" dirty="0">
                <a:latin typeface="Trebuchet MS" pitchFamily="34" charset="0"/>
              </a:rPr>
              <a:t> 2012, Jan, 55(1): 4-9. </a:t>
            </a:r>
          </a:p>
        </p:txBody>
      </p:sp>
      <p:pic>
        <p:nvPicPr>
          <p:cNvPr id="9" name="Picture 3" descr="Risks and Disease Relationship 2013.PNG"/>
          <p:cNvPicPr>
            <a:picLocks noChangeAspect="1"/>
          </p:cNvPicPr>
          <p:nvPr/>
        </p:nvPicPr>
        <p:blipFill rotWithShape="1">
          <a:blip r:embed="rId3" cstate="print"/>
          <a:srcRect l="69603" t="-2930" r="1239" b="-1"/>
          <a:stretch/>
        </p:blipFill>
        <p:spPr bwMode="auto">
          <a:xfrm>
            <a:off x="6490702" y="1119298"/>
            <a:ext cx="2052919" cy="451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Risks and Disease Relationship 2013.PNG"/>
          <p:cNvPicPr>
            <a:picLocks noChangeAspect="1"/>
          </p:cNvPicPr>
          <p:nvPr/>
        </p:nvPicPr>
        <p:blipFill rotWithShape="1">
          <a:blip r:embed="rId3" cstate="print"/>
          <a:srcRect l="32135" t="7287" r="30590"/>
          <a:stretch/>
        </p:blipFill>
        <p:spPr bwMode="auto">
          <a:xfrm>
            <a:off x="3850219" y="1586120"/>
            <a:ext cx="2624328" cy="406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6592" y="1347600"/>
            <a:ext cx="1016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002060"/>
                </a:solidFill>
              </a:rPr>
              <a:t>{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369493" y="2931717"/>
            <a:ext cx="202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Lifestyle Risks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19581" y="352509"/>
            <a:ext cx="8217333" cy="66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50424" defTabSz="403386">
              <a:spcBef>
                <a:spcPct val="0"/>
              </a:spcBef>
              <a:defRPr/>
            </a:pPr>
            <a:r>
              <a:rPr lang="en-US" sz="4200" b="1" dirty="0">
                <a:solidFill>
                  <a:srgbClr val="34657F"/>
                </a:solidFill>
                <a:latin typeface="+mj-lt"/>
                <a:ea typeface="+mj-ea"/>
                <a:cs typeface="+mj-cs"/>
              </a:rPr>
              <a:t>Step 3: Understand Your Risk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994" y="4915272"/>
            <a:ext cx="189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cs typeface="Times New Roman" panose="02020603050405020304" pitchFamily="18" charset="0"/>
              </a:rPr>
              <a:t>ask your employees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2440" y="5717971"/>
            <a:ext cx="1203011" cy="28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5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78223" y="1049371"/>
          <a:ext cx="7987552" cy="14185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Wellbeing &amp; Engagement Strategy Framework</a:t>
                      </a:r>
                      <a:endParaRPr lang="en-US" sz="1800" dirty="0">
                        <a:latin typeface="+mj-lt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88751" marR="88751" marT="44375" marB="443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4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Health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Benefits</a:t>
                      </a:r>
                    </a:p>
                    <a:p>
                      <a:pPr algn="ctr"/>
                      <a:r>
                        <a:rPr lang="en-US" sz="1400" i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(Design, financing, risk management,             and administration)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88751" marR="88751" marT="44375" marB="44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Wellbeing &amp; Engagement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+mj-lt"/>
                        </a:rPr>
                        <a:t>(Optimization of workforce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+mj-lt"/>
                        </a:rPr>
                        <a:t>productivity through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+mj-lt"/>
                        </a:rPr>
                        <a:t>engagement and good health)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88751" marR="88751" marT="44375" marB="44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468836" y="3187720"/>
          <a:ext cx="8267608" cy="291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Placeholder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38" y="3263006"/>
            <a:ext cx="463269" cy="4632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578225" y="2696062"/>
            <a:ext cx="7987551" cy="63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65" b="1" dirty="0">
                <a:solidFill>
                  <a:srgbClr val="7C9A05"/>
                </a:solidFill>
                <a:latin typeface="+mj-lt"/>
              </a:rPr>
              <a:t>Understand Culture, People, Risk</a:t>
            </a:r>
          </a:p>
          <a:p>
            <a:pPr algn="ctr"/>
            <a:r>
              <a:rPr lang="en-US" sz="1765" b="1" dirty="0">
                <a:solidFill>
                  <a:srgbClr val="7C9A05"/>
                </a:solidFill>
                <a:latin typeface="+mj-lt"/>
              </a:rPr>
              <a:t>Connect Wellbeing Vision to Business Strategy &amp; Objectives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3333" y="124625"/>
            <a:ext cx="8217333" cy="66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50424" defTabSz="403386">
              <a:spcBef>
                <a:spcPct val="0"/>
              </a:spcBef>
              <a:defRPr/>
            </a:pPr>
            <a:r>
              <a:rPr lang="en-US" sz="4200" b="1" dirty="0">
                <a:solidFill>
                  <a:srgbClr val="34657F"/>
                </a:solidFill>
                <a:latin typeface="+mj-lt"/>
                <a:ea typeface="+mj-ea"/>
                <a:cs typeface="+mj-cs"/>
              </a:rPr>
              <a:t>Step 4: Build Your Plan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5FDBD-DBE7-478E-87C4-64B48B03E28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304321"/>
          </a:xfrm>
        </p:spPr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263E">
                    <a:tint val="75000"/>
                  </a:srgbClr>
                </a:solidFill>
              </a:rPr>
              <a:t>© 2014 GALLAGHER BENEFIT SERVICES, INC. </a:t>
            </a:r>
            <a:endParaRPr lang="en-US" dirty="0">
              <a:solidFill>
                <a:srgbClr val="00263E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68D-0247-144D-B5E3-BB8B09021D3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/>
          <a:lstStyle/>
          <a:p>
            <a:fld id="{21AD668D-0247-144D-B5E3-BB8B09021D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19836" y="6290930"/>
            <a:ext cx="4146550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2870075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4657F"/>
                </a:solidFill>
              </a:rPr>
              <a:t>Whatever you are thinking about            wellness… </a:t>
            </a:r>
          </a:p>
        </p:txBody>
      </p:sp>
      <p:sp>
        <p:nvSpPr>
          <p:cNvPr id="60" name="Oval 59">
            <a:hlinkClick r:id="rId3" action="ppaction://hlinksldjump"/>
          </p:cNvPr>
          <p:cNvSpPr/>
          <p:nvPr/>
        </p:nvSpPr>
        <p:spPr>
          <a:xfrm>
            <a:off x="3745498" y="1369379"/>
            <a:ext cx="1284115" cy="1307034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745" y="1579190"/>
            <a:ext cx="982889" cy="8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4657F"/>
                </a:solidFill>
              </a:rPr>
              <a:t>Wellbeing and Engagement has become a competitive advantage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72443"/>
            <a:ext cx="8229600" cy="427196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Corporate adoption and growth is a priority 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Change in C-Suite Attitudes 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New data supports Engaged + Well employees = Greater productivity and retention = Greater Organizational Growth and Performance 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Growing acknowledgment that Wellbeing and Engagement can only thrive with Executive leadership and support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/>
          <a:lstStyle/>
          <a:p>
            <a:fld id="{21AD668D-0247-144D-B5E3-BB8B09021D3D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07247590"/>
              </p:ext>
            </p:extLst>
          </p:nvPr>
        </p:nvGraphicFramePr>
        <p:xfrm>
          <a:off x="1276863" y="3768811"/>
          <a:ext cx="6940379" cy="406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ddi_Deck_AAGir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77" r="8035" b="-77"/>
          <a:stretch/>
        </p:blipFill>
        <p:spPr>
          <a:xfrm>
            <a:off x="-4609" y="-1"/>
            <a:ext cx="9148609" cy="6791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843" y="233037"/>
            <a:ext cx="3988549" cy="241604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+mj-lt"/>
                <a:cs typeface="Arial"/>
              </a:rPr>
              <a:t>Wellbeing &amp; Engagement</a:t>
            </a:r>
          </a:p>
          <a:p>
            <a:pPr>
              <a:spcAft>
                <a:spcPts val="600"/>
              </a:spcAft>
            </a:pPr>
            <a:r>
              <a:rPr lang="en-US" b="1" dirty="0">
                <a:cs typeface="Arial"/>
              </a:rPr>
              <a:t>Our Philosophy. </a:t>
            </a:r>
            <a:r>
              <a:rPr lang="en-US" dirty="0">
                <a:cs typeface="Times New Roman" panose="02020603050405020304" pitchFamily="18" charset="0"/>
              </a:rPr>
              <a:t>Business success is a function of the people you employ and how engaged they are with your organization</a:t>
            </a:r>
            <a:r>
              <a:rPr lang="en-US" sz="16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205" y="5242860"/>
            <a:ext cx="3897188" cy="14537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Position wellbeing &amp; engagement as a broad </a:t>
            </a:r>
            <a:r>
              <a:rPr lang="en-US" sz="1400" b="1" dirty="0">
                <a:solidFill>
                  <a:schemeClr val="tx1"/>
                </a:solidFill>
              </a:rPr>
              <a:t>organizational solution </a:t>
            </a:r>
            <a:r>
              <a:rPr lang="en-US" sz="1400" dirty="0">
                <a:solidFill>
                  <a:schemeClr val="tx1"/>
                </a:solidFill>
              </a:rPr>
              <a:t>that helps clients execute on their </a:t>
            </a:r>
            <a:r>
              <a:rPr lang="en-US" sz="1400" b="1" dirty="0">
                <a:solidFill>
                  <a:schemeClr val="tx1"/>
                </a:solidFill>
              </a:rPr>
              <a:t>Employee Value Proposition </a:t>
            </a:r>
            <a:r>
              <a:rPr lang="en-US" sz="1400" dirty="0">
                <a:solidFill>
                  <a:schemeClr val="tx1"/>
                </a:solidFill>
              </a:rPr>
              <a:t>and become an </a:t>
            </a:r>
            <a:r>
              <a:rPr lang="en-US" sz="1400" b="1" dirty="0">
                <a:solidFill>
                  <a:schemeClr val="tx1"/>
                </a:solidFill>
              </a:rPr>
              <a:t>Employer of Choice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23892" y="4617402"/>
            <a:ext cx="4233451" cy="475654"/>
            <a:chOff x="628650" y="3611440"/>
            <a:chExt cx="3159610" cy="523220"/>
          </a:xfrm>
        </p:grpSpPr>
        <p:sp>
          <p:nvSpPr>
            <p:cNvPr id="15" name="Rounded Rectangle 14"/>
            <p:cNvSpPr/>
            <p:nvPr/>
          </p:nvSpPr>
          <p:spPr>
            <a:xfrm>
              <a:off x="628650" y="3611440"/>
              <a:ext cx="3159610" cy="523220"/>
            </a:xfrm>
            <a:prstGeom prst="roundRect">
              <a:avLst>
                <a:gd name="adj" fmla="val 23615"/>
              </a:avLst>
            </a:prstGeom>
            <a:solidFill>
              <a:schemeClr val="accent2">
                <a:lumMod val="50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8754" y="3636796"/>
              <a:ext cx="2819400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Our Approach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0034" y="3417674"/>
            <a:ext cx="413045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kern="0" dirty="0">
                <a:ea typeface="Verdana" pitchFamily="34" charset="0"/>
                <a:cs typeface="Times New Roman" pitchFamily="18" charset="0"/>
              </a:rPr>
              <a:t>We provide consulting expertise to help our clients develop broad, integrated strategies that help employees become more engaged and </a:t>
            </a:r>
            <a:r>
              <a:rPr lang="en-US" sz="1400" b="1" i="1" kern="0" dirty="0">
                <a:ea typeface="Verdana" pitchFamily="34" charset="0"/>
                <a:cs typeface="Times New Roman" pitchFamily="18" charset="0"/>
              </a:rPr>
              <a:t>thrive</a:t>
            </a:r>
            <a:r>
              <a:rPr lang="en-US" sz="1400" b="1" kern="0" dirty="0"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kern="0" dirty="0">
                <a:ea typeface="Verdana" pitchFamily="34" charset="0"/>
                <a:cs typeface="Times New Roman" pitchFamily="18" charset="0"/>
              </a:rPr>
              <a:t>at </a:t>
            </a:r>
            <a:r>
              <a:rPr lang="en-US" sz="1400" b="1" kern="0" dirty="0">
                <a:ea typeface="Verdana" pitchFamily="34" charset="0"/>
                <a:cs typeface="Times New Roman" pitchFamily="18" charset="0"/>
              </a:rPr>
              <a:t>work, </a:t>
            </a:r>
            <a:r>
              <a:rPr lang="en-US" sz="1400" kern="0" dirty="0">
                <a:ea typeface="Verdana" pitchFamily="34" charset="0"/>
                <a:cs typeface="Times New Roman" pitchFamily="18" charset="0"/>
              </a:rPr>
              <a:t>at </a:t>
            </a:r>
            <a:r>
              <a:rPr lang="en-US" sz="1400" b="1" kern="0" dirty="0">
                <a:ea typeface="Verdana" pitchFamily="34" charset="0"/>
                <a:cs typeface="Times New Roman" pitchFamily="18" charset="0"/>
              </a:rPr>
              <a:t>home</a:t>
            </a:r>
            <a:r>
              <a:rPr lang="en-US" sz="1400" kern="0" dirty="0">
                <a:ea typeface="Verdana" pitchFamily="34" charset="0"/>
                <a:cs typeface="Times New Roman" pitchFamily="18" charset="0"/>
              </a:rPr>
              <a:t>, and in their </a:t>
            </a:r>
            <a:r>
              <a:rPr lang="en-US" sz="1400" b="1" kern="0" dirty="0">
                <a:ea typeface="Verdana" pitchFamily="34" charset="0"/>
                <a:cs typeface="Times New Roman" pitchFamily="18" charset="0"/>
              </a:rPr>
              <a:t>community</a:t>
            </a:r>
            <a:r>
              <a:rPr lang="en-US" sz="1400" kern="0" dirty="0">
                <a:ea typeface="Verdana" pitchFamily="34" charset="0"/>
                <a:cs typeface="Times New Roman" pitchFamily="18" charset="0"/>
              </a:rPr>
              <a:t>.</a:t>
            </a:r>
            <a:endParaRPr lang="en-US" sz="1400" dirty="0"/>
          </a:p>
          <a:p>
            <a:pPr>
              <a:spcAft>
                <a:spcPts val="600"/>
              </a:spcAft>
            </a:pPr>
            <a:br>
              <a:rPr lang="en-US" sz="14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1194" y="2843961"/>
            <a:ext cx="4294585" cy="475654"/>
            <a:chOff x="360105" y="1773398"/>
            <a:chExt cx="3159610" cy="523220"/>
          </a:xfrm>
        </p:grpSpPr>
        <p:sp>
          <p:nvSpPr>
            <p:cNvPr id="17" name="Rounded Rectangle 16"/>
            <p:cNvSpPr/>
            <p:nvPr/>
          </p:nvSpPr>
          <p:spPr>
            <a:xfrm>
              <a:off x="360105" y="1773398"/>
              <a:ext cx="3159610" cy="523220"/>
            </a:xfrm>
            <a:prstGeom prst="roundRect">
              <a:avLst>
                <a:gd name="adj" fmla="val 23615"/>
              </a:avLst>
            </a:prstGeom>
            <a:solidFill>
              <a:schemeClr val="accent3">
                <a:lumMod val="7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3973" y="1809494"/>
              <a:ext cx="2051050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Our Mission</a:t>
              </a:r>
            </a:p>
          </p:txBody>
        </p:sp>
      </p:grp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62909" y="6356350"/>
            <a:ext cx="3238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E077C2-22F9-7E4F-9DAE-D0F45E66EB7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73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4657F"/>
                </a:solidFill>
              </a:rPr>
              <a:t>What’s Hot?</a:t>
            </a:r>
          </a:p>
        </p:txBody>
      </p:sp>
      <p:sp>
        <p:nvSpPr>
          <p:cNvPr id="4" name="Oval 3"/>
          <p:cNvSpPr/>
          <p:nvPr/>
        </p:nvSpPr>
        <p:spPr>
          <a:xfrm>
            <a:off x="2107964" y="1529577"/>
            <a:ext cx="1353312" cy="1289304"/>
          </a:xfrm>
          <a:prstGeom prst="ellipse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0404" y="1989563"/>
            <a:ext cx="132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Incentives</a:t>
            </a:r>
          </a:p>
        </p:txBody>
      </p:sp>
      <p:sp>
        <p:nvSpPr>
          <p:cNvPr id="12" name="Oval 11"/>
          <p:cNvSpPr/>
          <p:nvPr/>
        </p:nvSpPr>
        <p:spPr>
          <a:xfrm>
            <a:off x="6021324" y="4192322"/>
            <a:ext cx="1353312" cy="1289304"/>
          </a:xfrm>
          <a:prstGeom prst="ellipse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21324" y="4652308"/>
            <a:ext cx="135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Wearables</a:t>
            </a:r>
          </a:p>
        </p:txBody>
      </p:sp>
      <p:sp>
        <p:nvSpPr>
          <p:cNvPr id="16" name="Oval 15"/>
          <p:cNvSpPr/>
          <p:nvPr/>
        </p:nvSpPr>
        <p:spPr>
          <a:xfrm>
            <a:off x="4011359" y="3368776"/>
            <a:ext cx="1353312" cy="1289304"/>
          </a:xfrm>
          <a:prstGeom prst="ellipse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11359" y="3828762"/>
            <a:ext cx="135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Onsite </a:t>
            </a:r>
          </a:p>
        </p:txBody>
      </p:sp>
      <p:sp>
        <p:nvSpPr>
          <p:cNvPr id="19" name="Oval 18"/>
          <p:cNvSpPr/>
          <p:nvPr/>
        </p:nvSpPr>
        <p:spPr>
          <a:xfrm>
            <a:off x="5987796" y="1535124"/>
            <a:ext cx="1353312" cy="1289304"/>
          </a:xfrm>
          <a:prstGeom prst="ellipse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87796" y="1995110"/>
            <a:ext cx="135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Vendors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446648" y="2809711"/>
            <a:ext cx="1755648" cy="1041997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5520" y="2984335"/>
            <a:ext cx="16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it like to work here?</a:t>
            </a:r>
          </a:p>
        </p:txBody>
      </p:sp>
      <p:sp>
        <p:nvSpPr>
          <p:cNvPr id="21" name="Oval 20"/>
          <p:cNvSpPr/>
          <p:nvPr/>
        </p:nvSpPr>
        <p:spPr>
          <a:xfrm>
            <a:off x="1346686" y="4291591"/>
            <a:ext cx="1353312" cy="1289304"/>
          </a:xfrm>
          <a:prstGeom prst="ellipse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46686" y="4623345"/>
            <a:ext cx="135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Financial Wellness</a:t>
            </a:r>
          </a:p>
        </p:txBody>
      </p:sp>
      <p:sp>
        <p:nvSpPr>
          <p:cNvPr id="23" name="Oval 22"/>
          <p:cNvSpPr/>
          <p:nvPr/>
        </p:nvSpPr>
        <p:spPr>
          <a:xfrm>
            <a:off x="7225284" y="3028159"/>
            <a:ext cx="1353312" cy="12893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25284" y="3378568"/>
            <a:ext cx="135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Long hours</a:t>
            </a:r>
          </a:p>
        </p:txBody>
      </p:sp>
      <p:sp>
        <p:nvSpPr>
          <p:cNvPr id="25" name="Oval 24"/>
          <p:cNvSpPr/>
          <p:nvPr/>
        </p:nvSpPr>
        <p:spPr>
          <a:xfrm>
            <a:off x="4603568" y="4998352"/>
            <a:ext cx="1353312" cy="12893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03568" y="5348761"/>
            <a:ext cx="135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 paid fair</a:t>
            </a:r>
          </a:p>
        </p:txBody>
      </p:sp>
      <p:sp>
        <p:nvSpPr>
          <p:cNvPr id="27" name="Oval 26"/>
          <p:cNvSpPr/>
          <p:nvPr/>
        </p:nvSpPr>
        <p:spPr>
          <a:xfrm>
            <a:off x="4007453" y="1661544"/>
            <a:ext cx="1353312" cy="12893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07453" y="1985975"/>
            <a:ext cx="135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Unstable</a:t>
            </a:r>
          </a:p>
          <a:p>
            <a:pPr algn="ctr"/>
            <a:r>
              <a:rPr lang="en-US" b="1" dirty="0"/>
              <a:t>workplace</a:t>
            </a:r>
          </a:p>
        </p:txBody>
      </p:sp>
      <p:sp>
        <p:nvSpPr>
          <p:cNvPr id="29" name="Oval 28"/>
          <p:cNvSpPr/>
          <p:nvPr/>
        </p:nvSpPr>
        <p:spPr>
          <a:xfrm>
            <a:off x="2523744" y="3011141"/>
            <a:ext cx="1353312" cy="12893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534794" y="3393444"/>
            <a:ext cx="135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Manager Quality</a:t>
            </a:r>
          </a:p>
        </p:txBody>
      </p:sp>
      <p:sp>
        <p:nvSpPr>
          <p:cNvPr id="31" name="Oval 30"/>
          <p:cNvSpPr/>
          <p:nvPr/>
        </p:nvSpPr>
        <p:spPr>
          <a:xfrm>
            <a:off x="5495068" y="2889192"/>
            <a:ext cx="1353312" cy="1289304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38931" y="3166916"/>
            <a:ext cx="132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High Turnover</a:t>
            </a:r>
          </a:p>
        </p:txBody>
      </p:sp>
      <p:sp>
        <p:nvSpPr>
          <p:cNvPr id="33" name="Oval 32"/>
          <p:cNvSpPr/>
          <p:nvPr/>
        </p:nvSpPr>
        <p:spPr>
          <a:xfrm>
            <a:off x="3028324" y="4596122"/>
            <a:ext cx="1353312" cy="1289304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72187" y="4873846"/>
            <a:ext cx="132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Low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Engagement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5FDBD-DBE7-478E-87C4-64B48B03E2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2" grpId="0" animBg="1"/>
      <p:bldP spid="13" grpId="0"/>
      <p:bldP spid="16" grpId="0" animBg="1"/>
      <p:bldP spid="17" grpId="0"/>
      <p:bldP spid="19" grpId="0" animBg="1"/>
      <p:bldP spid="20" grpId="0"/>
      <p:bldP spid="8" grpId="0" animBg="1"/>
      <p:bldP spid="11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8797" y="529870"/>
            <a:ext cx="8145779" cy="1007316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solidFill>
                  <a:srgbClr val="34657F"/>
                </a:solidFill>
              </a:rPr>
              <a:t>Connecting Career, Engagement, and Health Risks </a:t>
            </a:r>
          </a:p>
        </p:txBody>
      </p:sp>
      <p:sp>
        <p:nvSpPr>
          <p:cNvPr id="12" name="Oval 11"/>
          <p:cNvSpPr/>
          <p:nvPr/>
        </p:nvSpPr>
        <p:spPr>
          <a:xfrm>
            <a:off x="917793" y="2012812"/>
            <a:ext cx="1353312" cy="12893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7793" y="2363221"/>
            <a:ext cx="135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Long Hours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1105" y="2086221"/>
            <a:ext cx="1862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3" panose="05040102010807070707" pitchFamily="18" charset="2"/>
              <a:buChar char="h"/>
            </a:pPr>
            <a:r>
              <a:rPr lang="en-US" dirty="0"/>
              <a:t>BP</a:t>
            </a:r>
          </a:p>
          <a:p>
            <a:pPr marL="285750" indent="-285750">
              <a:buFont typeface="Wingdings 3" panose="05040102010807070707" pitchFamily="18" charset="2"/>
              <a:buChar char="h"/>
            </a:pPr>
            <a:r>
              <a:rPr lang="en-US" dirty="0"/>
              <a:t>Obesity</a:t>
            </a:r>
          </a:p>
          <a:p>
            <a:pPr marL="285750" indent="-285750">
              <a:buFont typeface="Wingdings 3" panose="05040102010807070707" pitchFamily="18" charset="2"/>
              <a:buChar char="h"/>
            </a:pPr>
            <a:r>
              <a:rPr lang="en-US" dirty="0"/>
              <a:t>Diabetes</a:t>
            </a:r>
          </a:p>
          <a:p>
            <a:pPr marL="285750" indent="-285750">
              <a:buFont typeface="Wingdings 3" panose="05040102010807070707" pitchFamily="18" charset="2"/>
              <a:buChar char="h"/>
            </a:pPr>
            <a:r>
              <a:rPr lang="en-US" dirty="0"/>
              <a:t>Injury</a:t>
            </a:r>
          </a:p>
        </p:txBody>
      </p:sp>
      <p:sp>
        <p:nvSpPr>
          <p:cNvPr id="15" name="Oval 14"/>
          <p:cNvSpPr/>
          <p:nvPr/>
        </p:nvSpPr>
        <p:spPr>
          <a:xfrm>
            <a:off x="925741" y="3999094"/>
            <a:ext cx="1353312" cy="12893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25741" y="4309799"/>
            <a:ext cx="135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Job Insecurity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79053" y="4072503"/>
            <a:ext cx="2003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3" panose="05040102010807070707" pitchFamily="18" charset="2"/>
              <a:buChar char="h"/>
            </a:pPr>
            <a:r>
              <a:rPr lang="en-US" dirty="0"/>
              <a:t>Stress</a:t>
            </a:r>
          </a:p>
          <a:p>
            <a:pPr marL="285750" indent="-285750">
              <a:buFont typeface="Wingdings 3" panose="05040102010807070707" pitchFamily="18" charset="2"/>
              <a:buChar char="h"/>
            </a:pPr>
            <a:r>
              <a:rPr lang="en-US" dirty="0"/>
              <a:t>Risk Heart Attack</a:t>
            </a:r>
          </a:p>
          <a:p>
            <a:pPr marL="285750" indent="-285750"/>
            <a:r>
              <a:rPr lang="en-US" dirty="0" err="1">
                <a:latin typeface="Wingdings 3" panose="05040102010807070707" pitchFamily="18" charset="2"/>
              </a:rPr>
              <a:t>i</a:t>
            </a:r>
            <a:r>
              <a:rPr lang="en-US" dirty="0">
                <a:latin typeface="Wingdings 3" panose="05040102010807070707" pitchFamily="18" charset="2"/>
              </a:rPr>
              <a:t>	</a:t>
            </a:r>
            <a:r>
              <a:rPr lang="en-US" dirty="0"/>
              <a:t>Opinion of your health</a:t>
            </a:r>
          </a:p>
        </p:txBody>
      </p:sp>
      <p:sp>
        <p:nvSpPr>
          <p:cNvPr id="18" name="Oval 17"/>
          <p:cNvSpPr/>
          <p:nvPr/>
        </p:nvSpPr>
        <p:spPr>
          <a:xfrm>
            <a:off x="4768408" y="2012812"/>
            <a:ext cx="1353312" cy="12893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68408" y="2323517"/>
            <a:ext cx="135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Injustice/ Fairness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21720" y="2086221"/>
            <a:ext cx="1862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3" panose="05040102010807070707" pitchFamily="18" charset="2"/>
              <a:buChar char="h"/>
            </a:pPr>
            <a:r>
              <a:rPr lang="en-US" dirty="0"/>
              <a:t>Migraine</a:t>
            </a:r>
          </a:p>
          <a:p>
            <a:pPr marL="285750" indent="-285750">
              <a:buFont typeface="Wingdings 3" panose="05040102010807070707" pitchFamily="18" charset="2"/>
              <a:buChar char="h"/>
            </a:pPr>
            <a:r>
              <a:rPr lang="en-US" dirty="0"/>
              <a:t>BP</a:t>
            </a:r>
          </a:p>
          <a:p>
            <a:pPr marL="285750" indent="-285750">
              <a:buFont typeface="Wingdings 3" panose="05040102010807070707" pitchFamily="18" charset="2"/>
              <a:buChar char="h"/>
            </a:pPr>
            <a:r>
              <a:rPr lang="en-US" dirty="0"/>
              <a:t>Burnout</a:t>
            </a:r>
          </a:p>
          <a:p>
            <a:pPr marL="285750" indent="-285750">
              <a:buFont typeface="Wingdings 3" panose="05040102010807070707" pitchFamily="18" charset="2"/>
              <a:buChar char="h"/>
            </a:pPr>
            <a:r>
              <a:rPr lang="en-US" dirty="0"/>
              <a:t>Depression</a:t>
            </a:r>
          </a:p>
        </p:txBody>
      </p:sp>
      <p:sp>
        <p:nvSpPr>
          <p:cNvPr id="21" name="Oval 20"/>
          <p:cNvSpPr/>
          <p:nvPr/>
        </p:nvSpPr>
        <p:spPr>
          <a:xfrm>
            <a:off x="4833722" y="4014660"/>
            <a:ext cx="1353312" cy="12893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33722" y="4197647"/>
            <a:ext cx="1353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Work/</a:t>
            </a:r>
            <a:br>
              <a:rPr lang="en-US" b="1" dirty="0"/>
            </a:br>
            <a:r>
              <a:rPr lang="en-US" b="1" dirty="0"/>
              <a:t>Family Conflict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87034" y="4088069"/>
            <a:ext cx="2686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233363">
              <a:buFont typeface="Wingdings 3" panose="05040102010807070707" pitchFamily="18" charset="2"/>
              <a:buChar char="h"/>
              <a:tabLst>
                <a:tab pos="233363" algn="l"/>
              </a:tabLst>
            </a:pPr>
            <a:r>
              <a:rPr lang="en-US" dirty="0"/>
              <a:t>Sleep Disorders</a:t>
            </a:r>
          </a:p>
          <a:p>
            <a:pPr marL="285750" indent="-285750" defTabSz="233363">
              <a:buFont typeface="Wingdings 3" panose="05040102010807070707" pitchFamily="18" charset="2"/>
              <a:buChar char="h"/>
              <a:tabLst>
                <a:tab pos="233363" algn="l"/>
              </a:tabLst>
            </a:pPr>
            <a:r>
              <a:rPr lang="en-US" dirty="0"/>
              <a:t>Sickness related absence</a:t>
            </a:r>
          </a:p>
          <a:p>
            <a:pPr marL="285750" indent="-285750" defTabSz="233363">
              <a:buFont typeface="Wingdings 3" panose="05040102010807070707" pitchFamily="18" charset="2"/>
              <a:buChar char="h"/>
              <a:tabLst>
                <a:tab pos="233363" algn="l"/>
              </a:tabLst>
            </a:pPr>
            <a:r>
              <a:rPr lang="en-US" dirty="0"/>
              <a:t>Risk Heart Attack</a:t>
            </a:r>
          </a:p>
          <a:p>
            <a:pPr marL="285750" indent="-285750" defTabSz="233363">
              <a:tabLst>
                <a:tab pos="288925" algn="l"/>
              </a:tabLst>
            </a:pPr>
            <a:r>
              <a:rPr lang="en-US" dirty="0" err="1">
                <a:latin typeface="Wingdings 3" panose="05040102010807070707" pitchFamily="18" charset="2"/>
              </a:rPr>
              <a:t>i</a:t>
            </a:r>
            <a:r>
              <a:rPr lang="en-US" dirty="0">
                <a:latin typeface="Wingdings 3" panose="05040102010807070707" pitchFamily="18" charset="2"/>
              </a:rPr>
              <a:t>	</a:t>
            </a:r>
            <a:r>
              <a:rPr lang="en-US" dirty="0"/>
              <a:t>Opinion of your health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FFAEFB8-67BF-40D7-861B-440FE1C8F9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566699" y="124625"/>
            <a:ext cx="8217333" cy="66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50424" defTabSz="403386">
              <a:spcBef>
                <a:spcPct val="0"/>
              </a:spcBef>
              <a:defRPr/>
            </a:pPr>
            <a:r>
              <a:rPr lang="en-US" sz="4200" b="1" dirty="0">
                <a:solidFill>
                  <a:srgbClr val="34657F"/>
                </a:solidFill>
                <a:latin typeface="+mj-lt"/>
                <a:ea typeface="+mj-ea"/>
                <a:cs typeface="+mj-cs"/>
              </a:rPr>
              <a:t>The Evolution of “Wellbeing”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915" y="1714705"/>
            <a:ext cx="3665586" cy="2997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8" dirty="0">
                <a:latin typeface="+mj-lt"/>
              </a:rPr>
              <a:t>Physical health emphasis</a:t>
            </a:r>
          </a:p>
          <a:p>
            <a:pPr algn="ctr"/>
            <a:endParaRPr lang="en-US" sz="1765" dirty="0">
              <a:latin typeface="+mj-lt"/>
            </a:endParaRPr>
          </a:p>
          <a:p>
            <a:pPr algn="ctr"/>
            <a:endParaRPr lang="en-US" sz="1588" dirty="0">
              <a:latin typeface="+mj-lt"/>
            </a:endParaRPr>
          </a:p>
          <a:p>
            <a:pPr algn="ctr"/>
            <a:r>
              <a:rPr lang="en-US" sz="1588" dirty="0">
                <a:latin typeface="+mj-lt"/>
              </a:rPr>
              <a:t>Benefits strategies for cost management</a:t>
            </a:r>
          </a:p>
          <a:p>
            <a:pPr algn="ctr"/>
            <a:endParaRPr lang="en-US" sz="2471" dirty="0">
              <a:latin typeface="+mj-lt"/>
            </a:endParaRPr>
          </a:p>
          <a:p>
            <a:pPr algn="ctr"/>
            <a:r>
              <a:rPr lang="en-US" sz="1588" dirty="0">
                <a:latin typeface="+mj-lt"/>
              </a:rPr>
              <a:t>Right program and vendor</a:t>
            </a:r>
          </a:p>
          <a:p>
            <a:pPr algn="ctr"/>
            <a:endParaRPr lang="en-US" sz="3530" dirty="0">
              <a:latin typeface="+mj-lt"/>
            </a:endParaRPr>
          </a:p>
          <a:p>
            <a:pPr algn="ctr"/>
            <a:r>
              <a:rPr lang="en-US" sz="1588" dirty="0">
                <a:latin typeface="+mj-lt"/>
              </a:rPr>
              <a:t>Participation incentives</a:t>
            </a:r>
          </a:p>
          <a:p>
            <a:pPr algn="ctr"/>
            <a:endParaRPr lang="en-US" sz="1588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1673" y="1203680"/>
            <a:ext cx="8238574" cy="3537478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12" name="Rounded Rectangle 11"/>
          <p:cNvSpPr/>
          <p:nvPr/>
        </p:nvSpPr>
        <p:spPr>
          <a:xfrm>
            <a:off x="1780517" y="1026749"/>
            <a:ext cx="1241472" cy="415579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118" b="1" dirty="0">
                <a:latin typeface="+mj-lt"/>
              </a:rPr>
              <a:t>Then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4418" y="5360992"/>
            <a:ext cx="328340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8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Inconsistent alignment </a:t>
            </a:r>
            <a:r>
              <a:rPr lang="en-US" sz="1588" i="1" dirty="0">
                <a:solidFill>
                  <a:srgbClr val="002060"/>
                </a:solidFill>
                <a:cs typeface="Times New Roman" panose="02020603050405020304" pitchFamily="18" charset="0"/>
              </a:rPr>
              <a:t>with </a:t>
            </a:r>
            <a:r>
              <a:rPr lang="en-US" sz="1588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mission/vision/values</a:t>
            </a:r>
            <a:r>
              <a:rPr lang="en-US" sz="1588" i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1588" i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desired culture, key business 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9193" y="1485260"/>
            <a:ext cx="3334832" cy="337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8" dirty="0">
                <a:latin typeface="+mj-lt"/>
              </a:rPr>
              <a:t>Multi-dimensional (employee and family)</a:t>
            </a:r>
            <a:r>
              <a:rPr lang="en-US" sz="1412" i="1" dirty="0">
                <a:latin typeface="+mj-lt"/>
              </a:rPr>
              <a:t> </a:t>
            </a:r>
            <a:r>
              <a:rPr lang="en-US" sz="1588" dirty="0">
                <a:latin typeface="+mj-lt"/>
              </a:rPr>
              <a:t>wellbeing with strong social networks</a:t>
            </a:r>
          </a:p>
          <a:p>
            <a:pPr algn="ctr"/>
            <a:endParaRPr lang="en-US" sz="1765" dirty="0">
              <a:latin typeface="+mj-lt"/>
            </a:endParaRPr>
          </a:p>
          <a:p>
            <a:pPr algn="ctr"/>
            <a:r>
              <a:rPr lang="en-US" sz="1588" dirty="0">
                <a:latin typeface="+mj-lt"/>
              </a:rPr>
              <a:t>Employee value proposition,        become an employer of choice</a:t>
            </a:r>
          </a:p>
          <a:p>
            <a:pPr algn="ctr"/>
            <a:endParaRPr lang="en-US" sz="2824" dirty="0">
              <a:latin typeface="+mj-lt"/>
            </a:endParaRPr>
          </a:p>
          <a:p>
            <a:pPr algn="ctr"/>
            <a:r>
              <a:rPr lang="en-US" sz="1588" dirty="0">
                <a:latin typeface="+mj-lt"/>
              </a:rPr>
              <a:t>Right culture and environment</a:t>
            </a:r>
          </a:p>
          <a:p>
            <a:pPr algn="ctr"/>
            <a:endParaRPr lang="en-US" sz="2471" dirty="0">
              <a:latin typeface="+mj-lt"/>
            </a:endParaRPr>
          </a:p>
          <a:p>
            <a:pPr algn="ctr"/>
            <a:r>
              <a:rPr lang="en-US" sz="1588" dirty="0">
                <a:latin typeface="+mj-lt"/>
              </a:rPr>
              <a:t>Inspire change, support, sense             of purpose</a:t>
            </a:r>
          </a:p>
          <a:p>
            <a:pPr algn="ctr"/>
            <a:endParaRPr lang="en-US" sz="1588" dirty="0"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88821" y="970122"/>
            <a:ext cx="1241472" cy="415579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118" b="1" dirty="0">
                <a:latin typeface="+mj-lt"/>
              </a:rPr>
              <a:t>Now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9194" y="5353340"/>
            <a:ext cx="3402068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8" i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Wellbeing as a </a:t>
            </a:r>
            <a:r>
              <a:rPr lang="en-US" sz="1588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cultural imperative </a:t>
            </a:r>
            <a:r>
              <a:rPr lang="en-US" sz="1588" i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that drives engagement and enables high performance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13956" y="3189734"/>
            <a:ext cx="7894840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13956" y="2358141"/>
            <a:ext cx="7894840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89185" y="3888085"/>
            <a:ext cx="7894840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730732" y="4845543"/>
            <a:ext cx="403412" cy="403412"/>
            <a:chOff x="7477913" y="5681890"/>
            <a:chExt cx="457200" cy="457200"/>
          </a:xfrm>
          <a:solidFill>
            <a:srgbClr val="7C9A05"/>
          </a:solidFill>
        </p:grpSpPr>
        <p:sp>
          <p:nvSpPr>
            <p:cNvPr id="20" name="Oval 19"/>
            <p:cNvSpPr/>
            <p:nvPr/>
          </p:nvSpPr>
          <p:spPr>
            <a:xfrm>
              <a:off x="7477913" y="5681890"/>
              <a:ext cx="457200" cy="4572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579892" y="5787300"/>
              <a:ext cx="270997" cy="260683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66583" y="4851907"/>
            <a:ext cx="403412" cy="403412"/>
            <a:chOff x="7477913" y="5681890"/>
            <a:chExt cx="457200" cy="457200"/>
          </a:xfrm>
          <a:solidFill>
            <a:srgbClr val="7C9A05"/>
          </a:solidFill>
        </p:grpSpPr>
        <p:sp>
          <p:nvSpPr>
            <p:cNvPr id="56" name="Oval 55"/>
            <p:cNvSpPr/>
            <p:nvPr/>
          </p:nvSpPr>
          <p:spPr>
            <a:xfrm>
              <a:off x="7477913" y="5681890"/>
              <a:ext cx="457200" cy="4572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 dirty="0"/>
            </a:p>
          </p:txBody>
        </p:sp>
        <p:sp>
          <p:nvSpPr>
            <p:cNvPr id="57" name="Down Arrow 56"/>
            <p:cNvSpPr/>
            <p:nvPr/>
          </p:nvSpPr>
          <p:spPr>
            <a:xfrm>
              <a:off x="7579892" y="5787300"/>
              <a:ext cx="270997" cy="260683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 dirty="0"/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4276509" y="1714705"/>
            <a:ext cx="322729" cy="242047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59" name="Right Arrow 58"/>
          <p:cNvSpPr/>
          <p:nvPr/>
        </p:nvSpPr>
        <p:spPr>
          <a:xfrm>
            <a:off x="4276509" y="2632893"/>
            <a:ext cx="322729" cy="242047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60" name="Right Arrow 59"/>
          <p:cNvSpPr/>
          <p:nvPr/>
        </p:nvSpPr>
        <p:spPr>
          <a:xfrm>
            <a:off x="4297741" y="3409078"/>
            <a:ext cx="322729" cy="242047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61" name="Right Arrow 60"/>
          <p:cNvSpPr/>
          <p:nvPr/>
        </p:nvSpPr>
        <p:spPr>
          <a:xfrm>
            <a:off x="4276509" y="4197381"/>
            <a:ext cx="322729" cy="242047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31BAF-B2B7-49C1-BC67-F3C240D125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054"/>
            <a:ext cx="8229600" cy="10073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4657F"/>
                </a:solidFill>
              </a:rPr>
              <a:t>Thinking Bigger about Wellbeing &amp; Engagement …</a:t>
            </a:r>
          </a:p>
        </p:txBody>
      </p:sp>
      <p:pic>
        <p:nvPicPr>
          <p:cNvPr id="10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5560"/>
            <a:ext cx="5276699" cy="3220228"/>
          </a:xfrm>
        </p:spPr>
      </p:pic>
      <p:sp>
        <p:nvSpPr>
          <p:cNvPr id="14" name="TextBox 13"/>
          <p:cNvSpPr txBox="1"/>
          <p:nvPr/>
        </p:nvSpPr>
        <p:spPr>
          <a:xfrm>
            <a:off x="917583" y="4953988"/>
            <a:ext cx="786782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cs typeface="Times New Roman" panose="02020603050405020304" pitchFamily="18" charset="0"/>
              </a:rPr>
              <a:t>While healthcare costs remain the #1 challenge, </a:t>
            </a:r>
            <a:r>
              <a:rPr lang="en-US" b="1" i="1" dirty="0">
                <a:solidFill>
                  <a:srgbClr val="799A05"/>
                </a:solidFill>
                <a:cs typeface="Times New Roman" panose="02020603050405020304" pitchFamily="18" charset="0"/>
              </a:rPr>
              <a:t>Gaining an edge in the competition for talent </a:t>
            </a:r>
            <a:r>
              <a:rPr lang="en-US" i="1" dirty="0">
                <a:cs typeface="Times New Roman" panose="02020603050405020304" pitchFamily="18" charset="0"/>
              </a:rPr>
              <a:t>ranks as a key priority for high-performing organizations that are looking to create an employer of choice environment.</a:t>
            </a:r>
          </a:p>
          <a:p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85398" y="2392780"/>
            <a:ext cx="3473374" cy="39792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Bent Arrow 17"/>
          <p:cNvSpPr/>
          <p:nvPr/>
        </p:nvSpPr>
        <p:spPr>
          <a:xfrm rot="5400000">
            <a:off x="4957902" y="3255080"/>
            <a:ext cx="2453670" cy="922499"/>
          </a:xfrm>
          <a:prstGeom prst="bentArrow">
            <a:avLst/>
          </a:prstGeom>
          <a:gradFill flip="none" rotWithShape="1">
            <a:gsLst>
              <a:gs pos="0">
                <a:srgbClr val="7C9A05">
                  <a:shade val="30000"/>
                  <a:satMod val="115000"/>
                </a:srgbClr>
              </a:gs>
              <a:gs pos="50000">
                <a:srgbClr val="7C9A05">
                  <a:shade val="67500"/>
                  <a:satMod val="115000"/>
                </a:srgbClr>
              </a:gs>
              <a:gs pos="100000">
                <a:srgbClr val="7C9A05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890" y="282404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Wingdings 2" panose="05020102010507070707" pitchFamily="18" charset="2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5704" y="386021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Wingdings 2" panose="05020102010507070707" pitchFamily="18" charset="2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8922" y="422430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Wingdings 2" panose="05020102010507070707" pitchFamily="18" charset="2"/>
              </a:rPr>
              <a:t>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GALLAGHER BENEFIT SERVICES, INC.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5FDBD-DBE7-478E-87C4-64B48B03E28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GBS_PPT_Template_Final_012914_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GBS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GBS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AJG_colors">
      <a:dk1>
        <a:srgbClr val="00263E"/>
      </a:dk1>
      <a:lt1>
        <a:sysClr val="window" lastClr="FFFFFF"/>
      </a:lt1>
      <a:dk2>
        <a:srgbClr val="7C868D"/>
      </a:dk2>
      <a:lt2>
        <a:srgbClr val="F4F4F4"/>
      </a:lt2>
      <a:accent1>
        <a:srgbClr val="A4C8E1"/>
      </a:accent1>
      <a:accent2>
        <a:srgbClr val="799A05"/>
      </a:accent2>
      <a:accent3>
        <a:srgbClr val="94AE37"/>
      </a:accent3>
      <a:accent4>
        <a:srgbClr val="00AFAB"/>
      </a:accent4>
      <a:accent5>
        <a:srgbClr val="8A2432"/>
      </a:accent5>
      <a:accent6>
        <a:srgbClr val="ED7800"/>
      </a:accent6>
      <a:hlink>
        <a:srgbClr val="236093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AJG_GBS">
      <a:dk1>
        <a:srgbClr val="00263E"/>
      </a:dk1>
      <a:lt1>
        <a:sysClr val="window" lastClr="FFFFFF"/>
      </a:lt1>
      <a:dk2>
        <a:srgbClr val="7C868D"/>
      </a:dk2>
      <a:lt2>
        <a:srgbClr val="F4F4F4"/>
      </a:lt2>
      <a:accent1>
        <a:srgbClr val="A6BBC9"/>
      </a:accent1>
      <a:accent2>
        <a:srgbClr val="799A05"/>
      </a:accent2>
      <a:accent3>
        <a:srgbClr val="94AE37"/>
      </a:accent3>
      <a:accent4>
        <a:srgbClr val="00AFAB"/>
      </a:accent4>
      <a:accent5>
        <a:srgbClr val="8A2432"/>
      </a:accent5>
      <a:accent6>
        <a:srgbClr val="ED7800"/>
      </a:accent6>
      <a:hlink>
        <a:srgbClr val="236093"/>
      </a:hlink>
      <a:folHlink>
        <a:srgbClr val="A7BF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ending_x0020_Until xmlns="bf59345a-3c9d-43b0-bd4d-4b52983b2a24">2014-07-03T05:00:00+00:00</Trending_x0020_Until>
    <Information_x0020_Category xmlns="http://schemas.microsoft.com/sharepoint/v3">Niche Branding &gt; Toolkit</Information_x0020_Category>
    <Trending xmlns="bf59345a-3c9d-43b0-bd4d-4b52983b2a24">false</Trending>
    <Information_x0020_Type xmlns="http://schemas.microsoft.com/sharepoint/v3">Tools and Resources</Information_x0020_Type>
    <Trending_x0020_Title xmlns="bf59345a-3c9d-43b0-bd4d-4b52983b2a2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iches Document" ma:contentTypeID="0x010100CB9E7D1D645B034097F3CF9A0F3A04E300C7353789B85E794FA7267FCF530C958A" ma:contentTypeVersion="7" ma:contentTypeDescription="The default content type for a document that's attached to a Niches page.  This should have the same metadata as the Niches page that links to it." ma:contentTypeScope="" ma:versionID="a14c7afc6b0f3aaa5a21cad4abbe65a0">
  <xsd:schema xmlns:xsd="http://www.w3.org/2001/XMLSchema" xmlns:xs="http://www.w3.org/2001/XMLSchema" xmlns:p="http://schemas.microsoft.com/office/2006/metadata/properties" xmlns:ns1="http://schemas.microsoft.com/sharepoint/v3" xmlns:ns2="bf59345a-3c9d-43b0-bd4d-4b52983b2a24" targetNamespace="http://schemas.microsoft.com/office/2006/metadata/properties" ma:root="true" ma:fieldsID="0eb4c424480404eb21e9aaf8c6e861b5" ns1:_="" ns2:_="">
    <xsd:import namespace="http://schemas.microsoft.com/sharepoint/v3"/>
    <xsd:import namespace="bf59345a-3c9d-43b0-bd4d-4b52983b2a24"/>
    <xsd:element name="properties">
      <xsd:complexType>
        <xsd:sequence>
          <xsd:element name="documentManagement">
            <xsd:complexType>
              <xsd:all>
                <xsd:element ref="ns1:Information_x0020_Type"/>
                <xsd:element ref="ns1:Information_x0020_Category" minOccurs="0"/>
                <xsd:element ref="ns2:Trending" minOccurs="0"/>
                <xsd:element ref="ns2:Trending_x0020_Until"/>
                <xsd:element ref="ns2:Trending_x0020_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nformation_x0020_Type" ma:index="1" ma:displayName="Main Category" ma:default="Associations" ma:description="The type of Niches page." ma:format="Dropdown" ma:internalName="Information_x0020_Type" ma:readOnly="false">
      <xsd:simpleType>
        <xsd:restriction base="dms:Choice">
          <xsd:enumeration value="About"/>
          <xsd:enumeration value="Associations"/>
          <xsd:enumeration value="Education"/>
          <xsd:enumeration value="Tools and Resources"/>
        </xsd:restriction>
      </xsd:simpleType>
    </xsd:element>
    <xsd:element name="Information_x0020_Category" ma:index="2" nillable="true" ma:displayName="Sub Category" ma:default="Associations" ma:description="The sub-category to which this document belongs.  Most Niches libraries are grouped by this category." ma:format="Dropdown" ma:internalName="Information_x0020_Category" ma:readOnly="false">
      <xsd:simpleType>
        <xsd:restriction base="dms:Choice">
          <xsd:enumeration value="Associations"/>
          <xsd:enumeration value="Conferences"/>
          <xsd:enumeration value="Exhibiting At Events"/>
          <xsd:enumeration value="2009 Events"/>
          <xsd:enumeration value="Annual meeting"/>
          <xsd:enumeration value="Conference calls"/>
          <xsd:enumeration value="Other meetings"/>
          <xsd:enumeration value="Webinars"/>
          <xsd:enumeration value="Brochures"/>
          <xsd:enumeration value="Capabilities"/>
          <xsd:enumeration value="Cross-Selling"/>
          <xsd:enumeration value="Gallagher Retirement Services"/>
          <xsd:enumeration value="Marketing Documents"/>
          <xsd:enumeration value="Niche Branding &gt; Toolkit"/>
          <xsd:enumeration value="Niche Programs"/>
          <xsd:enumeration value="Proposals"/>
          <xsd:enumeration value="Prospecting"/>
          <xsd:enumeration value="Whitepapers"/>
          <xsd:enumeration value="Benchmarking/Survey"/>
          <xsd:enumeration value="Deliverables"/>
          <xsd:enumeration value="Newsletter archive"/>
          <xsd:enumeration value="Presentation"/>
          <xsd:enumeration value="Resource"/>
          <xsd:enumeration value="Benchmarking"/>
          <xsd:enumeration value="2010 Events"/>
          <xsd:enumeration value="All Items"/>
          <xsd:enumeration value="General Information"/>
          <xsd:enumeration value="Meeting"/>
          <xsd:enumeration value="Annual Meeting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9345a-3c9d-43b0-bd4d-4b52983b2a24" elementFormDefault="qualified">
    <xsd:import namespace="http://schemas.microsoft.com/office/2006/documentManagement/types"/>
    <xsd:import namespace="http://schemas.microsoft.com/office/infopath/2007/PartnerControls"/>
    <xsd:element name="Trending" ma:index="3" nillable="true" ma:displayName="Trending" ma:default="0" ma:description="Choose whether to show this item in the Trending section of the front page." ma:internalName="Trending">
      <xsd:simpleType>
        <xsd:restriction base="dms:Boolean"/>
      </xsd:simpleType>
    </xsd:element>
    <xsd:element name="Trending_x0020_Until" ma:index="4" ma:displayName="Trending Until" ma:description="This item will stop trending on this date.  The default value is 90 days from today." ma:format="DateOnly" ma:internalName="Trending_x0020_Until">
      <xsd:simpleType>
        <xsd:restriction base="dms:DateTime"/>
      </xsd:simpleType>
    </xsd:element>
    <xsd:element name="Trending_x0020_Title" ma:index="5" nillable="true" ma:displayName="Trending Title" ma:description="Give this trending topic a title that will display in the Trending section on the front page.  If left blank, the page name will appear instead." ma:internalName="Trending_x0020_Titl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EA24BB-CDCA-4A94-A324-97F4C5CB044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f59345a-3c9d-43b0-bd4d-4b52983b2a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D2051D-7DE0-46B2-8F49-1C9EC35FF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59345a-3c9d-43b0-bd4d-4b52983b2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2B1278-944F-4F2A-8DF9-3D460BBACB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GBS_PPT_Template_Final_012914_</Template>
  <TotalTime>11726</TotalTime>
  <Words>1720</Words>
  <Application>Microsoft Office PowerPoint</Application>
  <PresentationFormat>On-screen Show (4:3)</PresentationFormat>
  <Paragraphs>341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Arial</vt:lpstr>
      <vt:lpstr>Arial Narrow</vt:lpstr>
      <vt:lpstr>Calibri</vt:lpstr>
      <vt:lpstr>Mistral</vt:lpstr>
      <vt:lpstr>Myriad Web</vt:lpstr>
      <vt:lpstr>Segoe UI</vt:lpstr>
      <vt:lpstr>Times New Roman</vt:lpstr>
      <vt:lpstr>Trebuchet MS</vt:lpstr>
      <vt:lpstr>Verdana</vt:lpstr>
      <vt:lpstr>Wingdings 2</vt:lpstr>
      <vt:lpstr>Wingdings 3</vt:lpstr>
      <vt:lpstr>GBS_PPT_Template_Final_012914_</vt:lpstr>
      <vt:lpstr>6_Office Theme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Connecting Culture, Wellbeing &amp; Employee Engagement for Organizational Success</vt:lpstr>
      <vt:lpstr>PowerPoint Presentation</vt:lpstr>
      <vt:lpstr>PowerPoint Presentation</vt:lpstr>
      <vt:lpstr>Wellbeing and Engagement has become a competitive advantage</vt:lpstr>
      <vt:lpstr>PowerPoint Presentation</vt:lpstr>
      <vt:lpstr>What’s Hot?</vt:lpstr>
      <vt:lpstr>Connecting Career, Engagement, and Health Risks </vt:lpstr>
      <vt:lpstr>PowerPoint Presentation</vt:lpstr>
      <vt:lpstr>Thinking Bigger about Wellbeing &amp; Engagement …</vt:lpstr>
      <vt:lpstr>PowerPoint Presentation</vt:lpstr>
      <vt:lpstr>PowerPoint Presentation</vt:lpstr>
      <vt:lpstr>How do we define employee engagement?</vt:lpstr>
      <vt:lpstr>Engagement data1</vt:lpstr>
      <vt:lpstr>The Impact</vt:lpstr>
      <vt:lpstr>What’s Your EVP?</vt:lpstr>
      <vt:lpstr>Connecting the dots… </vt:lpstr>
      <vt:lpstr>PowerPoint Presentation</vt:lpstr>
      <vt:lpstr>PowerPoint Presentation</vt:lpstr>
      <vt:lpstr>PowerPoint Presentation</vt:lpstr>
      <vt:lpstr>What’s Culture Got to do with it?</vt:lpstr>
      <vt:lpstr>What happens when culture, mission, and EVP don’t align?</vt:lpstr>
      <vt:lpstr>What happens when culture, mission, and EVP don’t align?</vt:lpstr>
      <vt:lpstr>What happens when culture and wellness strategy don’t align?</vt:lpstr>
      <vt:lpstr>Our Framework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Arthur J Gallagher &amp; 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Client /  Prospect Presentation</dc:title>
  <dc:creator>dmleach</dc:creator>
  <cp:lastModifiedBy>Jessica Maguire</cp:lastModifiedBy>
  <cp:revision>405</cp:revision>
  <cp:lastPrinted>2015-09-14T18:23:10Z</cp:lastPrinted>
  <dcterms:created xsi:type="dcterms:W3CDTF">2014-01-31T15:40:43Z</dcterms:created>
  <dcterms:modified xsi:type="dcterms:W3CDTF">2016-09-26T12:57:36Z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0x010100CB9E7D1D645B034097F3CF9A0F3A04E300C7353789B85E794FA7267FCF530C958A</vt:lpwstr>
  </property>
</Properties>
</file>