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xls" ContentType="application/vnd.ms-exce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 id="2147483776" r:id="rId2"/>
    <p:sldMasterId id="2147483790" r:id="rId3"/>
    <p:sldMasterId id="2147483804" r:id="rId4"/>
    <p:sldMasterId id="2147483818" r:id="rId5"/>
    <p:sldMasterId id="2147483832" r:id="rId6"/>
  </p:sldMasterIdLst>
  <p:notesMasterIdLst>
    <p:notesMasterId r:id="rId52"/>
  </p:notesMasterIdLst>
  <p:sldIdLst>
    <p:sldId id="257" r:id="rId7"/>
    <p:sldId id="367" r:id="rId8"/>
    <p:sldId id="308" r:id="rId9"/>
    <p:sldId id="346" r:id="rId10"/>
    <p:sldId id="340" r:id="rId11"/>
    <p:sldId id="341" r:id="rId12"/>
    <p:sldId id="349" r:id="rId13"/>
    <p:sldId id="350" r:id="rId14"/>
    <p:sldId id="351" r:id="rId15"/>
    <p:sldId id="352" r:id="rId16"/>
    <p:sldId id="313" r:id="rId17"/>
    <p:sldId id="354" r:id="rId18"/>
    <p:sldId id="355" r:id="rId19"/>
    <p:sldId id="356" r:id="rId20"/>
    <p:sldId id="357" r:id="rId21"/>
    <p:sldId id="358" r:id="rId22"/>
    <p:sldId id="359" r:id="rId23"/>
    <p:sldId id="360" r:id="rId24"/>
    <p:sldId id="362" r:id="rId25"/>
    <p:sldId id="363" r:id="rId26"/>
    <p:sldId id="364" r:id="rId27"/>
    <p:sldId id="324" r:id="rId28"/>
    <p:sldId id="325" r:id="rId29"/>
    <p:sldId id="326" r:id="rId30"/>
    <p:sldId id="372" r:id="rId31"/>
    <p:sldId id="369" r:id="rId32"/>
    <p:sldId id="370" r:id="rId33"/>
    <p:sldId id="371" r:id="rId34"/>
    <p:sldId id="373" r:id="rId35"/>
    <p:sldId id="374" r:id="rId36"/>
    <p:sldId id="329" r:id="rId37"/>
    <p:sldId id="331" r:id="rId38"/>
    <p:sldId id="332" r:id="rId39"/>
    <p:sldId id="333" r:id="rId40"/>
    <p:sldId id="334" r:id="rId41"/>
    <p:sldId id="375" r:id="rId42"/>
    <p:sldId id="376" r:id="rId43"/>
    <p:sldId id="377" r:id="rId44"/>
    <p:sldId id="337" r:id="rId45"/>
    <p:sldId id="381" r:id="rId46"/>
    <p:sldId id="378" r:id="rId47"/>
    <p:sldId id="379" r:id="rId48"/>
    <p:sldId id="380" r:id="rId49"/>
    <p:sldId id="338" r:id="rId50"/>
    <p:sldId id="33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67"/>
    <p:restoredTop sz="94643"/>
  </p:normalViewPr>
  <p:slideViewPr>
    <p:cSldViewPr snapToGrid="0" snapToObjects="1">
      <p:cViewPr varScale="1">
        <p:scale>
          <a:sx n="96" d="100"/>
          <a:sy n="96" d="100"/>
        </p:scale>
        <p:origin x="2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bh-filesrvr1\users\sxl03\Graphs%20of%20patients%20by%20month%20-%20Mar2017.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amyboutwell/Library/Containers/com.apple.mail/Data/Library/Mail%20Downloads/DB02565B-E200-472F-8F14-B122E0449E33/HF%2030%20Day%20Readmit%20Graph%20thru%20Aug2017.xlsx" TargetMode="External"/><Relationship Id="rId4" Type="http://schemas.openxmlformats.org/officeDocument/2006/relationships/chartUserShapes" Target="../drawings/drawing1.xml"/><Relationship Id="rId1" Type="http://schemas.microsoft.com/office/2011/relationships/chartStyle" Target="style1.xml"/><Relationship Id="rId2" Type="http://schemas.microsoft.com/office/2011/relationships/chartColorStyle" Target="colors1.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Users/amyboutwell/Library/Containers/com.apple.mail/Data/Library/Mail%20Downloads/A3C10EA7-609F-423B-AD7E-CB1BB78D51A7/Trend%20Over%20Time%20Rate%20report%20(thru%202017.07).xlsx" TargetMode="External"/><Relationship Id="rId3"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Users/amyboutwell/Library/Containers/com.apple.mail/Data/Library/Mail%20Downloads/A3C10EA7-609F-423B-AD7E-CB1BB78D51A7/Trend%20Over%20Time%20Rate%20report%20(thru%202017.0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Target</a:t>
            </a:r>
            <a:r>
              <a:rPr lang="en-US" baseline="0" dirty="0" smtClean="0"/>
              <a:t> </a:t>
            </a:r>
            <a:r>
              <a:rPr lang="en-US" baseline="0" smtClean="0"/>
              <a:t>Population Served </a:t>
            </a:r>
            <a:r>
              <a:rPr lang="en-US" smtClean="0"/>
              <a:t>vs </a:t>
            </a:r>
            <a:r>
              <a:rPr lang="en-US" dirty="0" smtClean="0"/>
              <a:t>Total Target Population</a:t>
            </a:r>
            <a:endParaRPr lang="en-US" dirty="0"/>
          </a:p>
        </c:rich>
      </c:tx>
      <c:layout>
        <c:manualLayout>
          <c:xMode val="edge"/>
          <c:yMode val="edge"/>
          <c:x val="0.0610082026505934"/>
          <c:y val="0.0432802747880246"/>
        </c:manualLayout>
      </c:layout>
      <c:overlay val="0"/>
    </c:title>
    <c:autoTitleDeleted val="0"/>
    <c:plotArea>
      <c:layout>
        <c:manualLayout>
          <c:layoutTarget val="inner"/>
          <c:xMode val="edge"/>
          <c:yMode val="edge"/>
          <c:x val="0.0596167903254518"/>
          <c:y val="0.25546416942871"/>
          <c:w val="0.77119017509027"/>
          <c:h val="0.670143392432293"/>
        </c:manualLayout>
      </c:layout>
      <c:lineChart>
        <c:grouping val="standard"/>
        <c:varyColors val="0"/>
        <c:ser>
          <c:idx val="0"/>
          <c:order val="0"/>
          <c:tx>
            <c:strRef>
              <c:f>Data!$G$1:$G$2</c:f>
              <c:strCache>
                <c:ptCount val="1"/>
                <c:pt idx="0">
                  <c:v>Beverly # of patients enrolled</c:v>
                </c:pt>
              </c:strCache>
            </c:strRef>
          </c:tx>
          <c:marker>
            <c:symbol val="none"/>
          </c:marker>
          <c:cat>
            <c:strRef>
              <c:f>Data!$F$3:$F$20</c:f>
              <c:strCache>
                <c:ptCount val="18"/>
                <c:pt idx="0">
                  <c:v>Nov</c:v>
                </c:pt>
                <c:pt idx="1">
                  <c:v>Dec</c:v>
                </c:pt>
                <c:pt idx="2">
                  <c:v>Jan</c:v>
                </c:pt>
                <c:pt idx="3">
                  <c:v>Feb</c:v>
                </c:pt>
                <c:pt idx="4">
                  <c:v>Mar</c:v>
                </c:pt>
                <c:pt idx="5">
                  <c:v>Apr</c:v>
                </c:pt>
                <c:pt idx="6">
                  <c:v>May</c:v>
                </c:pt>
                <c:pt idx="7">
                  <c:v>Jun</c:v>
                </c:pt>
                <c:pt idx="8">
                  <c:v>Jul</c:v>
                </c:pt>
                <c:pt idx="9">
                  <c:v>Aug</c:v>
                </c:pt>
                <c:pt idx="10">
                  <c:v>Sep</c:v>
                </c:pt>
                <c:pt idx="11">
                  <c:v>Oct</c:v>
                </c:pt>
                <c:pt idx="12">
                  <c:v>Nov</c:v>
                </c:pt>
                <c:pt idx="13">
                  <c:v>Dec</c:v>
                </c:pt>
                <c:pt idx="14">
                  <c:v>Jan</c:v>
                </c:pt>
                <c:pt idx="15">
                  <c:v>Feb</c:v>
                </c:pt>
                <c:pt idx="16">
                  <c:v>Mar</c:v>
                </c:pt>
                <c:pt idx="17">
                  <c:v>Apr</c:v>
                </c:pt>
              </c:strCache>
            </c:strRef>
          </c:cat>
          <c:val>
            <c:numRef>
              <c:f>Data!$G$3:$G$20</c:f>
              <c:numCache>
                <c:formatCode>General</c:formatCode>
                <c:ptCount val="18"/>
                <c:pt idx="0">
                  <c:v>39.0</c:v>
                </c:pt>
                <c:pt idx="1">
                  <c:v>41.0</c:v>
                </c:pt>
                <c:pt idx="2">
                  <c:v>81.0</c:v>
                </c:pt>
                <c:pt idx="3">
                  <c:v>151.0</c:v>
                </c:pt>
                <c:pt idx="4">
                  <c:v>187.0</c:v>
                </c:pt>
                <c:pt idx="5">
                  <c:v>209.0</c:v>
                </c:pt>
                <c:pt idx="6">
                  <c:v>251.0</c:v>
                </c:pt>
                <c:pt idx="7">
                  <c:v>248.0</c:v>
                </c:pt>
                <c:pt idx="8">
                  <c:v>240.0</c:v>
                </c:pt>
                <c:pt idx="9">
                  <c:v>224.0</c:v>
                </c:pt>
                <c:pt idx="10">
                  <c:v>217.0</c:v>
                </c:pt>
                <c:pt idx="11">
                  <c:v>237.0</c:v>
                </c:pt>
                <c:pt idx="12">
                  <c:v>302.0</c:v>
                </c:pt>
                <c:pt idx="13">
                  <c:v>355.0</c:v>
                </c:pt>
                <c:pt idx="14">
                  <c:v>352.0</c:v>
                </c:pt>
                <c:pt idx="15">
                  <c:v>309.0</c:v>
                </c:pt>
                <c:pt idx="16">
                  <c:v>340.0</c:v>
                </c:pt>
                <c:pt idx="17">
                  <c:v>354.0</c:v>
                </c:pt>
              </c:numCache>
            </c:numRef>
          </c:val>
          <c:smooth val="0"/>
        </c:ser>
        <c:ser>
          <c:idx val="1"/>
          <c:order val="1"/>
          <c:tx>
            <c:strRef>
              <c:f>Data!$H$2</c:f>
              <c:strCache>
                <c:ptCount val="1"/>
                <c:pt idx="0">
                  <c:v>Target Population</c:v>
                </c:pt>
              </c:strCache>
            </c:strRef>
          </c:tx>
          <c:marker>
            <c:symbol val="none"/>
          </c:marker>
          <c:cat>
            <c:strRef>
              <c:f>Data!$F$3:$F$20</c:f>
              <c:strCache>
                <c:ptCount val="18"/>
                <c:pt idx="0">
                  <c:v>Nov</c:v>
                </c:pt>
                <c:pt idx="1">
                  <c:v>Dec</c:v>
                </c:pt>
                <c:pt idx="2">
                  <c:v>Jan</c:v>
                </c:pt>
                <c:pt idx="3">
                  <c:v>Feb</c:v>
                </c:pt>
                <c:pt idx="4">
                  <c:v>Mar</c:v>
                </c:pt>
                <c:pt idx="5">
                  <c:v>Apr</c:v>
                </c:pt>
                <c:pt idx="6">
                  <c:v>May</c:v>
                </c:pt>
                <c:pt idx="7">
                  <c:v>Jun</c:v>
                </c:pt>
                <c:pt idx="8">
                  <c:v>Jul</c:v>
                </c:pt>
                <c:pt idx="9">
                  <c:v>Aug</c:v>
                </c:pt>
                <c:pt idx="10">
                  <c:v>Sep</c:v>
                </c:pt>
                <c:pt idx="11">
                  <c:v>Oct</c:v>
                </c:pt>
                <c:pt idx="12">
                  <c:v>Nov</c:v>
                </c:pt>
                <c:pt idx="13">
                  <c:v>Dec</c:v>
                </c:pt>
                <c:pt idx="14">
                  <c:v>Jan</c:v>
                </c:pt>
                <c:pt idx="15">
                  <c:v>Feb</c:v>
                </c:pt>
                <c:pt idx="16">
                  <c:v>Mar</c:v>
                </c:pt>
                <c:pt idx="17">
                  <c:v>Apr</c:v>
                </c:pt>
              </c:strCache>
            </c:strRef>
          </c:cat>
          <c:val>
            <c:numRef>
              <c:f>Data!$H$3:$H$20</c:f>
              <c:numCache>
                <c:formatCode>General</c:formatCode>
                <c:ptCount val="18"/>
                <c:pt idx="0">
                  <c:v>367.0</c:v>
                </c:pt>
                <c:pt idx="1">
                  <c:v>352.0</c:v>
                </c:pt>
                <c:pt idx="2">
                  <c:v>357.0</c:v>
                </c:pt>
                <c:pt idx="3">
                  <c:v>347.0</c:v>
                </c:pt>
                <c:pt idx="4">
                  <c:v>372.0</c:v>
                </c:pt>
                <c:pt idx="5">
                  <c:v>358.0</c:v>
                </c:pt>
                <c:pt idx="6">
                  <c:v>395.0</c:v>
                </c:pt>
                <c:pt idx="7">
                  <c:v>386.0</c:v>
                </c:pt>
                <c:pt idx="8">
                  <c:v>360.0</c:v>
                </c:pt>
                <c:pt idx="9">
                  <c:v>417.0</c:v>
                </c:pt>
                <c:pt idx="10">
                  <c:v>386.0</c:v>
                </c:pt>
                <c:pt idx="11">
                  <c:v>407.0</c:v>
                </c:pt>
                <c:pt idx="12">
                  <c:v>377.0</c:v>
                </c:pt>
                <c:pt idx="13">
                  <c:v>401.0</c:v>
                </c:pt>
                <c:pt idx="14">
                  <c:v>418.0</c:v>
                </c:pt>
                <c:pt idx="15">
                  <c:v>360.0</c:v>
                </c:pt>
                <c:pt idx="16">
                  <c:v>408.0</c:v>
                </c:pt>
                <c:pt idx="17">
                  <c:v>421.0</c:v>
                </c:pt>
              </c:numCache>
            </c:numRef>
          </c:val>
          <c:smooth val="0"/>
        </c:ser>
        <c:dLbls>
          <c:showLegendKey val="0"/>
          <c:showVal val="0"/>
          <c:showCatName val="0"/>
          <c:showSerName val="0"/>
          <c:showPercent val="0"/>
          <c:showBubbleSize val="0"/>
        </c:dLbls>
        <c:smooth val="0"/>
        <c:axId val="-778095936"/>
        <c:axId val="-812470048"/>
      </c:lineChart>
      <c:catAx>
        <c:axId val="-778095936"/>
        <c:scaling>
          <c:orientation val="minMax"/>
        </c:scaling>
        <c:delete val="0"/>
        <c:axPos val="b"/>
        <c:numFmt formatCode="General" sourceLinked="0"/>
        <c:majorTickMark val="out"/>
        <c:minorTickMark val="none"/>
        <c:tickLblPos val="nextTo"/>
        <c:crossAx val="-812470048"/>
        <c:crosses val="autoZero"/>
        <c:auto val="1"/>
        <c:lblAlgn val="ctr"/>
        <c:lblOffset val="100"/>
        <c:noMultiLvlLbl val="0"/>
      </c:catAx>
      <c:valAx>
        <c:axId val="-812470048"/>
        <c:scaling>
          <c:orientation val="minMax"/>
        </c:scaling>
        <c:delete val="0"/>
        <c:axPos val="l"/>
        <c:majorGridlines/>
        <c:numFmt formatCode="General" sourceLinked="1"/>
        <c:majorTickMark val="out"/>
        <c:minorTickMark val="none"/>
        <c:tickLblPos val="nextTo"/>
        <c:crossAx val="-778095936"/>
        <c:crosses val="autoZero"/>
        <c:crossBetween val="between"/>
      </c:valAx>
    </c:plotArea>
    <c:legend>
      <c:legendPos val="r"/>
      <c:legendEntry>
        <c:idx val="0"/>
        <c:delete val="1"/>
      </c:legendEntry>
      <c:layout>
        <c:manualLayout>
          <c:xMode val="edge"/>
          <c:yMode val="edge"/>
          <c:x val="0.656040955991039"/>
          <c:y val="0.619909627109529"/>
          <c:w val="0.191574326635994"/>
          <c:h val="0.252905201994517"/>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All Payer Heart Failure Readmissions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trendline>
            <c:spPr>
              <a:ln w="19050" cap="rnd">
                <a:solidFill>
                  <a:srgbClr val="C00000"/>
                </a:solidFill>
                <a:prstDash val="solid"/>
                <a:tailEnd type="triangle"/>
              </a:ln>
              <a:effectLst/>
            </c:spPr>
            <c:trendlineType val="linear"/>
            <c:dispRSqr val="0"/>
            <c:dispEq val="0"/>
          </c:trendline>
          <c:val>
            <c:numRef>
              <c:f>Sheet1!$D$5:$D$12</c:f>
              <c:numCache>
                <c:formatCode>General</c:formatCode>
                <c:ptCount val="8"/>
                <c:pt idx="0">
                  <c:v>0.428571428571429</c:v>
                </c:pt>
                <c:pt idx="1">
                  <c:v>0.3</c:v>
                </c:pt>
                <c:pt idx="2">
                  <c:v>0.217391304347826</c:v>
                </c:pt>
                <c:pt idx="3">
                  <c:v>0.235294117647059</c:v>
                </c:pt>
                <c:pt idx="4">
                  <c:v>0.222222222222222</c:v>
                </c:pt>
                <c:pt idx="5">
                  <c:v>0.294117647058824</c:v>
                </c:pt>
                <c:pt idx="6">
                  <c:v>0.25</c:v>
                </c:pt>
                <c:pt idx="7">
                  <c:v>0.25</c:v>
                </c:pt>
              </c:numCache>
            </c:numRef>
          </c:val>
          <c:smooth val="0"/>
        </c:ser>
        <c:dLbls>
          <c:showLegendKey val="0"/>
          <c:showVal val="0"/>
          <c:showCatName val="0"/>
          <c:showSerName val="0"/>
          <c:showPercent val="0"/>
          <c:showBubbleSize val="0"/>
        </c:dLbls>
        <c:smooth val="0"/>
        <c:axId val="-1245890480"/>
        <c:axId val="-709284080"/>
      </c:lineChart>
      <c:catAx>
        <c:axId val="-124589048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284080"/>
        <c:crosses val="autoZero"/>
        <c:auto val="1"/>
        <c:lblAlgn val="ctr"/>
        <c:lblOffset val="100"/>
        <c:noMultiLvlLbl val="0"/>
      </c:catAx>
      <c:valAx>
        <c:axId val="-709284080"/>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589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Readmission </a:t>
            </a:r>
            <a:r>
              <a:rPr lang="en-US" dirty="0" smtClean="0"/>
              <a:t>Rate</a:t>
            </a:r>
            <a:endParaRPr lang="en-US" dirty="0"/>
          </a:p>
        </c:rich>
      </c:tx>
      <c:layout/>
      <c:overlay val="0"/>
    </c:title>
    <c:autoTitleDeleted val="0"/>
    <c:plotArea>
      <c:layout/>
      <c:lineChart>
        <c:grouping val="standard"/>
        <c:varyColors val="0"/>
        <c:ser>
          <c:idx val="0"/>
          <c:order val="0"/>
          <c:trendline>
            <c:spPr>
              <a:ln w="19050">
                <a:solidFill>
                  <a:srgbClr val="C00000"/>
                </a:solidFill>
                <a:tailEnd type="triangle"/>
              </a:ln>
            </c:spPr>
            <c:trendlineType val="linear"/>
            <c:dispRSqr val="0"/>
            <c:dispEq val="0"/>
          </c:trendline>
          <c:cat>
            <c:numRef>
              <c:f>'Baystate Wing'!$F$6:$F$16</c:f>
              <c:numCache>
                <c:formatCode>m/d/yy</c:formatCode>
                <c:ptCount val="11"/>
                <c:pt idx="0">
                  <c:v>42521.0</c:v>
                </c:pt>
                <c:pt idx="1">
                  <c:v>42551.0</c:v>
                </c:pt>
                <c:pt idx="2">
                  <c:v>42582.0</c:v>
                </c:pt>
                <c:pt idx="3">
                  <c:v>42613.0</c:v>
                </c:pt>
                <c:pt idx="4">
                  <c:v>42643.0</c:v>
                </c:pt>
                <c:pt idx="5">
                  <c:v>42674.0</c:v>
                </c:pt>
                <c:pt idx="6">
                  <c:v>42704.0</c:v>
                </c:pt>
                <c:pt idx="7">
                  <c:v>42735.0</c:v>
                </c:pt>
                <c:pt idx="8">
                  <c:v>42766.0</c:v>
                </c:pt>
                <c:pt idx="9">
                  <c:v>42794.0</c:v>
                </c:pt>
                <c:pt idx="10">
                  <c:v>42825.0</c:v>
                </c:pt>
              </c:numCache>
            </c:numRef>
          </c:cat>
          <c:val>
            <c:numRef>
              <c:f>'Baystate Wing'!$I$6:$I$16</c:f>
              <c:numCache>
                <c:formatCode>0%</c:formatCode>
                <c:ptCount val="11"/>
                <c:pt idx="0">
                  <c:v>0.221238938053097</c:v>
                </c:pt>
                <c:pt idx="1">
                  <c:v>0.179245283018868</c:v>
                </c:pt>
                <c:pt idx="2">
                  <c:v>0.0735294117647059</c:v>
                </c:pt>
                <c:pt idx="3">
                  <c:v>0.0718562874251497</c:v>
                </c:pt>
                <c:pt idx="4">
                  <c:v>0.0357142857142857</c:v>
                </c:pt>
                <c:pt idx="5">
                  <c:v>0.109452736318408</c:v>
                </c:pt>
                <c:pt idx="6">
                  <c:v>0.0812182741116751</c:v>
                </c:pt>
                <c:pt idx="7">
                  <c:v>0.111650485436893</c:v>
                </c:pt>
                <c:pt idx="8">
                  <c:v>0.209150326797386</c:v>
                </c:pt>
                <c:pt idx="9">
                  <c:v>0.0473684210526316</c:v>
                </c:pt>
                <c:pt idx="10">
                  <c:v>0.0352422907488987</c:v>
                </c:pt>
              </c:numCache>
            </c:numRef>
          </c:val>
          <c:smooth val="0"/>
        </c:ser>
        <c:dLbls>
          <c:showLegendKey val="0"/>
          <c:showVal val="0"/>
          <c:showCatName val="0"/>
          <c:showSerName val="0"/>
          <c:showPercent val="0"/>
          <c:showBubbleSize val="0"/>
        </c:dLbls>
        <c:marker val="1"/>
        <c:smooth val="0"/>
        <c:axId val="-806638192"/>
        <c:axId val="-806443424"/>
      </c:lineChart>
      <c:catAx>
        <c:axId val="-806638192"/>
        <c:scaling>
          <c:orientation val="minMax"/>
        </c:scaling>
        <c:delete val="0"/>
        <c:axPos val="b"/>
        <c:numFmt formatCode="[$-409]mmmm\-yy;@" sourceLinked="0"/>
        <c:majorTickMark val="out"/>
        <c:minorTickMark val="none"/>
        <c:tickLblPos val="nextTo"/>
        <c:crossAx val="-806443424"/>
        <c:crosses val="autoZero"/>
        <c:auto val="0"/>
        <c:lblAlgn val="ctr"/>
        <c:lblOffset val="100"/>
        <c:noMultiLvlLbl val="0"/>
      </c:catAx>
      <c:valAx>
        <c:axId val="-806443424"/>
        <c:scaling>
          <c:orientation val="minMax"/>
        </c:scaling>
        <c:delete val="0"/>
        <c:axPos val="l"/>
        <c:majorGridlines/>
        <c:numFmt formatCode="0%" sourceLinked="1"/>
        <c:majorTickMark val="out"/>
        <c:minorTickMark val="none"/>
        <c:tickLblPos val="nextTo"/>
        <c:crossAx val="-806638192"/>
        <c:crosses val="autoZero"/>
        <c:crossBetween val="midCat"/>
      </c:valAx>
      <c:spPr>
        <a:noFill/>
        <a:ln w="25400">
          <a:noFill/>
        </a:ln>
      </c:spPr>
    </c:plotArea>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ED Returns</a:t>
            </a:r>
            <a:r>
              <a:rPr lang="en-US" baseline="0" dirty="0" smtClean="0"/>
              <a:t> &lt; 30 days of ED visit</a:t>
            </a:r>
            <a:endParaRPr lang="en-US" dirty="0"/>
          </a:p>
        </c:rich>
      </c:tx>
      <c:layout>
        <c:manualLayout>
          <c:xMode val="edge"/>
          <c:yMode val="edge"/>
          <c:x val="0.257024827925333"/>
          <c:y val="0.0201005078147978"/>
        </c:manualLayout>
      </c:layout>
      <c:overlay val="0"/>
    </c:title>
    <c:autoTitleDeleted val="0"/>
    <c:plotArea>
      <c:layout/>
      <c:lineChart>
        <c:grouping val="standard"/>
        <c:varyColors val="0"/>
        <c:ser>
          <c:idx val="0"/>
          <c:order val="0"/>
          <c:trendline>
            <c:spPr>
              <a:ln w="19050">
                <a:solidFill>
                  <a:srgbClr val="C00000"/>
                </a:solidFill>
                <a:tailEnd w="med" len="med"/>
              </a:ln>
            </c:spPr>
            <c:trendlineType val="linear"/>
            <c:dispRSqr val="0"/>
            <c:dispEq val="0"/>
          </c:trendline>
          <c:cat>
            <c:numRef>
              <c:f>'Baystate Noble ED'!$F$6:$F$25</c:f>
              <c:numCache>
                <c:formatCode>m/d/yy</c:formatCode>
                <c:ptCount val="20"/>
                <c:pt idx="0">
                  <c:v>42338.0</c:v>
                </c:pt>
                <c:pt idx="1">
                  <c:v>42369.0</c:v>
                </c:pt>
                <c:pt idx="2">
                  <c:v>42400.0</c:v>
                </c:pt>
                <c:pt idx="3">
                  <c:v>42429.0</c:v>
                </c:pt>
                <c:pt idx="4">
                  <c:v>42460.0</c:v>
                </c:pt>
                <c:pt idx="5">
                  <c:v>42490.0</c:v>
                </c:pt>
                <c:pt idx="6">
                  <c:v>42521.0</c:v>
                </c:pt>
                <c:pt idx="7">
                  <c:v>42551.0</c:v>
                </c:pt>
                <c:pt idx="8">
                  <c:v>42582.0</c:v>
                </c:pt>
                <c:pt idx="9">
                  <c:v>42613.0</c:v>
                </c:pt>
                <c:pt idx="10">
                  <c:v>42643.0</c:v>
                </c:pt>
                <c:pt idx="11">
                  <c:v>42674.0</c:v>
                </c:pt>
                <c:pt idx="12">
                  <c:v>42704.0</c:v>
                </c:pt>
                <c:pt idx="13">
                  <c:v>42735.0</c:v>
                </c:pt>
                <c:pt idx="14">
                  <c:v>42766.0</c:v>
                </c:pt>
                <c:pt idx="15">
                  <c:v>42794.0</c:v>
                </c:pt>
                <c:pt idx="16">
                  <c:v>42825.0</c:v>
                </c:pt>
                <c:pt idx="17">
                  <c:v>42855.0</c:v>
                </c:pt>
                <c:pt idx="18">
                  <c:v>42886.0</c:v>
                </c:pt>
                <c:pt idx="19">
                  <c:v>42916.0</c:v>
                </c:pt>
              </c:numCache>
            </c:numRef>
          </c:cat>
          <c:val>
            <c:numRef>
              <c:f>'Baystate Noble ED'!$I$6:$I$25</c:f>
              <c:numCache>
                <c:formatCode>0%</c:formatCode>
                <c:ptCount val="20"/>
                <c:pt idx="0">
                  <c:v>0.759036144578313</c:v>
                </c:pt>
                <c:pt idx="1">
                  <c:v>0.744186046511628</c:v>
                </c:pt>
                <c:pt idx="2">
                  <c:v>0.548387096774193</c:v>
                </c:pt>
                <c:pt idx="3">
                  <c:v>0.724489795918367</c:v>
                </c:pt>
                <c:pt idx="4">
                  <c:v>0.666666666666667</c:v>
                </c:pt>
                <c:pt idx="5">
                  <c:v>0.700934579439252</c:v>
                </c:pt>
                <c:pt idx="6">
                  <c:v>0.617391304347826</c:v>
                </c:pt>
                <c:pt idx="7">
                  <c:v>0.622641509433962</c:v>
                </c:pt>
                <c:pt idx="8">
                  <c:v>0.663716814159292</c:v>
                </c:pt>
                <c:pt idx="9">
                  <c:v>0.630252100840336</c:v>
                </c:pt>
                <c:pt idx="10">
                  <c:v>0.660550458715596</c:v>
                </c:pt>
                <c:pt idx="11">
                  <c:v>0.628099173553719</c:v>
                </c:pt>
                <c:pt idx="12">
                  <c:v>0.623762376237624</c:v>
                </c:pt>
                <c:pt idx="13">
                  <c:v>0.580152671755725</c:v>
                </c:pt>
                <c:pt idx="14">
                  <c:v>0.553719008264463</c:v>
                </c:pt>
                <c:pt idx="15">
                  <c:v>0.494623655913978</c:v>
                </c:pt>
                <c:pt idx="16">
                  <c:v>0.490566037735849</c:v>
                </c:pt>
                <c:pt idx="17">
                  <c:v>0.542168674698795</c:v>
                </c:pt>
                <c:pt idx="18">
                  <c:v>0.54639175257732</c:v>
                </c:pt>
                <c:pt idx="19">
                  <c:v>0.525773195876289</c:v>
                </c:pt>
              </c:numCache>
            </c:numRef>
          </c:val>
          <c:smooth val="0"/>
        </c:ser>
        <c:dLbls>
          <c:showLegendKey val="0"/>
          <c:showVal val="0"/>
          <c:showCatName val="0"/>
          <c:showSerName val="0"/>
          <c:showPercent val="0"/>
          <c:showBubbleSize val="0"/>
        </c:dLbls>
        <c:marker val="1"/>
        <c:smooth val="0"/>
        <c:axId val="-775991568"/>
        <c:axId val="-865174832"/>
      </c:lineChart>
      <c:catAx>
        <c:axId val="-775991568"/>
        <c:scaling>
          <c:orientation val="minMax"/>
        </c:scaling>
        <c:delete val="1"/>
        <c:axPos val="b"/>
        <c:numFmt formatCode="[$-409]mmmm\-yy;@" sourceLinked="0"/>
        <c:majorTickMark val="out"/>
        <c:minorTickMark val="none"/>
        <c:tickLblPos val="nextTo"/>
        <c:crossAx val="-865174832"/>
        <c:crosses val="autoZero"/>
        <c:auto val="0"/>
        <c:lblAlgn val="ctr"/>
        <c:lblOffset val="100"/>
        <c:noMultiLvlLbl val="0"/>
      </c:catAx>
      <c:valAx>
        <c:axId val="-865174832"/>
        <c:scaling>
          <c:orientation val="minMax"/>
        </c:scaling>
        <c:delete val="0"/>
        <c:axPos val="l"/>
        <c:majorGridlines/>
        <c:numFmt formatCode="0%" sourceLinked="1"/>
        <c:majorTickMark val="out"/>
        <c:minorTickMark val="none"/>
        <c:tickLblPos val="nextTo"/>
        <c:crossAx val="-775991568"/>
        <c:crosses val="autoZero"/>
        <c:crossBetween val="midCat"/>
      </c:valAx>
      <c:spPr>
        <a:noFill/>
        <a:ln w="25400">
          <a:noFill/>
        </a:ln>
      </c:spPr>
    </c:plotArea>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0.09581</cdr:x>
      <cdr:y>0.08608</cdr:y>
    </cdr:from>
    <cdr:to>
      <cdr:x>0.20692</cdr:x>
      <cdr:y>0.29623</cdr:y>
    </cdr:to>
    <cdr:sp macro="" textlink="">
      <cdr:nvSpPr>
        <cdr:cNvPr id="2" name="TextBox 1"/>
        <cdr:cNvSpPr txBox="1"/>
      </cdr:nvSpPr>
      <cdr:spPr>
        <a:xfrm xmlns:a="http://schemas.openxmlformats.org/drawingml/2006/main">
          <a:off x="788504" y="3745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12</a:t>
          </a:r>
          <a:endParaRPr lang="en-US" sz="1100" dirty="0"/>
        </a:p>
      </cdr:txBody>
    </cdr:sp>
  </cdr:relSizeAnchor>
  <cdr:relSizeAnchor xmlns:cdr="http://schemas.openxmlformats.org/drawingml/2006/chartDrawing">
    <cdr:from>
      <cdr:x>0.2182</cdr:x>
      <cdr:y>0.30536</cdr:y>
    </cdr:from>
    <cdr:to>
      <cdr:x>0.32931</cdr:x>
      <cdr:y>0.51551</cdr:y>
    </cdr:to>
    <cdr:sp macro="" textlink="">
      <cdr:nvSpPr>
        <cdr:cNvPr id="3" name="TextBox 2"/>
        <cdr:cNvSpPr txBox="1"/>
      </cdr:nvSpPr>
      <cdr:spPr>
        <a:xfrm xmlns:a="http://schemas.openxmlformats.org/drawingml/2006/main">
          <a:off x="1795670" y="132873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6</a:t>
          </a:r>
          <a:endParaRPr lang="en-US" sz="1100" dirty="0"/>
        </a:p>
      </cdr:txBody>
    </cdr:sp>
  </cdr:relSizeAnchor>
  <cdr:relSizeAnchor xmlns:cdr="http://schemas.openxmlformats.org/drawingml/2006/chartDrawing">
    <cdr:from>
      <cdr:x>0.88889</cdr:x>
      <cdr:y>0.34495</cdr:y>
    </cdr:from>
    <cdr:to>
      <cdr:x>1</cdr:x>
      <cdr:y>0.5551</cdr:y>
    </cdr:to>
    <cdr:sp macro="" textlink="">
      <cdr:nvSpPr>
        <cdr:cNvPr id="4" name="TextBox 3"/>
        <cdr:cNvSpPr txBox="1"/>
      </cdr:nvSpPr>
      <cdr:spPr>
        <a:xfrm xmlns:a="http://schemas.openxmlformats.org/drawingml/2006/main">
          <a:off x="7454348" y="150101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0.67874</cdr:x>
      <cdr:y>0.33582</cdr:y>
    </cdr:from>
    <cdr:to>
      <cdr:x>0.78986</cdr:x>
      <cdr:y>0.54596</cdr:y>
    </cdr:to>
    <cdr:sp macro="" textlink="">
      <cdr:nvSpPr>
        <cdr:cNvPr id="5" name="TextBox 4"/>
        <cdr:cNvSpPr txBox="1"/>
      </cdr:nvSpPr>
      <cdr:spPr>
        <a:xfrm xmlns:a="http://schemas.openxmlformats.org/drawingml/2006/main">
          <a:off x="5585791" y="146125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5</a:t>
          </a:r>
          <a:endParaRPr lang="en-US" sz="1100" dirty="0"/>
        </a:p>
      </cdr:txBody>
    </cdr:sp>
  </cdr:relSizeAnchor>
  <cdr:relSizeAnchor xmlns:cdr="http://schemas.openxmlformats.org/drawingml/2006/chartDrawing">
    <cdr:from>
      <cdr:x>0.80113</cdr:x>
      <cdr:y>0.38455</cdr:y>
    </cdr:from>
    <cdr:to>
      <cdr:x>0.91224</cdr:x>
      <cdr:y>0.59469</cdr:y>
    </cdr:to>
    <cdr:sp macro="" textlink="">
      <cdr:nvSpPr>
        <cdr:cNvPr id="6" name="TextBox 5"/>
        <cdr:cNvSpPr txBox="1"/>
      </cdr:nvSpPr>
      <cdr:spPr>
        <a:xfrm xmlns:a="http://schemas.openxmlformats.org/drawingml/2006/main">
          <a:off x="6592957" y="167329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4</a:t>
          </a:r>
          <a:endParaRPr lang="en-US" sz="1100" dirty="0"/>
        </a:p>
      </cdr:txBody>
    </cdr:sp>
  </cdr:relSizeAnchor>
  <cdr:relSizeAnchor xmlns:cdr="http://schemas.openxmlformats.org/drawingml/2006/chartDrawing">
    <cdr:from>
      <cdr:x>0.88889</cdr:x>
      <cdr:y>0.39064</cdr:y>
    </cdr:from>
    <cdr:to>
      <cdr:x>1</cdr:x>
      <cdr:y>0.60078</cdr:y>
    </cdr:to>
    <cdr:sp macro="" textlink="">
      <cdr:nvSpPr>
        <cdr:cNvPr id="7" name="TextBox 6"/>
        <cdr:cNvSpPr txBox="1"/>
      </cdr:nvSpPr>
      <cdr:spPr>
        <a:xfrm xmlns:a="http://schemas.openxmlformats.org/drawingml/2006/main">
          <a:off x="7547113" y="169979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3</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0.78102</cdr:x>
      <cdr:y>0.038</cdr:y>
    </cdr:from>
    <cdr:to>
      <cdr:x>0.89019</cdr:x>
      <cdr:y>0.29653</cdr:y>
    </cdr:to>
    <cdr:sp macro="" textlink="">
      <cdr:nvSpPr>
        <cdr:cNvPr id="2" name="TextBox 1"/>
        <cdr:cNvSpPr txBox="1"/>
      </cdr:nvSpPr>
      <cdr:spPr>
        <a:xfrm xmlns:a="http://schemas.openxmlformats.org/drawingml/2006/main">
          <a:off x="6541559" y="1344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56% REDUCTION</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B330C-6F74-1844-A52A-92CB44B3DFFE}" type="datetimeFigureOut">
              <a:rPr lang="en-US" smtClean="0"/>
              <a:t>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09664-8195-F344-84D6-A335EC6044BF}" type="slidenum">
              <a:rPr lang="en-US" smtClean="0"/>
              <a:t>‹#›</a:t>
            </a:fld>
            <a:endParaRPr lang="en-US"/>
          </a:p>
        </p:txBody>
      </p:sp>
    </p:spTree>
    <p:extLst>
      <p:ext uri="{BB962C8B-B14F-4D97-AF65-F5344CB8AC3E}">
        <p14:creationId xmlns:p14="http://schemas.microsoft.com/office/powerpoint/2010/main" val="178915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xfrm>
            <a:off x="2036763" y="120650"/>
            <a:ext cx="2994025" cy="22463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x-none" altLang="x-none">
              <a:ea typeface="ＭＳ Ｐゴシック" charset="-128"/>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fld id="{47155C73-0607-2A41-BE27-E5416C5BB642}" type="slidenum">
              <a:rPr lang="en-US" altLang="x-none">
                <a:solidFill>
                  <a:prstClr val="black"/>
                </a:solidFill>
              </a:rPr>
              <a:pPr/>
              <a:t>36</a:t>
            </a:fld>
            <a:endParaRPr lang="en-US" altLang="x-none">
              <a:solidFill>
                <a:prstClr val="black"/>
              </a:solidFill>
            </a:endParaRPr>
          </a:p>
        </p:txBody>
      </p:sp>
    </p:spTree>
    <p:extLst>
      <p:ext uri="{BB962C8B-B14F-4D97-AF65-F5344CB8AC3E}">
        <p14:creationId xmlns:p14="http://schemas.microsoft.com/office/powerpoint/2010/main" val="1279313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png"/><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565150"/>
            <a:ext cx="9144000" cy="1130300"/>
          </a:xfrm>
          <a:prstGeom prst="rect">
            <a:avLst/>
          </a:prstGeom>
          <a:solidFill>
            <a:schemeClr val="bg2">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59613" y="228600"/>
            <a:ext cx="147478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6858000" cy="1470025"/>
          </a:xfrm>
        </p:spPr>
        <p:txBody>
          <a:bodyPr anchor="b"/>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700083"/>
            <a:ext cx="6400800" cy="1481517"/>
          </a:xfrm>
        </p:spPr>
        <p:txBody>
          <a:bodyPr/>
          <a:lstStyle>
            <a:lvl1pPr marL="0" indent="0" algn="l">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B83CCA-F3E3-164D-84ED-45631E765578}" type="datetimeFigureOut">
              <a:rPr lang="en-US" smtClean="0"/>
              <a:pPr/>
              <a:t>9/21/17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83CCA-F3E3-164D-84ED-45631E765578}"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B83CCA-F3E3-164D-84ED-45631E765578}"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81"/>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83CCA-F3E3-164D-84ED-45631E765578}" type="datetimeFigureOut">
              <a:rPr lang="en-US" smtClean="0"/>
              <a:pPr/>
              <a:t>9/21/17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565150"/>
            <a:ext cx="9144000" cy="1130300"/>
          </a:xfrm>
          <a:prstGeom prst="rect">
            <a:avLst/>
          </a:prstGeom>
          <a:solidFill>
            <a:schemeClr val="bg2">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59613" y="228600"/>
            <a:ext cx="147478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6858000" cy="1470025"/>
          </a:xfrm>
        </p:spPr>
        <p:txBody>
          <a:bodyPr anchor="b"/>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700083"/>
            <a:ext cx="6400800" cy="1481517"/>
          </a:xfrm>
        </p:spPr>
        <p:txBody>
          <a:bodyPr/>
          <a:lstStyle>
            <a:lvl1pPr marL="0" indent="0" algn="l">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15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0" y="0"/>
            <a:ext cx="9144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15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0" y="0"/>
            <a:ext cx="9144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6" name="Rectangle 5"/>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7" name="Rectangle 6"/>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9"/>
            <a:ext cx="7886700" cy="2852737"/>
          </a:xfrm>
        </p:spPr>
        <p:txBody>
          <a:bodyPr anchor="b"/>
          <a:lstStyle>
            <a:lvl1pPr>
              <a:defRPr sz="4500" b="0">
                <a:solidFill>
                  <a:srgbClr val="503278"/>
                </a:solidFill>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650">
                <a:solidFill>
                  <a:schemeClr val="bg1">
                    <a:lumMod val="50000"/>
                  </a:schemeClr>
                </a:solidFill>
                <a:latin typeface="+mn-lt"/>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1"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2"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9" name="Footer Placeholder 4"/>
          <p:cNvSpPr>
            <a:spLocks noGrp="1"/>
          </p:cNvSpPr>
          <p:nvPr>
            <p:ph type="ftr" sz="quarter" idx="14"/>
          </p:nvPr>
        </p:nvSpPr>
        <p:spPr>
          <a:xfrm>
            <a:off x="623888" y="6353175"/>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8" name="Rectangle 7"/>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10" name="Footer Placeholder 4"/>
          <p:cNvSpPr>
            <a:spLocks noGrp="1"/>
          </p:cNvSpPr>
          <p:nvPr>
            <p:ph type="ftr" sz="quarter" idx="14"/>
          </p:nvPr>
        </p:nvSpPr>
        <p:spPr>
          <a:xfrm>
            <a:off x="3248025"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8" name="Rectangle 7"/>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10" name="Footer Placeholder 4"/>
          <p:cNvSpPr>
            <a:spLocks noGrp="1"/>
          </p:cNvSpPr>
          <p:nvPr>
            <p:ph type="ftr" sz="quarter" idx="14"/>
          </p:nvPr>
        </p:nvSpPr>
        <p:spPr>
          <a:xfrm>
            <a:off x="3248025"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8" name="Rectangle 7"/>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10" name="Footer Placeholder 4"/>
          <p:cNvSpPr>
            <a:spLocks noGrp="1"/>
          </p:cNvSpPr>
          <p:nvPr>
            <p:ph type="ftr" sz="quarter" idx="14"/>
          </p:nvPr>
        </p:nvSpPr>
        <p:spPr>
          <a:xfrm>
            <a:off x="3248025"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8" name="Rectangle 7"/>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10" name="Footer Placeholder 4"/>
          <p:cNvSpPr>
            <a:spLocks noGrp="1"/>
          </p:cNvSpPr>
          <p:nvPr>
            <p:ph type="ftr" sz="quarter" idx="14"/>
          </p:nvPr>
        </p:nvSpPr>
        <p:spPr>
          <a:xfrm>
            <a:off x="3248025"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6" name="Rectangle 5"/>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7" name="Rectangle 6"/>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9"/>
            <a:ext cx="7886700" cy="2852737"/>
          </a:xfrm>
        </p:spPr>
        <p:txBody>
          <a:bodyPr anchor="b"/>
          <a:lstStyle>
            <a:lvl1pPr>
              <a:defRPr sz="4500" b="0">
                <a:solidFill>
                  <a:srgbClr val="503278"/>
                </a:solidFill>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650">
                <a:solidFill>
                  <a:schemeClr val="bg1">
                    <a:lumMod val="50000"/>
                  </a:schemeClr>
                </a:solidFill>
                <a:latin typeface="+mn-lt"/>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1"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2"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9" name="Footer Placeholder 4"/>
          <p:cNvSpPr>
            <a:spLocks noGrp="1"/>
          </p:cNvSpPr>
          <p:nvPr>
            <p:ph type="ftr" sz="quarter" idx="14"/>
          </p:nvPr>
        </p:nvSpPr>
        <p:spPr>
          <a:xfrm>
            <a:off x="623888" y="6353175"/>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8" name="Rectangle 7"/>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10" name="Footer Placeholder 4"/>
          <p:cNvSpPr>
            <a:spLocks noGrp="1"/>
          </p:cNvSpPr>
          <p:nvPr>
            <p:ph type="ftr" sz="quarter" idx="14"/>
          </p:nvPr>
        </p:nvSpPr>
        <p:spPr>
          <a:xfrm>
            <a:off x="3248025"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Rectangle 6"/>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8" name="Rectangle 7"/>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10" name="Footer Placeholder 4"/>
          <p:cNvSpPr>
            <a:spLocks noGrp="1"/>
          </p:cNvSpPr>
          <p:nvPr>
            <p:ph type="ftr" sz="quarter" idx="14"/>
          </p:nvPr>
        </p:nvSpPr>
        <p:spPr>
          <a:xfrm>
            <a:off x="3248025"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15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0" y="0"/>
            <a:ext cx="9144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Rectangle 6"/>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8" name="Rectangle 7"/>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10" name="Footer Placeholder 4"/>
          <p:cNvSpPr>
            <a:spLocks noGrp="1"/>
          </p:cNvSpPr>
          <p:nvPr>
            <p:ph type="ftr" sz="quarter" idx="14"/>
          </p:nvPr>
        </p:nvSpPr>
        <p:spPr>
          <a:xfrm>
            <a:off x="3248025"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Rectangle 6"/>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8" name="Rectangle 7"/>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10" name="Footer Placeholder 4"/>
          <p:cNvSpPr>
            <a:spLocks noGrp="1"/>
          </p:cNvSpPr>
          <p:nvPr>
            <p:ph type="ftr" sz="quarter" idx="14"/>
          </p:nvPr>
        </p:nvSpPr>
        <p:spPr>
          <a:xfrm>
            <a:off x="3248025"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Rectangle 6"/>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8" name="Rectangle 7"/>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9"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10" name="Footer Placeholder 4"/>
          <p:cNvSpPr>
            <a:spLocks noGrp="1"/>
          </p:cNvSpPr>
          <p:nvPr>
            <p:ph type="ftr" sz="quarter" idx="14"/>
          </p:nvPr>
        </p:nvSpPr>
        <p:spPr>
          <a:xfrm>
            <a:off x="3248025"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15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0" y="0"/>
            <a:ext cx="9144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3"/>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5" name="Rectangle 4"/>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9"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7" name="Footer Placeholder 2"/>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Rectangle 3"/>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5" name="Rectangle 4"/>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5"/>
          <p:cNvSpPr>
            <a:spLocks noGrp="1"/>
          </p:cNvSpPr>
          <p:nvPr>
            <p:ph sz="quarter" idx="12"/>
          </p:nvPr>
        </p:nvSpPr>
        <p:spPr>
          <a:xfrm>
            <a:off x="173832" y="155576"/>
            <a:ext cx="2855119" cy="390525"/>
          </a:xfrm>
          <a:prstGeom prst="rect">
            <a:avLst/>
          </a:prstGeom>
        </p:spPr>
        <p:txBody>
          <a:bodyPr/>
          <a:lstStyle>
            <a:lvl1pPr marL="0" indent="0">
              <a:buNone/>
              <a:defRPr sz="1200" baseline="0">
                <a:solidFill>
                  <a:schemeClr val="bg1"/>
                </a:solidFill>
              </a:defRPr>
            </a:lvl1pPr>
          </a:lstStyle>
          <a:p>
            <a:pPr lvl="0"/>
            <a:r>
              <a:rPr lang="en-US" smtClean="0"/>
              <a:t>Click to edit Master text styles</a:t>
            </a:r>
          </a:p>
        </p:txBody>
      </p:sp>
      <p:sp>
        <p:nvSpPr>
          <p:cNvPr id="9"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7" name="Footer Placeholder 2"/>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5" name="Rectangle 4"/>
          <p:cNvSpPr/>
          <p:nvPr userDrawn="1"/>
        </p:nvSpPr>
        <p:spPr>
          <a:xfrm>
            <a:off x="0" y="155575"/>
            <a:ext cx="9144000" cy="390525"/>
          </a:xfrm>
          <a:prstGeom prst="rect">
            <a:avLst/>
          </a:prstGeom>
          <a:solidFill>
            <a:srgbClr val="5032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2B800"/>
              </a:solidFill>
            </a:endParaRPr>
          </a:p>
        </p:txBody>
      </p:sp>
      <p:sp>
        <p:nvSpPr>
          <p:cNvPr id="6" name="Rectangle 5"/>
          <p:cNvSpPr/>
          <p:nvPr userDrawn="1"/>
        </p:nvSpPr>
        <p:spPr>
          <a:xfrm>
            <a:off x="0" y="0"/>
            <a:ext cx="9144000" cy="155575"/>
          </a:xfrm>
          <a:prstGeom prst="rect">
            <a:avLst/>
          </a:prstGeom>
          <a:solidFill>
            <a:srgbClr val="F2B8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0" y="6353175"/>
            <a:ext cx="14668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773192"/>
            <a:ext cx="7886700" cy="1052434"/>
          </a:xfrm>
        </p:spPr>
        <p:txBody>
          <a:bodyPr/>
          <a:lstStyle>
            <a:lvl1pPr>
              <a:defRPr b="0">
                <a:solidFill>
                  <a:srgbClr val="503278"/>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sz="1650">
                <a:solidFill>
                  <a:schemeClr val="tx1"/>
                </a:solidFill>
                <a:latin typeface="+mn-lt"/>
                <a:cs typeface="Arial" panose="020B0604020202020204" pitchFamily="34" charset="0"/>
              </a:defRPr>
            </a:lvl1pPr>
            <a:lvl2pPr>
              <a:defRPr sz="1650">
                <a:solidFill>
                  <a:schemeClr val="tx1"/>
                </a:solidFill>
                <a:latin typeface="+mn-lt"/>
                <a:cs typeface="Arial" panose="020B0604020202020204" pitchFamily="34" charset="0"/>
              </a:defRPr>
            </a:lvl2pPr>
            <a:lvl3pPr>
              <a:defRPr sz="1650">
                <a:solidFill>
                  <a:schemeClr val="tx1"/>
                </a:solidFill>
                <a:latin typeface="+mn-lt"/>
                <a:cs typeface="Arial" panose="020B0604020202020204" pitchFamily="34" charset="0"/>
              </a:defRPr>
            </a:lvl3pPr>
            <a:lvl4pPr>
              <a:defRPr sz="1650">
                <a:solidFill>
                  <a:schemeClr val="tx1"/>
                </a:solidFill>
                <a:latin typeface="+mn-lt"/>
                <a:cs typeface="Arial" panose="020B0604020202020204" pitchFamily="34" charset="0"/>
              </a:defRPr>
            </a:lvl4pPr>
            <a:lvl5pPr>
              <a:defRPr sz="1650">
                <a:solidFill>
                  <a:schemeClr val="tx1"/>
                </a:solidFill>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6803136" y="155576"/>
            <a:ext cx="2340864" cy="390525"/>
          </a:xfrm>
          <a:prstGeom prst="rect">
            <a:avLst/>
          </a:prstGeom>
        </p:spPr>
        <p:txBody>
          <a:bodyPr/>
          <a:lstStyle>
            <a:lvl1pPr marL="0" indent="0" algn="r">
              <a:buNone/>
              <a:defRPr sz="1200" baseline="0">
                <a:solidFill>
                  <a:schemeClr val="bg1"/>
                </a:solidFill>
                <a:latin typeface="+mn-lt"/>
              </a:defRPr>
            </a:lvl1pPr>
          </a:lstStyle>
          <a:p>
            <a:pPr lvl="0"/>
            <a:r>
              <a:rPr lang="en-US" smtClean="0"/>
              <a:t>Click to edit Master text styles</a:t>
            </a:r>
          </a:p>
        </p:txBody>
      </p:sp>
      <p:sp>
        <p:nvSpPr>
          <p:cNvPr id="8" name="Footer Placeholder 4"/>
          <p:cNvSpPr>
            <a:spLocks noGrp="1"/>
          </p:cNvSpPr>
          <p:nvPr>
            <p:ph type="ftr" sz="quarter" idx="14"/>
          </p:nvPr>
        </p:nvSpPr>
        <p:spPr>
          <a:xfrm>
            <a:off x="3028950" y="6356350"/>
            <a:ext cx="3086100"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en-US">
              <a:ea typeface="ＭＳ Ｐゴシック" charset="-128"/>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B83CCA-F3E3-164D-84ED-45631E765578}"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5128"/>
            <a:ext cx="8229600" cy="990600"/>
          </a:xfrm>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18704"/>
            <a:ext cx="8229600" cy="43518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44344"/>
            <a:ext cx="8229600" cy="990600"/>
          </a:xfrm>
        </p:spPr>
        <p:txBody>
          <a:bodyPr/>
          <a:lstStyle/>
          <a:p>
            <a:r>
              <a:rPr lang="en-US" smtClean="0"/>
              <a:t>Click to edit Master title style</a:t>
            </a:r>
            <a:endParaRPr lang="en-US"/>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83CCA-F3E3-164D-84ED-45631E765578}"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B83CCA-F3E3-164D-84ED-45631E765578}" type="datetimeFigureOut">
              <a:rPr lang="en-US" smtClean="0"/>
              <a:pPr/>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B83CCA-F3E3-164D-84ED-45631E765578}" type="datetimeFigureOut">
              <a:rPr lang="en-US" smtClean="0"/>
              <a:pPr/>
              <a:t>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DD1BFA-FD84-CC43-802C-27D64DD82E10}"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83CCA-F3E3-164D-84ED-45631E765578}" type="datetimeFigureOut">
              <a:rPr lang="en-US" smtClean="0"/>
              <a:pPr/>
              <a:t>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83CCA-F3E3-164D-84ED-45631E765578}" type="datetimeFigureOut">
              <a:rPr lang="en-US" smtClean="0"/>
              <a:pPr/>
              <a:t>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77000" y="62484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B83CCA-F3E3-164D-84ED-45631E765578}" type="datetimeFigureOut">
              <a:rPr lang="en-US" smtClean="0"/>
              <a:pPr/>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B83CCA-F3E3-164D-84ED-45631E765578}" type="datetimeFigureOut">
              <a:rPr lang="en-US" smtClean="0"/>
              <a:pPr/>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83CCA-F3E3-164D-84ED-45631E765578}"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B83CCA-F3E3-164D-84ED-45631E765578}"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81"/>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83CCA-F3E3-164D-84ED-45631E765578}" type="datetimeFigureOut">
              <a:rPr lang="en-US" smtClean="0"/>
              <a:pPr/>
              <a:t>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B83CCA-F3E3-164D-84ED-45631E765578}"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5128"/>
            <a:ext cx="8229600" cy="990600"/>
          </a:xfrm>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18704"/>
            <a:ext cx="8229600" cy="43518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44344"/>
            <a:ext cx="8229600" cy="990600"/>
          </a:xfrm>
        </p:spPr>
        <p:txBody>
          <a:bodyPr/>
          <a:lstStyle/>
          <a:p>
            <a:r>
              <a:rPr lang="en-US" smtClean="0"/>
              <a:t>Click to edit Master title style</a:t>
            </a:r>
            <a:endParaRPr lang="en-US"/>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83CCA-F3E3-164D-84ED-45631E765578}"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B83CCA-F3E3-164D-84ED-45631E765578}" type="datetimeFigureOut">
              <a:rPr lang="en-US" smtClean="0"/>
              <a:pPr/>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B83CCA-F3E3-164D-84ED-45631E765578}" type="datetimeFigureOut">
              <a:rPr lang="en-US" smtClean="0"/>
              <a:pPr/>
              <a:t>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DD1BFA-FD84-CC43-802C-27D64DD82E10}"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83CCA-F3E3-164D-84ED-45631E765578}" type="datetimeFigureOut">
              <a:rPr lang="en-US" smtClean="0"/>
              <a:pPr/>
              <a:t>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83CCA-F3E3-164D-84ED-45631E765578}" type="datetimeFigureOut">
              <a:rPr lang="en-US" smtClean="0"/>
              <a:pPr/>
              <a:t>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B83CCA-F3E3-164D-84ED-45631E765578}" type="datetimeFigureOut">
              <a:rPr lang="en-US" smtClean="0"/>
              <a:pPr/>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B83CCA-F3E3-164D-84ED-45631E765578}" type="datetimeFigureOut">
              <a:rPr lang="en-US" smtClean="0"/>
              <a:pPr/>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83CCA-F3E3-164D-84ED-45631E765578}"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B83CCA-F3E3-164D-84ED-45631E765578}" type="datetimeFigureOut">
              <a:rPr lang="en-US" smtClean="0"/>
              <a:pPr/>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81"/>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83CCA-F3E3-164D-84ED-45631E765578}" type="datetimeFigureOut">
              <a:rPr lang="en-US" smtClean="0"/>
              <a:pPr/>
              <a:t>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B83CCA-F3E3-164D-84ED-45631E765578}"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5128"/>
            <a:ext cx="8229600" cy="990600"/>
          </a:xfrm>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18704"/>
            <a:ext cx="8229600" cy="43518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44344"/>
            <a:ext cx="8229600" cy="990600"/>
          </a:xfrm>
        </p:spPr>
        <p:txBody>
          <a:bodyPr/>
          <a:lstStyle/>
          <a:p>
            <a:r>
              <a:rPr lang="en-US" smtClean="0"/>
              <a:t>Click to edit Master title style</a:t>
            </a:r>
            <a:endParaRPr lang="en-US"/>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83CCA-F3E3-164D-84ED-45631E765578}"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B83CCA-F3E3-164D-84ED-45631E765578}" type="datetimeFigureOut">
              <a:rPr lang="en-US" smtClean="0"/>
              <a:pPr/>
              <a:t>9/21/17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B83CCA-F3E3-164D-84ED-45631E765578}" type="datetimeFigureOut">
              <a:rPr lang="en-US" smtClean="0"/>
              <a:pPr/>
              <a:t>9/21/17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DD1BFA-FD84-CC43-802C-27D64DD82E10}"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83CCA-F3E3-164D-84ED-45631E765578}" type="datetimeFigureOut">
              <a:rPr lang="en-US" smtClean="0"/>
              <a:pPr/>
              <a:t>9/21/17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83CCA-F3E3-164D-84ED-45631E765578}" type="datetimeFigureOut">
              <a:rPr lang="en-US" smtClean="0"/>
              <a:pPr/>
              <a:t>9/21/17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B83CCA-F3E3-164D-84ED-45631E765578}" type="datetimeFigureOut">
              <a:rPr lang="en-US" smtClean="0"/>
              <a:pPr/>
              <a:t>9/21/17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B83CCA-F3E3-164D-84ED-45631E765578}" type="datetimeFigureOut">
              <a:rPr lang="en-US" smtClean="0"/>
              <a:pPr/>
              <a:t>9/21/17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83CCA-F3E3-164D-84ED-45631E765578}"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B83CCA-F3E3-164D-84ED-45631E765578}"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126163"/>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69881"/>
            <a:ext cx="8229600" cy="9906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83CCA-F3E3-164D-84ED-45631E765578}" type="datetimeFigureOut">
              <a:rPr lang="en-US" smtClean="0"/>
              <a:pPr/>
              <a:t>9/21/17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B83CCA-F3E3-164D-84ED-45631E765578}"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5128"/>
            <a:ext cx="8229600" cy="990600"/>
          </a:xfrm>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18704"/>
            <a:ext cx="8229600" cy="43518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44344"/>
            <a:ext cx="8229600" cy="990600"/>
          </a:xfrm>
        </p:spPr>
        <p:txBody>
          <a:bodyPr/>
          <a:lstStyle/>
          <a:p>
            <a:r>
              <a:rPr lang="en-US" smtClean="0"/>
              <a:t>Click to edit Master title style</a:t>
            </a:r>
            <a:endParaRPr lang="en-US"/>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83CCA-F3E3-164D-84ED-45631E765578}" type="datetimeFigureOut">
              <a:rPr lang="en-US" smtClean="0"/>
              <a:pPr/>
              <a:t>9/21/17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DD1BFA-FD84-CC43-802C-27D64DD82E10}"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B83CCA-F3E3-164D-84ED-45631E765578}" type="datetimeFigureOut">
              <a:rPr lang="en-US" smtClean="0"/>
              <a:pPr/>
              <a:t>9/21/17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B83CCA-F3E3-164D-84ED-45631E765578}" type="datetimeFigureOut">
              <a:rPr lang="en-US" smtClean="0"/>
              <a:pPr/>
              <a:t>9/21/17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DD1BFA-FD84-CC43-802C-27D64DD82E10}"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83CCA-F3E3-164D-84ED-45631E765578}" type="datetimeFigureOut">
              <a:rPr lang="en-US" smtClean="0"/>
              <a:pPr/>
              <a:t>9/21/17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83CCA-F3E3-164D-84ED-45631E765578}" type="datetimeFigureOut">
              <a:rPr lang="en-US" smtClean="0"/>
              <a:pPr/>
              <a:t>9/21/17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DD1BFA-FD84-CC43-802C-27D64DD82E10}" type="slidenum">
              <a:rPr lang="en-US" smtClean="0"/>
              <a:pPr/>
              <a:t>‹#›</a:t>
            </a:fld>
            <a:endParaRPr lang="en-US"/>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B83CCA-F3E3-164D-84ED-45631E765578}" type="datetimeFigureOut">
              <a:rPr lang="en-US" smtClean="0"/>
              <a:pPr/>
              <a:t>9/21/17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DD1BFA-FD84-CC43-802C-27D64DD82E10}"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theme" Target="../theme/theme1.xml"/><Relationship Id="rId53" Type="http://schemas.openxmlformats.org/officeDocument/2006/relationships/image" Target="../media/image1.png"/><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theme" Target="../theme/theme2.xml"/><Relationship Id="rId15" Type="http://schemas.openxmlformats.org/officeDocument/2006/relationships/image" Target="../media/image3.jpeg"/><Relationship Id="rId16" Type="http://schemas.openxmlformats.org/officeDocument/2006/relationships/image" Target="../media/image1.pn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theme" Target="../theme/theme3.xml"/><Relationship Id="rId15" Type="http://schemas.openxmlformats.org/officeDocument/2006/relationships/image" Target="../media/image3.jpeg"/><Relationship Id="rId16" Type="http://schemas.openxmlformats.org/officeDocument/2006/relationships/image" Target="../media/image1.png"/><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theme" Target="../theme/theme4.xml"/><Relationship Id="rId15" Type="http://schemas.openxmlformats.org/officeDocument/2006/relationships/image" Target="../media/image3.jpeg"/><Relationship Id="rId16" Type="http://schemas.openxmlformats.org/officeDocument/2006/relationships/image" Target="../media/image1.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theme" Target="../theme/theme5.xml"/><Relationship Id="rId15" Type="http://schemas.openxmlformats.org/officeDocument/2006/relationships/image" Target="../media/image3.jpeg"/><Relationship Id="rId16" Type="http://schemas.openxmlformats.org/officeDocument/2006/relationships/image" Target="../media/image1.png"/><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1028" name="Picture 3"/>
          <p:cNvPicPr>
            <a:picLocks noChangeAspect="1"/>
          </p:cNvPicPr>
          <p:nvPr userDrawn="1"/>
        </p:nvPicPr>
        <p:blipFill>
          <a:blip r:embed="rId53">
            <a:extLst>
              <a:ext uri="{28A0092B-C50C-407E-A947-70E740481C1C}">
                <a14:useLocalDpi xmlns:a14="http://schemas.microsoft.com/office/drawing/2010/main" val="0"/>
              </a:ext>
            </a:extLst>
          </a:blip>
          <a:srcRect/>
          <a:stretch>
            <a:fillRect/>
          </a:stretch>
        </p:blipFill>
        <p:spPr bwMode="auto">
          <a:xfrm>
            <a:off x="6477000" y="63246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16489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Lst>
  <p:txStyles>
    <p:titleStyle>
      <a:lvl1pPr algn="ctr" rtl="0" eaLnBrk="0" fontAlgn="base" hangingPunct="0">
        <a:spcBef>
          <a:spcPct val="0"/>
        </a:spcBef>
        <a:spcAft>
          <a:spcPct val="0"/>
        </a:spcAft>
        <a:defRPr sz="44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accent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accent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accent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accent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accent1"/>
          </a:solidFill>
          <a:latin typeface="Calibri" pitchFamily="34" charset="0"/>
        </a:defRPr>
      </a:lvl6pPr>
      <a:lvl7pPr marL="914400" algn="ctr" rtl="0" eaLnBrk="1" fontAlgn="base" hangingPunct="1">
        <a:spcBef>
          <a:spcPct val="0"/>
        </a:spcBef>
        <a:spcAft>
          <a:spcPct val="0"/>
        </a:spcAft>
        <a:defRPr sz="4400">
          <a:solidFill>
            <a:schemeClr val="accent1"/>
          </a:solidFill>
          <a:latin typeface="Calibri" pitchFamily="34" charset="0"/>
        </a:defRPr>
      </a:lvl7pPr>
      <a:lvl8pPr marL="1371600" algn="ctr" rtl="0" eaLnBrk="1" fontAlgn="base" hangingPunct="1">
        <a:spcBef>
          <a:spcPct val="0"/>
        </a:spcBef>
        <a:spcAft>
          <a:spcPct val="0"/>
        </a:spcAft>
        <a:defRPr sz="4400">
          <a:solidFill>
            <a:schemeClr val="accent1"/>
          </a:solidFill>
          <a:latin typeface="Calibri" pitchFamily="34" charset="0"/>
        </a:defRPr>
      </a:lvl8pPr>
      <a:lvl9pPr marL="1828800" algn="ctr" rtl="0" eaLnBrk="1" fontAlgn="base" hangingPunct="1">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0"/>
            <a:ext cx="9144000" cy="1524000"/>
          </a:xfrm>
          <a:prstGeom prst="rect">
            <a:avLst/>
          </a:prstGeom>
          <a:solidFill>
            <a:srgbClr val="EFF1F5"/>
          </a:solidFill>
          <a:ln w="25400" cap="flat" cmpd="sng" algn="ctr">
            <a:noFill/>
            <a:prstDash val="solid"/>
          </a:ln>
          <a:effectLst/>
        </p:spPr>
        <p:txBody>
          <a:bodyPr anchor="ctr"/>
          <a:lstStyle/>
          <a:p>
            <a:pPr algn="ctr">
              <a:defRPr/>
            </a:pPr>
            <a:endParaRPr lang="en-US" kern="0">
              <a:solidFill>
                <a:sysClr val="window" lastClr="FFFFFF"/>
              </a:solidFill>
              <a:latin typeface="Calibri"/>
            </a:endParaRPr>
          </a:p>
        </p:txBody>
      </p:sp>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57200" y="6200775"/>
            <a:ext cx="82296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457200"/>
            <a:fld id="{FBB83CCA-F3E3-164D-84ED-45631E765578}" type="datetimeFigureOut">
              <a:rPr lang="en-US" smtClean="0"/>
              <a:pPr defTabSz="457200"/>
              <a:t>9/20/17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457200"/>
            <a:fld id="{87DD1BFA-FD84-CC43-802C-27D64DD82E10}" type="slidenum">
              <a:rPr lang="en-US" smtClean="0"/>
              <a:pPr defTabSz="457200"/>
              <a:t>‹#›</a:t>
            </a:fld>
            <a:endParaRPr lang="en-US"/>
          </a:p>
        </p:txBody>
      </p:sp>
      <p:pic>
        <p:nvPicPr>
          <p:cNvPr id="9" name="Picture 8"/>
          <p:cNvPicPr>
            <a:picLocks noChangeAspect="1"/>
          </p:cNvPicPr>
          <p:nvPr userDrawn="1"/>
        </p:nvPicPr>
        <p:blipFill>
          <a:blip r:embed="rId16"/>
          <a:stretch>
            <a:fillRect/>
          </a:stretch>
        </p:blipFill>
        <p:spPr>
          <a:xfrm>
            <a:off x="6501765" y="6342133"/>
            <a:ext cx="2236470" cy="346710"/>
          </a:xfrm>
          <a:prstGeom prst="rect">
            <a:avLst/>
          </a:prstGeom>
        </p:spPr>
      </p:pic>
      <p:sp>
        <p:nvSpPr>
          <p:cNvPr id="13" name="Rectangle 12"/>
          <p:cNvSpPr/>
          <p:nvPr userDrawn="1"/>
        </p:nvSpPr>
        <p:spPr>
          <a:xfrm>
            <a:off x="0" y="0"/>
            <a:ext cx="9144000" cy="220133"/>
          </a:xfrm>
          <a:prstGeom prst="rect">
            <a:avLst/>
          </a:prstGeom>
          <a:solidFill>
            <a:srgbClr val="6B1D74"/>
          </a:solidFill>
          <a:ln w="25400" cap="flat" cmpd="sng" algn="ctr">
            <a:noFill/>
            <a:prstDash val="solid"/>
          </a:ln>
          <a:effectLst/>
        </p:spPr>
        <p:txBody>
          <a:bodyPr anchor="ctr"/>
          <a:lstStyle/>
          <a:p>
            <a:pPr algn="ctr">
              <a:defRPr/>
            </a:pPr>
            <a:endParaRPr lang="en-US" kern="0">
              <a:solidFill>
                <a:sysClr val="window" lastClr="FFFFFF"/>
              </a:solidFill>
              <a:latin typeface="Calibri"/>
            </a:endParaRPr>
          </a:p>
        </p:txBody>
      </p:sp>
    </p:spTree>
    <p:extLst>
      <p:ext uri="{BB962C8B-B14F-4D97-AF65-F5344CB8AC3E}">
        <p14:creationId xmlns:p14="http://schemas.microsoft.com/office/powerpoint/2010/main" val="14302224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914400" rtl="0" eaLnBrk="1" latinLnBrk="0" hangingPunct="1">
        <a:spcBef>
          <a:spcPct val="0"/>
        </a:spcBef>
        <a:buNone/>
        <a:defRPr sz="4000" kern="1200" spc="-100" baseline="0">
          <a:solidFill>
            <a:srgbClr val="604A7B"/>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0"/>
            <a:ext cx="9144000" cy="1524000"/>
          </a:xfrm>
          <a:prstGeom prst="rect">
            <a:avLst/>
          </a:prstGeom>
          <a:solidFill>
            <a:srgbClr val="EFF1F5"/>
          </a:solidFill>
          <a:ln w="25400" cap="flat" cmpd="sng" algn="ctr">
            <a:noFill/>
            <a:prstDash val="solid"/>
          </a:ln>
          <a:effectLst/>
        </p:spPr>
        <p:txBody>
          <a:bodyPr anchor="ctr"/>
          <a:lstStyle/>
          <a:p>
            <a:pPr algn="ctr">
              <a:defRPr/>
            </a:pPr>
            <a:endParaRPr lang="en-US" kern="0">
              <a:solidFill>
                <a:sysClr val="window" lastClr="FFFFFF"/>
              </a:solidFill>
              <a:latin typeface="Calibri"/>
            </a:endParaRPr>
          </a:p>
        </p:txBody>
      </p:sp>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57200" y="6200775"/>
            <a:ext cx="822960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457200"/>
            <a:fld id="{FBB83CCA-F3E3-164D-84ED-45631E765578}" type="datetimeFigureOut">
              <a:rPr lang="en-US" smtClean="0"/>
              <a:pPr defTabSz="457200"/>
              <a:t>9/20/17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457200"/>
            <a:fld id="{87DD1BFA-FD84-CC43-802C-27D64DD82E10}" type="slidenum">
              <a:rPr lang="en-US" smtClean="0"/>
              <a:pPr defTabSz="457200"/>
              <a:t>‹#›</a:t>
            </a:fld>
            <a:endParaRPr lang="en-US"/>
          </a:p>
        </p:txBody>
      </p:sp>
      <p:pic>
        <p:nvPicPr>
          <p:cNvPr id="9" name="Picture 8"/>
          <p:cNvPicPr>
            <a:picLocks noChangeAspect="1"/>
          </p:cNvPicPr>
          <p:nvPr userDrawn="1"/>
        </p:nvPicPr>
        <p:blipFill>
          <a:blip r:embed="rId16"/>
          <a:stretch>
            <a:fillRect/>
          </a:stretch>
        </p:blipFill>
        <p:spPr>
          <a:xfrm>
            <a:off x="6501765" y="6342133"/>
            <a:ext cx="2236470" cy="346710"/>
          </a:xfrm>
          <a:prstGeom prst="rect">
            <a:avLst/>
          </a:prstGeom>
        </p:spPr>
      </p:pic>
      <p:sp>
        <p:nvSpPr>
          <p:cNvPr id="13" name="Rectangle 12"/>
          <p:cNvSpPr/>
          <p:nvPr userDrawn="1"/>
        </p:nvSpPr>
        <p:spPr>
          <a:xfrm>
            <a:off x="0" y="0"/>
            <a:ext cx="9144000" cy="220133"/>
          </a:xfrm>
          <a:prstGeom prst="rect">
            <a:avLst/>
          </a:prstGeom>
          <a:solidFill>
            <a:srgbClr val="6B1D74"/>
          </a:solidFill>
          <a:ln w="25400" cap="flat" cmpd="sng" algn="ctr">
            <a:noFill/>
            <a:prstDash val="solid"/>
          </a:ln>
          <a:effectLst/>
        </p:spPr>
        <p:txBody>
          <a:bodyPr anchor="ctr"/>
          <a:lstStyle/>
          <a:p>
            <a:pPr algn="ctr">
              <a:defRPr/>
            </a:pPr>
            <a:endParaRPr lang="en-US" kern="0">
              <a:solidFill>
                <a:sysClr val="window" lastClr="FFFFFF"/>
              </a:solidFill>
              <a:latin typeface="Calibri"/>
            </a:endParaRPr>
          </a:p>
        </p:txBody>
      </p:sp>
    </p:spTree>
    <p:extLst>
      <p:ext uri="{BB962C8B-B14F-4D97-AF65-F5344CB8AC3E}">
        <p14:creationId xmlns:p14="http://schemas.microsoft.com/office/powerpoint/2010/main" val="38647915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xStyles>
    <p:titleStyle>
      <a:lvl1pPr algn="l" defTabSz="914400" rtl="0" eaLnBrk="1" latinLnBrk="0" hangingPunct="1">
        <a:spcBef>
          <a:spcPct val="0"/>
        </a:spcBef>
        <a:buNone/>
        <a:defRPr sz="4000" kern="1200" spc="-100" baseline="0">
          <a:solidFill>
            <a:srgbClr val="604A7B"/>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0"/>
            <a:ext cx="9144000" cy="1524000"/>
          </a:xfrm>
          <a:prstGeom prst="rect">
            <a:avLst/>
          </a:prstGeom>
          <a:solidFill>
            <a:srgbClr val="EFF1F5"/>
          </a:solidFill>
          <a:ln w="25400" cap="flat" cmpd="sng" algn="ctr">
            <a:noFill/>
            <a:prstDash val="solid"/>
          </a:ln>
          <a:effectLst/>
        </p:spPr>
        <p:txBody>
          <a:bodyPr anchor="ctr"/>
          <a:lstStyle/>
          <a:p>
            <a:pPr algn="ctr">
              <a:defRPr/>
            </a:pPr>
            <a:endParaRPr lang="en-US" kern="0">
              <a:solidFill>
                <a:sysClr val="window" lastClr="FFFFFF"/>
              </a:solidFill>
              <a:latin typeface="Calibri"/>
            </a:endParaRPr>
          </a:p>
        </p:txBody>
      </p:sp>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57200" y="6200775"/>
            <a:ext cx="822960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457200"/>
            <a:fld id="{FBB83CCA-F3E3-164D-84ED-45631E765578}" type="datetimeFigureOut">
              <a:rPr lang="en-US" smtClean="0"/>
              <a:pPr defTabSz="457200"/>
              <a:t>9/21/17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457200"/>
            <a:fld id="{87DD1BFA-FD84-CC43-802C-27D64DD82E10}" type="slidenum">
              <a:rPr lang="en-US" smtClean="0"/>
              <a:pPr defTabSz="457200"/>
              <a:t>‹#›</a:t>
            </a:fld>
            <a:endParaRPr lang="en-US"/>
          </a:p>
        </p:txBody>
      </p:sp>
      <p:pic>
        <p:nvPicPr>
          <p:cNvPr id="9" name="Picture 8"/>
          <p:cNvPicPr>
            <a:picLocks noChangeAspect="1"/>
          </p:cNvPicPr>
          <p:nvPr userDrawn="1"/>
        </p:nvPicPr>
        <p:blipFill>
          <a:blip r:embed="rId16"/>
          <a:stretch>
            <a:fillRect/>
          </a:stretch>
        </p:blipFill>
        <p:spPr>
          <a:xfrm>
            <a:off x="6501765" y="6342133"/>
            <a:ext cx="2236470" cy="346710"/>
          </a:xfrm>
          <a:prstGeom prst="rect">
            <a:avLst/>
          </a:prstGeom>
        </p:spPr>
      </p:pic>
      <p:sp>
        <p:nvSpPr>
          <p:cNvPr id="13" name="Rectangle 12"/>
          <p:cNvSpPr/>
          <p:nvPr userDrawn="1"/>
        </p:nvSpPr>
        <p:spPr>
          <a:xfrm>
            <a:off x="0" y="0"/>
            <a:ext cx="9144000" cy="220133"/>
          </a:xfrm>
          <a:prstGeom prst="rect">
            <a:avLst/>
          </a:prstGeom>
          <a:solidFill>
            <a:srgbClr val="6B1D74"/>
          </a:solidFill>
          <a:ln w="25400" cap="flat" cmpd="sng" algn="ctr">
            <a:noFill/>
            <a:prstDash val="solid"/>
          </a:ln>
          <a:effectLst/>
        </p:spPr>
        <p:txBody>
          <a:bodyPr anchor="ctr"/>
          <a:lstStyle/>
          <a:p>
            <a:pPr algn="ctr">
              <a:defRPr/>
            </a:pPr>
            <a:endParaRPr lang="en-US" kern="0">
              <a:solidFill>
                <a:sysClr val="window" lastClr="FFFFFF"/>
              </a:solidFill>
              <a:latin typeface="Calibri"/>
            </a:endParaRPr>
          </a:p>
        </p:txBody>
      </p:sp>
    </p:spTree>
    <p:extLst>
      <p:ext uri="{BB962C8B-B14F-4D97-AF65-F5344CB8AC3E}">
        <p14:creationId xmlns:p14="http://schemas.microsoft.com/office/powerpoint/2010/main" val="29291425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l" defTabSz="914400" rtl="0" eaLnBrk="1" latinLnBrk="0" hangingPunct="1">
        <a:spcBef>
          <a:spcPct val="0"/>
        </a:spcBef>
        <a:buNone/>
        <a:defRPr sz="4000" kern="1200" spc="-100" baseline="0">
          <a:solidFill>
            <a:srgbClr val="604A7B"/>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0"/>
            <a:ext cx="9144000" cy="1524000"/>
          </a:xfrm>
          <a:prstGeom prst="rect">
            <a:avLst/>
          </a:prstGeom>
          <a:solidFill>
            <a:srgbClr val="EFF1F5"/>
          </a:solidFill>
          <a:ln w="25400" cap="flat" cmpd="sng" algn="ctr">
            <a:noFill/>
            <a:prstDash val="solid"/>
          </a:ln>
          <a:effectLst/>
        </p:spPr>
        <p:txBody>
          <a:bodyPr anchor="ctr"/>
          <a:lstStyle/>
          <a:p>
            <a:pPr algn="ctr">
              <a:defRPr/>
            </a:pPr>
            <a:endParaRPr lang="en-US" kern="0">
              <a:solidFill>
                <a:sysClr val="window" lastClr="FFFFFF"/>
              </a:solidFill>
              <a:latin typeface="Calibri"/>
            </a:endParaRPr>
          </a:p>
        </p:txBody>
      </p:sp>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57200" y="6200775"/>
            <a:ext cx="822960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457200"/>
            <a:fld id="{FBB83CCA-F3E3-164D-84ED-45631E765578}" type="datetimeFigureOut">
              <a:rPr lang="en-US" smtClean="0"/>
              <a:pPr defTabSz="457200"/>
              <a:t>9/21/17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457200"/>
            <a:fld id="{87DD1BFA-FD84-CC43-802C-27D64DD82E10}" type="slidenum">
              <a:rPr lang="en-US" smtClean="0"/>
              <a:pPr defTabSz="457200"/>
              <a:t>‹#›</a:t>
            </a:fld>
            <a:endParaRPr lang="en-US"/>
          </a:p>
        </p:txBody>
      </p:sp>
      <p:pic>
        <p:nvPicPr>
          <p:cNvPr id="9" name="Picture 8"/>
          <p:cNvPicPr>
            <a:picLocks noChangeAspect="1"/>
          </p:cNvPicPr>
          <p:nvPr userDrawn="1"/>
        </p:nvPicPr>
        <p:blipFill>
          <a:blip r:embed="rId16"/>
          <a:stretch>
            <a:fillRect/>
          </a:stretch>
        </p:blipFill>
        <p:spPr>
          <a:xfrm>
            <a:off x="6501765" y="6342133"/>
            <a:ext cx="2236470" cy="346710"/>
          </a:xfrm>
          <a:prstGeom prst="rect">
            <a:avLst/>
          </a:prstGeom>
        </p:spPr>
      </p:pic>
      <p:sp>
        <p:nvSpPr>
          <p:cNvPr id="13" name="Rectangle 12"/>
          <p:cNvSpPr/>
          <p:nvPr userDrawn="1"/>
        </p:nvSpPr>
        <p:spPr>
          <a:xfrm>
            <a:off x="0" y="0"/>
            <a:ext cx="9144000" cy="220133"/>
          </a:xfrm>
          <a:prstGeom prst="rect">
            <a:avLst/>
          </a:prstGeom>
          <a:solidFill>
            <a:srgbClr val="6B1D74"/>
          </a:solidFill>
          <a:ln w="25400" cap="flat" cmpd="sng" algn="ctr">
            <a:noFill/>
            <a:prstDash val="solid"/>
          </a:ln>
          <a:effectLst/>
        </p:spPr>
        <p:txBody>
          <a:bodyPr anchor="ctr"/>
          <a:lstStyle/>
          <a:p>
            <a:pPr algn="ctr">
              <a:defRPr/>
            </a:pPr>
            <a:endParaRPr lang="en-US" kern="0">
              <a:solidFill>
                <a:sysClr val="window" lastClr="FFFFFF"/>
              </a:solidFill>
              <a:latin typeface="Calibri"/>
            </a:endParaRPr>
          </a:p>
        </p:txBody>
      </p:sp>
    </p:spTree>
    <p:extLst>
      <p:ext uri="{BB962C8B-B14F-4D97-AF65-F5344CB8AC3E}">
        <p14:creationId xmlns:p14="http://schemas.microsoft.com/office/powerpoint/2010/main" val="132252252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Lst>
  <p:txStyles>
    <p:titleStyle>
      <a:lvl1pPr algn="l" defTabSz="914400" rtl="0" eaLnBrk="1" latinLnBrk="0" hangingPunct="1">
        <a:spcBef>
          <a:spcPct val="0"/>
        </a:spcBef>
        <a:buNone/>
        <a:defRPr sz="4000" kern="1200" spc="-100" baseline="0">
          <a:solidFill>
            <a:srgbClr val="604A7B"/>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1028" name="Picture 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477000" y="6324600"/>
            <a:ext cx="223678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45123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accent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accent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accent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accent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accent1"/>
          </a:solidFill>
          <a:latin typeface="Calibri" pitchFamily="34" charset="0"/>
        </a:defRPr>
      </a:lvl6pPr>
      <a:lvl7pPr marL="914400" algn="ctr" rtl="0" eaLnBrk="1" fontAlgn="base" hangingPunct="1">
        <a:spcBef>
          <a:spcPct val="0"/>
        </a:spcBef>
        <a:spcAft>
          <a:spcPct val="0"/>
        </a:spcAft>
        <a:defRPr sz="4400">
          <a:solidFill>
            <a:schemeClr val="accent1"/>
          </a:solidFill>
          <a:latin typeface="Calibri" pitchFamily="34" charset="0"/>
        </a:defRPr>
      </a:lvl7pPr>
      <a:lvl8pPr marL="1371600" algn="ctr" rtl="0" eaLnBrk="1" fontAlgn="base" hangingPunct="1">
        <a:spcBef>
          <a:spcPct val="0"/>
        </a:spcBef>
        <a:spcAft>
          <a:spcPct val="0"/>
        </a:spcAft>
        <a:defRPr sz="4400">
          <a:solidFill>
            <a:schemeClr val="accent1"/>
          </a:solidFill>
          <a:latin typeface="Calibri" pitchFamily="34" charset="0"/>
        </a:defRPr>
      </a:lvl8pPr>
      <a:lvl9pPr marL="1828800" algn="ctr" rtl="0" eaLnBrk="1" fontAlgn="base" hangingPunct="1">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1.emf"/><Relationship Id="rId3"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 Id="rId3" Type="http://schemas.openxmlformats.org/officeDocument/2006/relationships/image" Target="../media/image2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27.tiff"/><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9.png"/><Relationship Id="rId3" Type="http://schemas.openxmlformats.org/officeDocument/2006/relationships/hyperlink" Target="https://www.ahrq.gov/professionals/systems/hospital/medicaidreadmitguide/index.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xml"/><Relationship Id="rId3"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Microsoft_Excel_97_-_2004_Worksheet2.xls"/><Relationship Id="rId4" Type="http://schemas.openxmlformats.org/officeDocument/2006/relationships/image" Target="../media/image31.png"/><Relationship Id="rId1" Type="http://schemas.openxmlformats.org/officeDocument/2006/relationships/vmlDrawing" Target="../drawings/vmlDrawing2.vml"/><Relationship Id="rId2"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Microsoft_Excel_97_-_2004_Worksheet3.xls"/><Relationship Id="rId4" Type="http://schemas.openxmlformats.org/officeDocument/2006/relationships/image" Target="../media/image32.emf"/><Relationship Id="rId1" Type="http://schemas.openxmlformats.org/officeDocument/2006/relationships/vmlDrawing" Target="../drawings/vmlDrawing3.vml"/><Relationship Id="rId2"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chart" Target="../charts/char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chart" Target="../charts/char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chart" Target="../charts/char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5" Type="http://schemas.openxmlformats.org/officeDocument/2006/relationships/image" Target="../media/image9.tiff"/><Relationship Id="rId1" Type="http://schemas.openxmlformats.org/officeDocument/2006/relationships/slideLayout" Target="../slideLayouts/slideLayout54.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a:xfrm>
            <a:off x="304800" y="2130426"/>
            <a:ext cx="8839200" cy="1275384"/>
          </a:xfrm>
        </p:spPr>
        <p:txBody>
          <a:bodyPr/>
          <a:lstStyle/>
          <a:p>
            <a:pPr eaLnBrk="1" hangingPunct="1">
              <a:defRPr/>
            </a:pPr>
            <a:r>
              <a:rPr lang="en-US" altLang="x-none" sz="2800" dirty="0">
                <a:solidFill>
                  <a:schemeClr val="accent4">
                    <a:lumMod val="50000"/>
                  </a:schemeClr>
                </a:solidFill>
                <a:ea typeface="ＭＳ Ｐゴシック" charset="-128"/>
              </a:rPr>
              <a:t/>
            </a:r>
            <a:br>
              <a:rPr lang="en-US" altLang="x-none" sz="2800" dirty="0">
                <a:solidFill>
                  <a:schemeClr val="accent4">
                    <a:lumMod val="50000"/>
                  </a:schemeClr>
                </a:solidFill>
                <a:ea typeface="ＭＳ Ｐゴシック" charset="-128"/>
              </a:rPr>
            </a:br>
            <a:r>
              <a:rPr lang="en-US" altLang="x-none" sz="2800" dirty="0">
                <a:solidFill>
                  <a:schemeClr val="accent4">
                    <a:lumMod val="50000"/>
                  </a:schemeClr>
                </a:solidFill>
                <a:ea typeface="ＭＳ Ｐゴシック" charset="-128"/>
              </a:rPr>
              <a:t>Designing &amp; Delivering Whole-Person Transitional </a:t>
            </a:r>
            <a:r>
              <a:rPr lang="en-US" altLang="x-none" sz="2800" dirty="0" smtClean="0">
                <a:solidFill>
                  <a:schemeClr val="accent4">
                    <a:lumMod val="50000"/>
                  </a:schemeClr>
                </a:solidFill>
                <a:ea typeface="ＭＳ Ｐゴシック" charset="-128"/>
              </a:rPr>
              <a:t>Care</a:t>
            </a:r>
            <a:endParaRPr lang="en-US" altLang="x-none" sz="2400" i="1" dirty="0">
              <a:solidFill>
                <a:schemeClr val="accent4">
                  <a:lumMod val="50000"/>
                </a:schemeClr>
              </a:solidFill>
              <a:ea typeface="ＭＳ Ｐゴシック" charset="-128"/>
            </a:endParaRPr>
          </a:p>
        </p:txBody>
      </p:sp>
      <p:sp>
        <p:nvSpPr>
          <p:cNvPr id="3" name="Subtitle 2"/>
          <p:cNvSpPr>
            <a:spLocks noGrp="1"/>
          </p:cNvSpPr>
          <p:nvPr>
            <p:ph type="subTitle" idx="1"/>
          </p:nvPr>
        </p:nvSpPr>
        <p:spPr>
          <a:xfrm>
            <a:off x="304800" y="3929063"/>
            <a:ext cx="8534400" cy="1481137"/>
          </a:xfrm>
        </p:spPr>
        <p:txBody>
          <a:bodyPr/>
          <a:lstStyle/>
          <a:p>
            <a:pPr algn="ctr" eaLnBrk="1" hangingPunct="1">
              <a:defRPr/>
            </a:pPr>
            <a:endParaRPr lang="en-US" sz="2400" dirty="0" smtClean="0">
              <a:solidFill>
                <a:schemeClr val="accent4">
                  <a:lumMod val="50000"/>
                </a:schemeClr>
              </a:solidFill>
              <a:ea typeface="+mn-ea"/>
              <a:cs typeface="+mn-cs"/>
            </a:endParaRPr>
          </a:p>
          <a:p>
            <a:pPr algn="ctr" eaLnBrk="1" hangingPunct="1">
              <a:spcBef>
                <a:spcPts val="0"/>
              </a:spcBef>
              <a:defRPr/>
            </a:pPr>
            <a:r>
              <a:rPr lang="en-US" sz="2000" dirty="0" smtClean="0">
                <a:solidFill>
                  <a:schemeClr val="accent4">
                    <a:lumMod val="50000"/>
                  </a:schemeClr>
                </a:solidFill>
                <a:ea typeface="+mn-ea"/>
                <a:cs typeface="+mn-cs"/>
              </a:rPr>
              <a:t>Amy E. Boutwell, MD, </a:t>
            </a:r>
            <a:r>
              <a:rPr lang="en-US" sz="2000" dirty="0" smtClean="0">
                <a:solidFill>
                  <a:schemeClr val="accent4">
                    <a:lumMod val="50000"/>
                  </a:schemeClr>
                </a:solidFill>
                <a:ea typeface="+mn-ea"/>
                <a:cs typeface="+mn-cs"/>
              </a:rPr>
              <a:t>MPP</a:t>
            </a:r>
          </a:p>
          <a:p>
            <a:pPr algn="ctr" eaLnBrk="1" hangingPunct="1">
              <a:spcBef>
                <a:spcPts val="0"/>
              </a:spcBef>
              <a:defRPr/>
            </a:pPr>
            <a:r>
              <a:rPr lang="en-US" sz="2000" dirty="0" smtClean="0">
                <a:solidFill>
                  <a:schemeClr val="accent4">
                    <a:lumMod val="50000"/>
                  </a:schemeClr>
                </a:solidFill>
                <a:ea typeface="+mn-ea"/>
                <a:cs typeface="+mn-cs"/>
              </a:rPr>
              <a:t>9</a:t>
            </a:r>
            <a:r>
              <a:rPr lang="en-US" sz="2000" baseline="30000" dirty="0" smtClean="0">
                <a:solidFill>
                  <a:schemeClr val="accent4">
                    <a:lumMod val="50000"/>
                  </a:schemeClr>
                </a:solidFill>
                <a:ea typeface="+mn-ea"/>
                <a:cs typeface="+mn-cs"/>
              </a:rPr>
              <a:t>th</a:t>
            </a:r>
            <a:r>
              <a:rPr lang="en-US" sz="2000" dirty="0" smtClean="0">
                <a:solidFill>
                  <a:schemeClr val="accent4">
                    <a:lumMod val="50000"/>
                  </a:schemeClr>
                </a:solidFill>
                <a:ea typeface="+mn-ea"/>
                <a:cs typeface="+mn-cs"/>
              </a:rPr>
              <a:t> Annual AHI Summit</a:t>
            </a:r>
            <a:endParaRPr lang="en-US" sz="2000" dirty="0" smtClean="0">
              <a:solidFill>
                <a:schemeClr val="accent4">
                  <a:lumMod val="50000"/>
                </a:schemeClr>
              </a:solidFill>
              <a:ea typeface="+mn-ea"/>
              <a:cs typeface="+mn-cs"/>
            </a:endParaRPr>
          </a:p>
          <a:p>
            <a:pPr algn="ctr" eaLnBrk="1" hangingPunct="1">
              <a:spcBef>
                <a:spcPts val="0"/>
              </a:spcBef>
              <a:defRPr/>
            </a:pPr>
            <a:r>
              <a:rPr lang="en-US" sz="2000" dirty="0" smtClean="0">
                <a:solidFill>
                  <a:schemeClr val="accent4">
                    <a:lumMod val="50000"/>
                  </a:schemeClr>
                </a:solidFill>
                <a:ea typeface="+mn-ea"/>
                <a:cs typeface="+mn-cs"/>
              </a:rPr>
              <a:t>September </a:t>
            </a:r>
            <a:r>
              <a:rPr lang="en-US" sz="2000" dirty="0" smtClean="0">
                <a:solidFill>
                  <a:schemeClr val="accent4">
                    <a:lumMod val="50000"/>
                  </a:schemeClr>
                </a:solidFill>
                <a:ea typeface="+mn-ea"/>
                <a:cs typeface="+mn-cs"/>
              </a:rPr>
              <a:t>21,</a:t>
            </a:r>
            <a:r>
              <a:rPr lang="en-US" sz="2000" dirty="0" smtClean="0">
                <a:solidFill>
                  <a:schemeClr val="accent4">
                    <a:lumMod val="50000"/>
                  </a:schemeClr>
                </a:solidFill>
                <a:ea typeface="+mn-ea"/>
                <a:cs typeface="+mn-cs"/>
              </a:rPr>
              <a:t> </a:t>
            </a:r>
            <a:r>
              <a:rPr lang="en-US" sz="2000" dirty="0" smtClean="0">
                <a:solidFill>
                  <a:schemeClr val="accent4">
                    <a:lumMod val="50000"/>
                  </a:schemeClr>
                </a:solidFill>
                <a:ea typeface="+mn-ea"/>
                <a:cs typeface="+mn-cs"/>
              </a:rPr>
              <a:t>2017</a:t>
            </a:r>
          </a:p>
        </p:txBody>
      </p:sp>
    </p:spTree>
    <p:extLst>
      <p:ext uri="{BB962C8B-B14F-4D97-AF65-F5344CB8AC3E}">
        <p14:creationId xmlns:p14="http://schemas.microsoft.com/office/powerpoint/2010/main" val="14920461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1744"/>
            <a:ext cx="8229600" cy="792163"/>
          </a:xfrm>
        </p:spPr>
        <p:txBody>
          <a:bodyPr>
            <a:noAutofit/>
          </a:bodyPr>
          <a:lstStyle/>
          <a:p>
            <a:pPr eaLnBrk="1" fontAlgn="auto" hangingPunct="1">
              <a:spcAft>
                <a:spcPts val="0"/>
              </a:spcAft>
              <a:defRPr/>
            </a:pPr>
            <a:r>
              <a:rPr lang="en-US" sz="2800" dirty="0" smtClean="0">
                <a:solidFill>
                  <a:schemeClr val="accent4">
                    <a:lumMod val="50000"/>
                  </a:schemeClr>
                </a:solidFill>
                <a:latin typeface="Calibri" charset="0"/>
                <a:ea typeface="Calibri" charset="0"/>
                <a:cs typeface="Calibri" charset="0"/>
              </a:rPr>
              <a:t>All Cause, All Payer 30-day Readmissions</a:t>
            </a:r>
            <a:r>
              <a:rPr lang="en-US" sz="2800" dirty="0">
                <a:solidFill>
                  <a:schemeClr val="accent4">
                    <a:lumMod val="50000"/>
                  </a:schemeClr>
                </a:solidFill>
                <a:latin typeface="Calibri" charset="0"/>
                <a:ea typeface="Calibri" charset="0"/>
                <a:cs typeface="Calibri" charset="0"/>
              </a:rPr>
              <a:t/>
            </a:r>
            <a:br>
              <a:rPr lang="en-US" sz="2800" dirty="0">
                <a:solidFill>
                  <a:schemeClr val="accent4">
                    <a:lumMod val="50000"/>
                  </a:schemeClr>
                </a:solidFill>
                <a:latin typeface="Calibri" charset="0"/>
                <a:ea typeface="Calibri" charset="0"/>
                <a:cs typeface="Calibri" charset="0"/>
              </a:rPr>
            </a:br>
            <a:r>
              <a:rPr lang="en-US" sz="2400" i="1" dirty="0" smtClean="0">
                <a:solidFill>
                  <a:schemeClr val="accent4">
                    <a:lumMod val="50000"/>
                  </a:schemeClr>
                </a:solidFill>
                <a:latin typeface="Calibri" charset="0"/>
                <a:ea typeface="Calibri" charset="0"/>
                <a:cs typeface="Calibri" charset="0"/>
              </a:rPr>
              <a:t>ASPIRE Field Work Hospitals</a:t>
            </a:r>
            <a:endParaRPr lang="en-US" sz="2400" i="1" dirty="0">
              <a:solidFill>
                <a:schemeClr val="accent4">
                  <a:lumMod val="50000"/>
                </a:schemeClr>
              </a:solidFill>
              <a:latin typeface="Calibri" charset="0"/>
              <a:ea typeface="Calibri" charset="0"/>
              <a:cs typeface="Calibri" charset="0"/>
            </a:endParaRPr>
          </a:p>
        </p:txBody>
      </p:sp>
      <p:pic>
        <p:nvPicPr>
          <p:cNvPr id="33794"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l="-2393" r="-2393"/>
          <a:stretch>
            <a:fillRect/>
          </a:stretch>
        </p:blipFill>
        <p:spPr>
          <a:xfrm>
            <a:off x="375319" y="1617666"/>
            <a:ext cx="4153817" cy="2197100"/>
          </a:xfrm>
          <a:noFill/>
          <a:ln>
            <a:solidFill>
              <a:schemeClr val="accent4">
                <a:lumMod val="75000"/>
              </a:schemeClr>
            </a:solidFill>
          </a:ln>
        </p:spPr>
      </p:pic>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rcRect l="-6902" r="-6902"/>
          <a:stretch>
            <a:fillRect/>
          </a:stretch>
        </p:blipFill>
        <p:spPr>
          <a:xfrm>
            <a:off x="3809038" y="3897312"/>
            <a:ext cx="4479592" cy="2200275"/>
          </a:xfrm>
          <a:prstGeom prst="rect">
            <a:avLst/>
          </a:prstGeom>
          <a:ln>
            <a:solidFill>
              <a:schemeClr val="accent4">
                <a:lumMod val="75000"/>
              </a:schemeClr>
            </a:solidFill>
          </a:ln>
        </p:spPr>
      </p:pic>
    </p:spTree>
    <p:extLst>
      <p:ext uri="{BB962C8B-B14F-4D97-AF65-F5344CB8AC3E}">
        <p14:creationId xmlns:p14="http://schemas.microsoft.com/office/powerpoint/2010/main" val="9505540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i="1" dirty="0" smtClean="0">
                <a:latin typeface="Calibri" charset="0"/>
                <a:ea typeface="Calibri" charset="0"/>
                <a:cs typeface="Calibri" charset="0"/>
              </a:rPr>
              <a:t>Know your (own) Data</a:t>
            </a:r>
            <a:endParaRPr lang="en-US" sz="2800" i="1" dirty="0">
              <a:latin typeface="Calibri" charset="0"/>
              <a:ea typeface="Calibri" charset="0"/>
              <a:cs typeface="Calibri" charset="0"/>
            </a:endParaRPr>
          </a:p>
        </p:txBody>
      </p:sp>
      <p:sp>
        <p:nvSpPr>
          <p:cNvPr id="6" name="Subtitle 2"/>
          <p:cNvSpPr>
            <a:spLocks noGrp="1"/>
          </p:cNvSpPr>
          <p:nvPr>
            <p:ph type="subTitle" idx="1"/>
          </p:nvPr>
        </p:nvSpPr>
        <p:spPr>
          <a:xfrm>
            <a:off x="685800" y="3505200"/>
            <a:ext cx="7848600" cy="1752600"/>
          </a:xfrm>
        </p:spPr>
        <p:txBody>
          <a:bodyPr>
            <a:normAutofit/>
          </a:bodyPr>
          <a:lstStyle/>
          <a:p>
            <a:r>
              <a:rPr lang="en-US" sz="2000" i="1" dirty="0" smtClean="0">
                <a:latin typeface="Calibri" charset="0"/>
                <a:ea typeface="Calibri" charset="0"/>
                <a:cs typeface="Calibri" charset="0"/>
              </a:rPr>
              <a:t>Success everywhere </a:t>
            </a:r>
            <a:r>
              <a:rPr lang="mr-IN" sz="2000" i="1" dirty="0" smtClean="0">
                <a:latin typeface="Calibri" charset="0"/>
                <a:ea typeface="Calibri" charset="0"/>
                <a:cs typeface="Calibri" charset="0"/>
              </a:rPr>
              <a:t>–</a:t>
            </a:r>
            <a:r>
              <a:rPr lang="en-US" sz="2000" i="1" dirty="0" smtClean="0">
                <a:latin typeface="Calibri" charset="0"/>
                <a:ea typeface="Calibri" charset="0"/>
                <a:cs typeface="Calibri" charset="0"/>
              </a:rPr>
              <a:t> and especially in rural communities </a:t>
            </a:r>
            <a:r>
              <a:rPr lang="mr-IN" sz="2000" i="1" dirty="0" smtClean="0">
                <a:latin typeface="Calibri" charset="0"/>
                <a:ea typeface="Calibri" charset="0"/>
                <a:cs typeface="Calibri" charset="0"/>
              </a:rPr>
              <a:t>–</a:t>
            </a:r>
            <a:r>
              <a:rPr lang="en-US" sz="2000" i="1" dirty="0" smtClean="0">
                <a:latin typeface="Calibri" charset="0"/>
                <a:ea typeface="Calibri" charset="0"/>
                <a:cs typeface="Calibri" charset="0"/>
              </a:rPr>
              <a:t> is customized</a:t>
            </a:r>
            <a:endParaRPr lang="en-US" sz="2000" dirty="0">
              <a:latin typeface="Calibri" charset="0"/>
              <a:ea typeface="Calibri" charset="0"/>
              <a:cs typeface="Calibri" charset="0"/>
            </a:endParaRPr>
          </a:p>
        </p:txBody>
      </p:sp>
      <p:sp>
        <p:nvSpPr>
          <p:cNvPr id="5" name="TextBox 4"/>
          <p:cNvSpPr txBox="1"/>
          <p:nvPr/>
        </p:nvSpPr>
        <p:spPr>
          <a:xfrm>
            <a:off x="5726437" y="2109326"/>
            <a:ext cx="184666" cy="369332"/>
          </a:xfrm>
          <a:prstGeom prst="rect">
            <a:avLst/>
          </a:prstGeom>
          <a:noFill/>
        </p:spPr>
        <p:txBody>
          <a:bodyPr wrap="none" rtlCol="0">
            <a:spAutoFit/>
          </a:bodyPr>
          <a:lstStyle/>
          <a:p>
            <a:pPr defTabSz="457200"/>
            <a:endParaRPr lang="en-US" dirty="0">
              <a:solidFill>
                <a:prstClr val="black"/>
              </a:solidFill>
            </a:endParaRPr>
          </a:p>
        </p:txBody>
      </p:sp>
    </p:spTree>
    <p:extLst>
      <p:ext uri="{BB962C8B-B14F-4D97-AF65-F5344CB8AC3E}">
        <p14:creationId xmlns:p14="http://schemas.microsoft.com/office/powerpoint/2010/main" val="1564525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4">
                    <a:lumMod val="50000"/>
                  </a:schemeClr>
                </a:solidFill>
              </a:rPr>
              <a:t>Readmissions by Payer</a:t>
            </a:r>
            <a:endParaRPr lang="en-US" sz="2800" dirty="0">
              <a:solidFill>
                <a:schemeClr val="accent4">
                  <a:lumMod val="50000"/>
                </a:schemeClr>
              </a:solidFill>
            </a:endParaRPr>
          </a:p>
        </p:txBody>
      </p:sp>
      <p:sp>
        <p:nvSpPr>
          <p:cNvPr id="6" name="TextBox 5"/>
          <p:cNvSpPr txBox="1"/>
          <p:nvPr/>
        </p:nvSpPr>
        <p:spPr>
          <a:xfrm>
            <a:off x="597361" y="1606865"/>
            <a:ext cx="2005677" cy="369332"/>
          </a:xfrm>
          <a:prstGeom prst="rect">
            <a:avLst/>
          </a:prstGeom>
          <a:noFill/>
        </p:spPr>
        <p:txBody>
          <a:bodyPr wrap="none" rtlCol="0">
            <a:spAutoFit/>
          </a:bodyPr>
          <a:lstStyle/>
          <a:p>
            <a:r>
              <a:rPr lang="en-US" dirty="0" smtClean="0">
                <a:solidFill>
                  <a:prstClr val="black"/>
                </a:solidFill>
              </a:rPr>
              <a:t>Statewide Pattern</a:t>
            </a:r>
            <a:endParaRPr lang="en-US" dirty="0">
              <a:solidFill>
                <a:prstClr val="black"/>
              </a:solidFill>
            </a:endParaRPr>
          </a:p>
        </p:txBody>
      </p:sp>
      <p:pic>
        <p:nvPicPr>
          <p:cNvPr id="8" name="Picture 7"/>
          <p:cNvPicPr>
            <a:picLocks noChangeAspect="1"/>
          </p:cNvPicPr>
          <p:nvPr/>
        </p:nvPicPr>
        <p:blipFill>
          <a:blip r:embed="rId2"/>
          <a:stretch>
            <a:fillRect/>
          </a:stretch>
        </p:blipFill>
        <p:spPr>
          <a:xfrm>
            <a:off x="457200" y="2180742"/>
            <a:ext cx="2286000" cy="3118640"/>
          </a:xfrm>
          <a:prstGeom prst="rect">
            <a:avLst/>
          </a:prstGeom>
          <a:ln>
            <a:solidFill>
              <a:schemeClr val="accent1"/>
            </a:solidFill>
          </a:ln>
        </p:spPr>
      </p:pic>
      <p:sp>
        <p:nvSpPr>
          <p:cNvPr id="11" name="TextBox 10"/>
          <p:cNvSpPr txBox="1">
            <a:spLocks noChangeArrowheads="1"/>
          </p:cNvSpPr>
          <p:nvPr/>
        </p:nvSpPr>
        <p:spPr bwMode="auto">
          <a:xfrm>
            <a:off x="2603038" y="5846266"/>
            <a:ext cx="6781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100" dirty="0">
                <a:solidFill>
                  <a:prstClr val="black"/>
                </a:solidFill>
              </a:rPr>
              <a:t>Source: Boutwell in collaboration with the Massachusetts Center for Health Information and Analysis 2016</a:t>
            </a:r>
          </a:p>
        </p:txBody>
      </p:sp>
      <p:sp>
        <p:nvSpPr>
          <p:cNvPr id="12" name="Oval 11"/>
          <p:cNvSpPr/>
          <p:nvPr/>
        </p:nvSpPr>
        <p:spPr>
          <a:xfrm>
            <a:off x="1510748" y="2822713"/>
            <a:ext cx="410817" cy="424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
          <p:cNvGrpSpPr/>
          <p:nvPr/>
        </p:nvGrpSpPr>
        <p:grpSpPr>
          <a:xfrm>
            <a:off x="3231378" y="1600200"/>
            <a:ext cx="5570212" cy="3692517"/>
            <a:chOff x="3231378" y="1600200"/>
            <a:chExt cx="5570212" cy="3692517"/>
          </a:xfrm>
        </p:grpSpPr>
        <p:pic>
          <p:nvPicPr>
            <p:cNvPr id="4" name="Picture 3"/>
            <p:cNvPicPr>
              <a:picLocks noChangeAspect="1"/>
            </p:cNvPicPr>
            <p:nvPr/>
          </p:nvPicPr>
          <p:blipFill rotWithShape="1">
            <a:blip r:embed="rId3"/>
            <a:srcRect r="53804"/>
            <a:stretch/>
          </p:blipFill>
          <p:spPr>
            <a:xfrm>
              <a:off x="3231378" y="2275197"/>
              <a:ext cx="2776024" cy="3017520"/>
            </a:xfrm>
            <a:prstGeom prst="rect">
              <a:avLst/>
            </a:prstGeom>
            <a:ln>
              <a:solidFill>
                <a:schemeClr val="accent1"/>
              </a:solidFill>
            </a:ln>
          </p:spPr>
        </p:pic>
        <p:sp>
          <p:nvSpPr>
            <p:cNvPr id="5" name="TextBox 4"/>
            <p:cNvSpPr txBox="1"/>
            <p:nvPr/>
          </p:nvSpPr>
          <p:spPr>
            <a:xfrm>
              <a:off x="3526719" y="1600200"/>
              <a:ext cx="2185342" cy="369332"/>
            </a:xfrm>
            <a:prstGeom prst="rect">
              <a:avLst/>
            </a:prstGeom>
            <a:noFill/>
          </p:spPr>
          <p:txBody>
            <a:bodyPr wrap="none" rtlCol="0">
              <a:spAutoFit/>
            </a:bodyPr>
            <a:lstStyle/>
            <a:p>
              <a:r>
                <a:rPr lang="en-US" dirty="0" smtClean="0">
                  <a:solidFill>
                    <a:prstClr val="black"/>
                  </a:solidFill>
                </a:rPr>
                <a:t>Example Hospital A</a:t>
              </a:r>
              <a:endParaRPr lang="en-US" dirty="0">
                <a:solidFill>
                  <a:prstClr val="black"/>
                </a:solidFill>
              </a:endParaRPr>
            </a:p>
          </p:txBody>
        </p:sp>
        <p:pic>
          <p:nvPicPr>
            <p:cNvPr id="7" name="Picture 6"/>
            <p:cNvPicPr>
              <a:picLocks noChangeAspect="1"/>
            </p:cNvPicPr>
            <p:nvPr/>
          </p:nvPicPr>
          <p:blipFill rotWithShape="1">
            <a:blip r:embed="rId4"/>
            <a:srcRect t="2765" b="1"/>
            <a:stretch/>
          </p:blipFill>
          <p:spPr>
            <a:xfrm>
              <a:off x="6266405" y="2275197"/>
              <a:ext cx="2535185" cy="3017520"/>
            </a:xfrm>
            <a:prstGeom prst="rect">
              <a:avLst/>
            </a:prstGeom>
            <a:ln>
              <a:solidFill>
                <a:schemeClr val="accent1"/>
              </a:solidFill>
            </a:ln>
          </p:spPr>
        </p:pic>
        <p:sp>
          <p:nvSpPr>
            <p:cNvPr id="9" name="TextBox 8"/>
            <p:cNvSpPr txBox="1"/>
            <p:nvPr/>
          </p:nvSpPr>
          <p:spPr>
            <a:xfrm>
              <a:off x="6316734" y="1600200"/>
              <a:ext cx="2198038" cy="369332"/>
            </a:xfrm>
            <a:prstGeom prst="rect">
              <a:avLst/>
            </a:prstGeom>
            <a:noFill/>
          </p:spPr>
          <p:txBody>
            <a:bodyPr wrap="none" rtlCol="0">
              <a:spAutoFit/>
            </a:bodyPr>
            <a:lstStyle/>
            <a:p>
              <a:r>
                <a:rPr lang="en-US" dirty="0" smtClean="0">
                  <a:solidFill>
                    <a:prstClr val="black"/>
                  </a:solidFill>
                </a:rPr>
                <a:t>Example Hospital B</a:t>
              </a:r>
              <a:endParaRPr lang="en-US" dirty="0">
                <a:solidFill>
                  <a:prstClr val="black"/>
                </a:solidFill>
              </a:endParaRPr>
            </a:p>
          </p:txBody>
        </p:sp>
        <p:sp>
          <p:nvSpPr>
            <p:cNvPr id="14" name="Oval 13"/>
            <p:cNvSpPr/>
            <p:nvPr/>
          </p:nvSpPr>
          <p:spPr>
            <a:xfrm>
              <a:off x="4797287" y="2516416"/>
              <a:ext cx="410817" cy="424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7454484" y="3034747"/>
              <a:ext cx="410817" cy="424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7229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4">
                    <a:lumMod val="50000"/>
                  </a:schemeClr>
                </a:solidFill>
              </a:rPr>
              <a:t>Readmissions by Age</a:t>
            </a:r>
            <a:endParaRPr lang="en-US" sz="2800" dirty="0">
              <a:solidFill>
                <a:schemeClr val="accent4">
                  <a:lumMod val="50000"/>
                </a:schemeClr>
              </a:solidFill>
            </a:endParaRPr>
          </a:p>
        </p:txBody>
      </p:sp>
      <p:pic>
        <p:nvPicPr>
          <p:cNvPr id="4" name="Picture 3"/>
          <p:cNvPicPr>
            <a:picLocks noChangeAspect="1"/>
          </p:cNvPicPr>
          <p:nvPr/>
        </p:nvPicPr>
        <p:blipFill>
          <a:blip r:embed="rId2"/>
          <a:stretch>
            <a:fillRect/>
          </a:stretch>
        </p:blipFill>
        <p:spPr>
          <a:xfrm>
            <a:off x="6084317" y="1444009"/>
            <a:ext cx="2834395" cy="1966560"/>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6161774" y="3748793"/>
            <a:ext cx="2756938" cy="2004302"/>
          </a:xfrm>
          <a:prstGeom prst="rect">
            <a:avLst/>
          </a:prstGeom>
          <a:ln>
            <a:solidFill>
              <a:schemeClr val="accent1"/>
            </a:solidFill>
          </a:ln>
        </p:spPr>
      </p:pic>
      <p:sp>
        <p:nvSpPr>
          <p:cNvPr id="6" name="TextBox 5"/>
          <p:cNvSpPr txBox="1"/>
          <p:nvPr/>
        </p:nvSpPr>
        <p:spPr>
          <a:xfrm>
            <a:off x="6532826" y="1487050"/>
            <a:ext cx="2185342" cy="369332"/>
          </a:xfrm>
          <a:prstGeom prst="rect">
            <a:avLst/>
          </a:prstGeom>
          <a:noFill/>
        </p:spPr>
        <p:txBody>
          <a:bodyPr wrap="none" rtlCol="0">
            <a:spAutoFit/>
          </a:bodyPr>
          <a:lstStyle/>
          <a:p>
            <a:r>
              <a:rPr lang="en-US" dirty="0" smtClean="0">
                <a:solidFill>
                  <a:prstClr val="black"/>
                </a:solidFill>
              </a:rPr>
              <a:t>Example Hospital A</a:t>
            </a:r>
            <a:endParaRPr lang="en-US" dirty="0">
              <a:solidFill>
                <a:prstClr val="black"/>
              </a:solidFill>
            </a:endParaRPr>
          </a:p>
        </p:txBody>
      </p:sp>
      <p:sp>
        <p:nvSpPr>
          <p:cNvPr id="7" name="TextBox 6"/>
          <p:cNvSpPr txBox="1"/>
          <p:nvPr/>
        </p:nvSpPr>
        <p:spPr>
          <a:xfrm>
            <a:off x="6597531" y="3761053"/>
            <a:ext cx="2198038" cy="369332"/>
          </a:xfrm>
          <a:prstGeom prst="rect">
            <a:avLst/>
          </a:prstGeom>
          <a:noFill/>
        </p:spPr>
        <p:txBody>
          <a:bodyPr wrap="none" rtlCol="0">
            <a:spAutoFit/>
          </a:bodyPr>
          <a:lstStyle/>
          <a:p>
            <a:r>
              <a:rPr lang="en-US" dirty="0" smtClean="0">
                <a:solidFill>
                  <a:prstClr val="black"/>
                </a:solidFill>
              </a:rPr>
              <a:t>Example Hospital B</a:t>
            </a:r>
            <a:endParaRPr lang="en-US" dirty="0">
              <a:solidFill>
                <a:prstClr val="black"/>
              </a:solidFill>
            </a:endParaRPr>
          </a:p>
        </p:txBody>
      </p:sp>
      <p:sp>
        <p:nvSpPr>
          <p:cNvPr id="8" name="TextBox 7"/>
          <p:cNvSpPr txBox="1"/>
          <p:nvPr/>
        </p:nvSpPr>
        <p:spPr>
          <a:xfrm>
            <a:off x="6189848" y="3310704"/>
            <a:ext cx="2871299" cy="338554"/>
          </a:xfrm>
          <a:prstGeom prst="rect">
            <a:avLst/>
          </a:prstGeom>
          <a:noFill/>
        </p:spPr>
        <p:txBody>
          <a:bodyPr wrap="none" rtlCol="0">
            <a:spAutoFit/>
          </a:bodyPr>
          <a:lstStyle/>
          <a:p>
            <a:r>
              <a:rPr lang="en-US" sz="1600" i="1" dirty="0" smtClean="0">
                <a:solidFill>
                  <a:prstClr val="black"/>
                </a:solidFill>
              </a:rPr>
              <a:t>Are you targeting adults &lt;65?</a:t>
            </a:r>
            <a:endParaRPr lang="en-US" sz="1600" i="1" dirty="0">
              <a:solidFill>
                <a:prstClr val="black"/>
              </a:solidFill>
            </a:endParaRPr>
          </a:p>
        </p:txBody>
      </p:sp>
      <p:pic>
        <p:nvPicPr>
          <p:cNvPr id="9" name="Content Placeholder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1110" y="1761794"/>
            <a:ext cx="5450709" cy="3658186"/>
          </a:xfrm>
          <a:prstGeom prst="rect">
            <a:avLst/>
          </a:prstGeom>
        </p:spPr>
      </p:pic>
      <p:sp>
        <p:nvSpPr>
          <p:cNvPr id="10" name="Oval 9"/>
          <p:cNvSpPr>
            <a:spLocks noChangeAspect="1"/>
          </p:cNvSpPr>
          <p:nvPr/>
        </p:nvSpPr>
        <p:spPr>
          <a:xfrm>
            <a:off x="1343299" y="4425468"/>
            <a:ext cx="1603165" cy="269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Oval 10"/>
          <p:cNvSpPr>
            <a:spLocks noChangeAspect="1"/>
          </p:cNvSpPr>
          <p:nvPr/>
        </p:nvSpPr>
        <p:spPr>
          <a:xfrm>
            <a:off x="3076448" y="4456817"/>
            <a:ext cx="1161034" cy="237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TextBox 8"/>
          <p:cNvSpPr txBox="1">
            <a:spLocks noChangeArrowheads="1"/>
          </p:cNvSpPr>
          <p:nvPr/>
        </p:nvSpPr>
        <p:spPr bwMode="auto">
          <a:xfrm>
            <a:off x="3505474" y="5822507"/>
            <a:ext cx="57150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000" dirty="0">
                <a:solidFill>
                  <a:prstClr val="black"/>
                </a:solidFill>
              </a:rPr>
              <a:t>Source: Boutwell in collaboration with the Massachusetts Center for Health Information and Analysis 2016</a:t>
            </a:r>
          </a:p>
        </p:txBody>
      </p:sp>
      <p:sp>
        <p:nvSpPr>
          <p:cNvPr id="13" name="Down Arrow 12"/>
          <p:cNvSpPr/>
          <p:nvPr/>
        </p:nvSpPr>
        <p:spPr>
          <a:xfrm>
            <a:off x="6758609" y="1869634"/>
            <a:ext cx="145774" cy="409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own Arrow 13"/>
          <p:cNvSpPr/>
          <p:nvPr/>
        </p:nvSpPr>
        <p:spPr>
          <a:xfrm>
            <a:off x="6758609" y="4441899"/>
            <a:ext cx="145774" cy="409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70694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4">
                    <a:lumMod val="50000"/>
                  </a:schemeClr>
                </a:solidFill>
              </a:rPr>
              <a:t>Readmissions by Discharge Disposition</a:t>
            </a:r>
            <a:endParaRPr lang="en-US" sz="2800" dirty="0">
              <a:solidFill>
                <a:schemeClr val="accent4">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450" y="1610541"/>
            <a:ext cx="4981043" cy="3543666"/>
          </a:xfrm>
          <a:prstGeom prst="rect">
            <a:avLst/>
          </a:prstGeom>
          <a:noFill/>
          <a:ln w="25400">
            <a:solidFill>
              <a:srgbClr val="5A336F"/>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8"/>
          <p:cNvSpPr txBox="1">
            <a:spLocks noChangeArrowheads="1"/>
          </p:cNvSpPr>
          <p:nvPr/>
        </p:nvSpPr>
        <p:spPr bwMode="auto">
          <a:xfrm>
            <a:off x="2886921" y="5834275"/>
            <a:ext cx="6781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100" dirty="0">
                <a:solidFill>
                  <a:prstClr val="black"/>
                </a:solidFill>
              </a:rPr>
              <a:t>Source: Boutwell in collaboration with the Massachusetts Center for Health Information and Analysis 2016</a:t>
            </a:r>
          </a:p>
        </p:txBody>
      </p:sp>
      <p:sp>
        <p:nvSpPr>
          <p:cNvPr id="6" name="Oval 5"/>
          <p:cNvSpPr>
            <a:spLocks noChangeArrowheads="1"/>
          </p:cNvSpPr>
          <p:nvPr/>
        </p:nvSpPr>
        <p:spPr bwMode="auto">
          <a:xfrm>
            <a:off x="1497496" y="2623929"/>
            <a:ext cx="2531165" cy="609601"/>
          </a:xfrm>
          <a:prstGeom prst="ellipse">
            <a:avLst/>
          </a:prstGeom>
          <a:noFill/>
          <a:ln w="9525">
            <a:solidFill>
              <a:srgbClr val="80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prstClr val="white"/>
              </a:solidFill>
            </a:endParaRPr>
          </a:p>
        </p:txBody>
      </p:sp>
      <p:sp>
        <p:nvSpPr>
          <p:cNvPr id="7" name="TextBox 10"/>
          <p:cNvSpPr txBox="1">
            <a:spLocks noChangeArrowheads="1"/>
          </p:cNvSpPr>
          <p:nvPr/>
        </p:nvSpPr>
        <p:spPr bwMode="auto">
          <a:xfrm>
            <a:off x="106016" y="5178041"/>
            <a:ext cx="57458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400" i="1" dirty="0">
                <a:solidFill>
                  <a:prstClr val="black"/>
                </a:solidFill>
              </a:rPr>
              <a:t>Readmission rates among all patients discharged to post-acute care are high</a:t>
            </a:r>
          </a:p>
        </p:txBody>
      </p:sp>
      <p:pic>
        <p:nvPicPr>
          <p:cNvPr id="8" name="Picture 7"/>
          <p:cNvPicPr>
            <a:picLocks noChangeAspect="1"/>
          </p:cNvPicPr>
          <p:nvPr/>
        </p:nvPicPr>
        <p:blipFill rotWithShape="1">
          <a:blip r:embed="rId3"/>
          <a:srcRect t="3125"/>
          <a:stretch/>
        </p:blipFill>
        <p:spPr>
          <a:xfrm>
            <a:off x="6243909" y="2007703"/>
            <a:ext cx="2351314" cy="2743200"/>
          </a:xfrm>
          <a:prstGeom prst="rect">
            <a:avLst/>
          </a:prstGeom>
          <a:ln>
            <a:solidFill>
              <a:schemeClr val="accent1"/>
            </a:solidFill>
          </a:ln>
        </p:spPr>
      </p:pic>
      <p:sp>
        <p:nvSpPr>
          <p:cNvPr id="9" name="TextBox 8"/>
          <p:cNvSpPr txBox="1"/>
          <p:nvPr/>
        </p:nvSpPr>
        <p:spPr>
          <a:xfrm>
            <a:off x="6326895" y="1580565"/>
            <a:ext cx="2185342" cy="369332"/>
          </a:xfrm>
          <a:prstGeom prst="rect">
            <a:avLst/>
          </a:prstGeom>
          <a:noFill/>
        </p:spPr>
        <p:txBody>
          <a:bodyPr wrap="none" rtlCol="0">
            <a:spAutoFit/>
          </a:bodyPr>
          <a:lstStyle/>
          <a:p>
            <a:r>
              <a:rPr lang="en-US" dirty="0" smtClean="0">
                <a:solidFill>
                  <a:prstClr val="black"/>
                </a:solidFill>
              </a:rPr>
              <a:t>Example Hospital A</a:t>
            </a:r>
            <a:endParaRPr lang="en-US" dirty="0">
              <a:solidFill>
                <a:prstClr val="black"/>
              </a:solidFill>
            </a:endParaRPr>
          </a:p>
        </p:txBody>
      </p:sp>
      <p:sp>
        <p:nvSpPr>
          <p:cNvPr id="10" name="TextBox 9"/>
          <p:cNvSpPr txBox="1"/>
          <p:nvPr/>
        </p:nvSpPr>
        <p:spPr>
          <a:xfrm>
            <a:off x="5742664" y="4774737"/>
            <a:ext cx="3353803" cy="307777"/>
          </a:xfrm>
          <a:prstGeom prst="rect">
            <a:avLst/>
          </a:prstGeom>
          <a:noFill/>
        </p:spPr>
        <p:txBody>
          <a:bodyPr wrap="none" rtlCol="0">
            <a:spAutoFit/>
          </a:bodyPr>
          <a:lstStyle/>
          <a:p>
            <a:r>
              <a:rPr lang="en-US" sz="1400" i="1" dirty="0" smtClean="0">
                <a:solidFill>
                  <a:prstClr val="black"/>
                </a:solidFill>
              </a:rPr>
              <a:t>Are you targeting Home Health discharges?</a:t>
            </a:r>
            <a:endParaRPr lang="en-US" sz="1400" i="1" dirty="0">
              <a:solidFill>
                <a:prstClr val="black"/>
              </a:solidFill>
            </a:endParaRPr>
          </a:p>
        </p:txBody>
      </p:sp>
      <p:sp>
        <p:nvSpPr>
          <p:cNvPr id="11" name="Oval 10"/>
          <p:cNvSpPr/>
          <p:nvPr/>
        </p:nvSpPr>
        <p:spPr>
          <a:xfrm>
            <a:off x="7460974" y="2782955"/>
            <a:ext cx="318053" cy="3445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Down Arrow 11"/>
          <p:cNvSpPr/>
          <p:nvPr/>
        </p:nvSpPr>
        <p:spPr>
          <a:xfrm>
            <a:off x="1537253" y="3498574"/>
            <a:ext cx="159026" cy="3445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08642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4">
                    <a:lumMod val="50000"/>
                  </a:schemeClr>
                </a:solidFill>
              </a:rPr>
              <a:t>Timing of Readmissions</a:t>
            </a:r>
            <a:endParaRPr lang="en-US" sz="2800" dirty="0">
              <a:solidFill>
                <a:schemeClr val="accent4">
                  <a:lumMod val="50000"/>
                </a:schemeClr>
              </a:solidFill>
            </a:endParaRPr>
          </a:p>
        </p:txBody>
      </p:sp>
      <p:pic>
        <p:nvPicPr>
          <p:cNvPr id="4" name="Picture 3"/>
          <p:cNvPicPr>
            <a:picLocks noChangeAspect="1"/>
          </p:cNvPicPr>
          <p:nvPr/>
        </p:nvPicPr>
        <p:blipFill>
          <a:blip r:embed="rId2"/>
          <a:stretch>
            <a:fillRect/>
          </a:stretch>
        </p:blipFill>
        <p:spPr>
          <a:xfrm>
            <a:off x="5160175" y="2139443"/>
            <a:ext cx="3339548" cy="2743200"/>
          </a:xfrm>
          <a:prstGeom prst="rect">
            <a:avLst/>
          </a:prstGeom>
          <a:ln>
            <a:solidFill>
              <a:schemeClr val="accent1"/>
            </a:solidFill>
          </a:ln>
        </p:spPr>
      </p:pic>
      <p:sp>
        <p:nvSpPr>
          <p:cNvPr id="5" name="TextBox 4"/>
          <p:cNvSpPr txBox="1"/>
          <p:nvPr/>
        </p:nvSpPr>
        <p:spPr>
          <a:xfrm>
            <a:off x="1387530" y="1587894"/>
            <a:ext cx="2185342" cy="369332"/>
          </a:xfrm>
          <a:prstGeom prst="rect">
            <a:avLst/>
          </a:prstGeom>
          <a:noFill/>
        </p:spPr>
        <p:txBody>
          <a:bodyPr wrap="none" rtlCol="0">
            <a:spAutoFit/>
          </a:bodyPr>
          <a:lstStyle/>
          <a:p>
            <a:r>
              <a:rPr lang="en-US" dirty="0" smtClean="0">
                <a:solidFill>
                  <a:prstClr val="black"/>
                </a:solidFill>
              </a:rPr>
              <a:t>Example Hospital A</a:t>
            </a:r>
            <a:endParaRPr lang="en-US" dirty="0">
              <a:solidFill>
                <a:prstClr val="black"/>
              </a:solidFill>
            </a:endParaRPr>
          </a:p>
        </p:txBody>
      </p:sp>
      <p:sp>
        <p:nvSpPr>
          <p:cNvPr id="6" name="TextBox 5"/>
          <p:cNvSpPr txBox="1"/>
          <p:nvPr/>
        </p:nvSpPr>
        <p:spPr>
          <a:xfrm>
            <a:off x="5730930" y="1587894"/>
            <a:ext cx="2198038" cy="369332"/>
          </a:xfrm>
          <a:prstGeom prst="rect">
            <a:avLst/>
          </a:prstGeom>
          <a:noFill/>
        </p:spPr>
        <p:txBody>
          <a:bodyPr wrap="none" rtlCol="0">
            <a:spAutoFit/>
          </a:bodyPr>
          <a:lstStyle/>
          <a:p>
            <a:r>
              <a:rPr lang="en-US" dirty="0" smtClean="0">
                <a:solidFill>
                  <a:prstClr val="black"/>
                </a:solidFill>
              </a:rPr>
              <a:t>Example Hospital B</a:t>
            </a:r>
            <a:endParaRPr lang="en-US" dirty="0">
              <a:solidFill>
                <a:prstClr val="black"/>
              </a:solidFill>
            </a:endParaRPr>
          </a:p>
        </p:txBody>
      </p:sp>
      <p:pic>
        <p:nvPicPr>
          <p:cNvPr id="7" name="Picture 6"/>
          <p:cNvPicPr>
            <a:picLocks noChangeAspect="1"/>
          </p:cNvPicPr>
          <p:nvPr/>
        </p:nvPicPr>
        <p:blipFill>
          <a:blip r:embed="rId3"/>
          <a:stretch>
            <a:fillRect/>
          </a:stretch>
        </p:blipFill>
        <p:spPr>
          <a:xfrm>
            <a:off x="799318" y="2139443"/>
            <a:ext cx="3361765" cy="2743200"/>
          </a:xfrm>
          <a:prstGeom prst="rect">
            <a:avLst/>
          </a:prstGeom>
          <a:ln>
            <a:solidFill>
              <a:schemeClr val="accent1"/>
            </a:solidFill>
          </a:ln>
        </p:spPr>
      </p:pic>
      <p:sp>
        <p:nvSpPr>
          <p:cNvPr id="8" name="TextBox 7"/>
          <p:cNvSpPr txBox="1"/>
          <p:nvPr/>
        </p:nvSpPr>
        <p:spPr>
          <a:xfrm>
            <a:off x="799318" y="4985633"/>
            <a:ext cx="3833101" cy="338554"/>
          </a:xfrm>
          <a:prstGeom prst="rect">
            <a:avLst/>
          </a:prstGeom>
          <a:noFill/>
        </p:spPr>
        <p:txBody>
          <a:bodyPr wrap="none" rtlCol="0">
            <a:spAutoFit/>
          </a:bodyPr>
          <a:lstStyle/>
          <a:p>
            <a:r>
              <a:rPr lang="en-US" sz="1600" i="1" dirty="0" smtClean="0">
                <a:solidFill>
                  <a:prstClr val="black"/>
                </a:solidFill>
              </a:rPr>
              <a:t>Are you focused </a:t>
            </a:r>
            <a:r>
              <a:rPr lang="en-US" sz="1600" i="1" smtClean="0">
                <a:solidFill>
                  <a:prstClr val="black"/>
                </a:solidFill>
              </a:rPr>
              <a:t>on early readmissions?</a:t>
            </a:r>
            <a:endParaRPr lang="en-US" sz="1600" i="1" dirty="0">
              <a:solidFill>
                <a:prstClr val="black"/>
              </a:solidFill>
            </a:endParaRPr>
          </a:p>
        </p:txBody>
      </p:sp>
      <p:sp>
        <p:nvSpPr>
          <p:cNvPr id="9" name="TextBox 8"/>
          <p:cNvSpPr txBox="1">
            <a:spLocks noChangeArrowheads="1"/>
          </p:cNvSpPr>
          <p:nvPr/>
        </p:nvSpPr>
        <p:spPr bwMode="auto">
          <a:xfrm>
            <a:off x="2888486" y="5819683"/>
            <a:ext cx="6781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r>
              <a:rPr lang="en-US" altLang="x-none" sz="1100" dirty="0">
                <a:solidFill>
                  <a:prstClr val="black"/>
                </a:solidFill>
              </a:rPr>
              <a:t>Source: Boutwell in collaboration with the Massachusetts Center for Health Information and Analysis 2016</a:t>
            </a:r>
          </a:p>
        </p:txBody>
      </p:sp>
      <p:sp>
        <p:nvSpPr>
          <p:cNvPr id="10" name="Down Arrow 9"/>
          <p:cNvSpPr/>
          <p:nvPr/>
        </p:nvSpPr>
        <p:spPr>
          <a:xfrm>
            <a:off x="1603513" y="2570922"/>
            <a:ext cx="251791" cy="516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85235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r>
              <a:rPr lang="en-US" altLang="x-none" sz="2800" dirty="0">
                <a:solidFill>
                  <a:schemeClr val="accent4">
                    <a:lumMod val="50000"/>
                  </a:schemeClr>
                </a:solidFill>
                <a:ea typeface="ＭＳ Ｐゴシック" charset="-128"/>
              </a:rPr>
              <a:t>Discharge Diagnoses Leading to Most Readmissions</a:t>
            </a:r>
          </a:p>
        </p:txBody>
      </p:sp>
      <p:graphicFrame>
        <p:nvGraphicFramePr>
          <p:cNvPr id="5" name="Content Placeholder 3"/>
          <p:cNvGraphicFramePr>
            <a:graphicFrameLocks noChangeAspect="1"/>
          </p:cNvGraphicFramePr>
          <p:nvPr>
            <p:extLst/>
          </p:nvPr>
        </p:nvGraphicFramePr>
        <p:xfrm>
          <a:off x="570706" y="1585912"/>
          <a:ext cx="8002587" cy="2743200"/>
        </p:xfrm>
        <a:graphic>
          <a:graphicData uri="http://schemas.openxmlformats.org/drawingml/2006/table">
            <a:tbl>
              <a:tblPr firstRow="1" bandRow="1">
                <a:tableStyleId>{5C22544A-7EE6-4342-B048-85BDC9FD1C3A}</a:tableStyleId>
              </a:tblPr>
              <a:tblGrid>
                <a:gridCol w="1333766"/>
                <a:gridCol w="1655153"/>
                <a:gridCol w="1719432"/>
                <a:gridCol w="1749433"/>
                <a:gridCol w="1544803"/>
              </a:tblGrid>
              <a:tr h="262890">
                <a:tc>
                  <a:txBody>
                    <a:bodyPr/>
                    <a:lstStyle/>
                    <a:p>
                      <a:r>
                        <a:rPr lang="en-US" sz="1200" dirty="0" smtClean="0"/>
                        <a:t>Medicare</a:t>
                      </a:r>
                      <a:endParaRPr lang="en-US" sz="1200" dirty="0"/>
                    </a:p>
                  </a:txBody>
                  <a:tcPr/>
                </a:tc>
                <a:tc>
                  <a:txBody>
                    <a:bodyPr/>
                    <a:lstStyle/>
                    <a:p>
                      <a:r>
                        <a:rPr lang="en-US" sz="1200" dirty="0" smtClean="0"/>
                        <a:t>Medicaid</a:t>
                      </a:r>
                      <a:endParaRPr lang="en-US" sz="1200" dirty="0"/>
                    </a:p>
                  </a:txBody>
                  <a:tcPr/>
                </a:tc>
                <a:tc>
                  <a:txBody>
                    <a:bodyPr/>
                    <a:lstStyle/>
                    <a:p>
                      <a:r>
                        <a:rPr lang="en-US" sz="1200" dirty="0" smtClean="0"/>
                        <a:t>Comm.</a:t>
                      </a:r>
                      <a:endParaRPr lang="en-US" sz="1200" dirty="0"/>
                    </a:p>
                  </a:txBody>
                  <a:tcPr/>
                </a:tc>
                <a:tc>
                  <a:txBody>
                    <a:bodyPr/>
                    <a:lstStyle/>
                    <a:p>
                      <a:r>
                        <a:rPr lang="en-US" sz="1200" smtClean="0"/>
                        <a:t>Unins.</a:t>
                      </a:r>
                      <a:endParaRPr lang="en-US" sz="1200" dirty="0"/>
                    </a:p>
                  </a:txBody>
                  <a:tcPr/>
                </a:tc>
                <a:tc>
                  <a:txBody>
                    <a:bodyPr/>
                    <a:lstStyle/>
                    <a:p>
                      <a:r>
                        <a:rPr lang="en-US" sz="1200" dirty="0" smtClean="0"/>
                        <a:t>Total</a:t>
                      </a:r>
                      <a:endParaRPr lang="en-US" sz="1200" dirty="0"/>
                    </a:p>
                  </a:txBody>
                  <a:tcPr/>
                </a:tc>
              </a:tr>
              <a:tr h="262890">
                <a:tc>
                  <a:txBody>
                    <a:bodyPr/>
                    <a:lstStyle/>
                    <a:p>
                      <a:r>
                        <a:rPr lang="en-US" sz="1200" dirty="0" smtClean="0"/>
                        <a:t>ARF (1384)</a:t>
                      </a:r>
                      <a:endParaRPr lang="en-US" sz="1200" dirty="0"/>
                    </a:p>
                  </a:txBody>
                  <a:tcPr/>
                </a:tc>
                <a:tc>
                  <a:txBody>
                    <a:bodyPr/>
                    <a:lstStyle/>
                    <a:p>
                      <a:r>
                        <a:rPr lang="en-US" sz="1200" dirty="0" smtClean="0"/>
                        <a:t>Sickle</a:t>
                      </a:r>
                      <a:r>
                        <a:rPr lang="en-US" sz="1200" baseline="0" dirty="0" smtClean="0"/>
                        <a:t> Cell (478)</a:t>
                      </a:r>
                      <a:endParaRPr lang="en-US" sz="1200" dirty="0"/>
                    </a:p>
                  </a:txBody>
                  <a:tcPr/>
                </a:tc>
                <a:tc>
                  <a:txBody>
                    <a:bodyPr/>
                    <a:lstStyle/>
                    <a:p>
                      <a:r>
                        <a:rPr lang="en-US" sz="1200" dirty="0" smtClean="0"/>
                        <a:t>Chemo (290)</a:t>
                      </a:r>
                      <a:endParaRPr lang="en-US" sz="1200" dirty="0"/>
                    </a:p>
                  </a:txBody>
                  <a:tcPr/>
                </a:tc>
                <a:tc>
                  <a:txBody>
                    <a:bodyPr/>
                    <a:lstStyle/>
                    <a:p>
                      <a:r>
                        <a:rPr lang="en-US" sz="1200" smtClean="0"/>
                        <a:t>Pancreatitis (187)</a:t>
                      </a:r>
                      <a:endParaRPr lang="en-US" sz="1200" dirty="0"/>
                    </a:p>
                  </a:txBody>
                  <a:tcPr/>
                </a:tc>
                <a:tc>
                  <a:txBody>
                    <a:bodyPr/>
                    <a:lstStyle/>
                    <a:p>
                      <a:r>
                        <a:rPr lang="en-US" sz="1200" dirty="0" smtClean="0"/>
                        <a:t>Sepsis (1859)</a:t>
                      </a:r>
                      <a:endParaRPr lang="en-US" sz="1200" dirty="0"/>
                    </a:p>
                  </a:txBody>
                  <a:tcPr/>
                </a:tc>
              </a:tr>
              <a:tr h="262890">
                <a:tc>
                  <a:txBody>
                    <a:bodyPr/>
                    <a:lstStyle/>
                    <a:p>
                      <a:r>
                        <a:rPr lang="en-US" sz="1200" dirty="0" smtClean="0"/>
                        <a:t>Sepsis (1366)</a:t>
                      </a:r>
                      <a:endParaRPr lang="en-US" sz="1200" dirty="0"/>
                    </a:p>
                  </a:txBody>
                  <a:tcPr/>
                </a:tc>
                <a:tc>
                  <a:txBody>
                    <a:bodyPr/>
                    <a:lstStyle/>
                    <a:p>
                      <a:r>
                        <a:rPr lang="en-US" sz="1200" dirty="0" smtClean="0"/>
                        <a:t>Sepsis (175)</a:t>
                      </a:r>
                      <a:endParaRPr lang="en-US" sz="1200" dirty="0"/>
                    </a:p>
                  </a:txBody>
                  <a:tcPr/>
                </a:tc>
                <a:tc>
                  <a:txBody>
                    <a:bodyPr/>
                    <a:lstStyle/>
                    <a:p>
                      <a:r>
                        <a:rPr lang="en-US" sz="1200" dirty="0" smtClean="0"/>
                        <a:t>CVA (276)</a:t>
                      </a:r>
                      <a:endParaRPr lang="en-US" sz="1200" dirty="0"/>
                    </a:p>
                  </a:txBody>
                  <a:tcPr/>
                </a:tc>
                <a:tc>
                  <a:txBody>
                    <a:bodyPr/>
                    <a:lstStyle/>
                    <a:p>
                      <a:r>
                        <a:rPr lang="en-US" sz="1200" smtClean="0"/>
                        <a:t>Chemo (157)</a:t>
                      </a:r>
                      <a:endParaRPr lang="en-US" sz="1200" dirty="0"/>
                    </a:p>
                  </a:txBody>
                  <a:tcPr/>
                </a:tc>
                <a:tc>
                  <a:txBody>
                    <a:bodyPr/>
                    <a:lstStyle/>
                    <a:p>
                      <a:r>
                        <a:rPr lang="en-US" sz="1200" dirty="0" smtClean="0"/>
                        <a:t>ARF (1800)</a:t>
                      </a:r>
                      <a:endParaRPr lang="en-US" sz="1200" dirty="0"/>
                    </a:p>
                  </a:txBody>
                  <a:tcPr/>
                </a:tc>
              </a:tr>
              <a:tr h="262890">
                <a:tc>
                  <a:txBody>
                    <a:bodyPr/>
                    <a:lstStyle/>
                    <a:p>
                      <a:r>
                        <a:rPr lang="en-US" sz="1200" dirty="0" smtClean="0"/>
                        <a:t>PNA</a:t>
                      </a:r>
                      <a:r>
                        <a:rPr lang="en-US" sz="1200" baseline="0" dirty="0" smtClean="0"/>
                        <a:t> (1336)</a:t>
                      </a:r>
                      <a:endParaRPr lang="en-US" sz="1200" dirty="0"/>
                    </a:p>
                  </a:txBody>
                  <a:tcPr/>
                </a:tc>
                <a:tc>
                  <a:txBody>
                    <a:bodyPr/>
                    <a:lstStyle/>
                    <a:p>
                      <a:r>
                        <a:rPr lang="en-US" sz="1200" dirty="0" smtClean="0"/>
                        <a:t>Chemo (175)</a:t>
                      </a:r>
                      <a:endParaRPr lang="en-US" sz="1200" dirty="0"/>
                    </a:p>
                  </a:txBody>
                  <a:tcPr/>
                </a:tc>
                <a:tc>
                  <a:txBody>
                    <a:bodyPr/>
                    <a:lstStyle/>
                    <a:p>
                      <a:r>
                        <a:rPr lang="en-US" sz="1200" dirty="0" smtClean="0"/>
                        <a:t>Arthritis</a:t>
                      </a:r>
                      <a:r>
                        <a:rPr lang="en-US" sz="1200" baseline="0" dirty="0" smtClean="0"/>
                        <a:t> (260)</a:t>
                      </a:r>
                      <a:endParaRPr lang="en-US" sz="1200" dirty="0"/>
                    </a:p>
                  </a:txBody>
                  <a:tcPr/>
                </a:tc>
                <a:tc>
                  <a:txBody>
                    <a:bodyPr/>
                    <a:lstStyle/>
                    <a:p>
                      <a:r>
                        <a:rPr lang="en-US" sz="1200" smtClean="0"/>
                        <a:t>DKA (136)</a:t>
                      </a:r>
                      <a:endParaRPr lang="en-US" sz="1200" dirty="0"/>
                    </a:p>
                  </a:txBody>
                  <a:tcPr/>
                </a:tc>
                <a:tc>
                  <a:txBody>
                    <a:bodyPr/>
                    <a:lstStyle/>
                    <a:p>
                      <a:r>
                        <a:rPr lang="en-US" sz="1200" dirty="0" smtClean="0"/>
                        <a:t>PNA (1750)</a:t>
                      </a:r>
                      <a:endParaRPr lang="en-US" sz="1200" dirty="0"/>
                    </a:p>
                  </a:txBody>
                  <a:tcPr/>
                </a:tc>
              </a:tr>
              <a:tr h="262890">
                <a:tc>
                  <a:txBody>
                    <a:bodyPr/>
                    <a:lstStyle/>
                    <a:p>
                      <a:r>
                        <a:rPr lang="en-US" sz="1200" dirty="0" smtClean="0"/>
                        <a:t>COPD (1211)</a:t>
                      </a:r>
                      <a:endParaRPr lang="en-US" sz="1200" dirty="0"/>
                    </a:p>
                  </a:txBody>
                  <a:tcPr/>
                </a:tc>
                <a:tc>
                  <a:txBody>
                    <a:bodyPr/>
                    <a:lstStyle/>
                    <a:p>
                      <a:r>
                        <a:rPr lang="en-US" sz="1200" dirty="0" smtClean="0"/>
                        <a:t>COPD (173)</a:t>
                      </a:r>
                      <a:endParaRPr lang="en-US" sz="1200" dirty="0"/>
                    </a:p>
                  </a:txBody>
                  <a:tcPr/>
                </a:tc>
                <a:tc>
                  <a:txBody>
                    <a:bodyPr/>
                    <a:lstStyle/>
                    <a:p>
                      <a:r>
                        <a:rPr lang="en-US" sz="1200" dirty="0" smtClean="0"/>
                        <a:t>Sepsis (222)</a:t>
                      </a:r>
                      <a:endParaRPr lang="en-US" sz="1200" dirty="0"/>
                    </a:p>
                  </a:txBody>
                  <a:tcPr/>
                </a:tc>
                <a:tc>
                  <a:txBody>
                    <a:bodyPr/>
                    <a:lstStyle/>
                    <a:p>
                      <a:r>
                        <a:rPr lang="en-US" sz="1200" smtClean="0"/>
                        <a:t>CVA</a:t>
                      </a:r>
                      <a:r>
                        <a:rPr lang="en-US" sz="1200" baseline="0" smtClean="0"/>
                        <a:t> (125)</a:t>
                      </a:r>
                      <a:endParaRPr lang="en-US" sz="1200" dirty="0"/>
                    </a:p>
                  </a:txBody>
                  <a:tcPr/>
                </a:tc>
                <a:tc>
                  <a:txBody>
                    <a:bodyPr/>
                    <a:lstStyle/>
                    <a:p>
                      <a:r>
                        <a:rPr lang="en-US" sz="1200" dirty="0" smtClean="0"/>
                        <a:t>CVA (1622)</a:t>
                      </a:r>
                      <a:endParaRPr lang="en-US" sz="1200" dirty="0"/>
                    </a:p>
                  </a:txBody>
                  <a:tcPr/>
                </a:tc>
              </a:tr>
              <a:tr h="262890">
                <a:tc>
                  <a:txBody>
                    <a:bodyPr/>
                    <a:lstStyle/>
                    <a:p>
                      <a:r>
                        <a:rPr lang="en-US" sz="1200" dirty="0" smtClean="0"/>
                        <a:t>CVA (1140)</a:t>
                      </a:r>
                      <a:endParaRPr lang="en-US" sz="1200" dirty="0"/>
                    </a:p>
                  </a:txBody>
                  <a:tcPr/>
                </a:tc>
                <a:tc>
                  <a:txBody>
                    <a:bodyPr/>
                    <a:lstStyle/>
                    <a:p>
                      <a:r>
                        <a:rPr lang="en-US" sz="1200" dirty="0" smtClean="0"/>
                        <a:t>DKA (156)</a:t>
                      </a:r>
                      <a:endParaRPr lang="en-US" sz="1200" dirty="0"/>
                    </a:p>
                  </a:txBody>
                  <a:tcPr/>
                </a:tc>
                <a:tc>
                  <a:txBody>
                    <a:bodyPr/>
                    <a:lstStyle/>
                    <a:p>
                      <a:r>
                        <a:rPr lang="en-US" sz="1200" dirty="0" smtClean="0"/>
                        <a:t>PNA (188)</a:t>
                      </a:r>
                      <a:endParaRPr lang="en-US" sz="1200" dirty="0"/>
                    </a:p>
                  </a:txBody>
                  <a:tcPr/>
                </a:tc>
                <a:tc>
                  <a:txBody>
                    <a:bodyPr/>
                    <a:lstStyle/>
                    <a:p>
                      <a:r>
                        <a:rPr lang="en-US" sz="1200" smtClean="0"/>
                        <a:t>COPD (109)</a:t>
                      </a:r>
                      <a:endParaRPr lang="en-US" sz="1200" dirty="0"/>
                    </a:p>
                  </a:txBody>
                  <a:tcPr/>
                </a:tc>
                <a:tc>
                  <a:txBody>
                    <a:bodyPr/>
                    <a:lstStyle/>
                    <a:p>
                      <a:r>
                        <a:rPr lang="en-US" sz="1200" dirty="0" smtClean="0"/>
                        <a:t>COPD (1608)</a:t>
                      </a:r>
                      <a:endParaRPr lang="en-US" sz="1200" dirty="0"/>
                    </a:p>
                  </a:txBody>
                  <a:tcPr/>
                </a:tc>
              </a:tr>
              <a:tr h="262890">
                <a:tc>
                  <a:txBody>
                    <a:bodyPr/>
                    <a:lstStyle/>
                    <a:p>
                      <a:r>
                        <a:rPr lang="en-US" sz="1200" dirty="0" smtClean="0"/>
                        <a:t>UTI (1038)</a:t>
                      </a:r>
                      <a:endParaRPr lang="en-US" sz="1200" dirty="0"/>
                    </a:p>
                  </a:txBody>
                  <a:tcPr/>
                </a:tc>
                <a:tc>
                  <a:txBody>
                    <a:bodyPr/>
                    <a:lstStyle/>
                    <a:p>
                      <a:r>
                        <a:rPr lang="en-US" sz="1200" dirty="0" smtClean="0"/>
                        <a:t>PNA (145)</a:t>
                      </a:r>
                      <a:endParaRPr lang="en-US" sz="1200" dirty="0"/>
                    </a:p>
                  </a:txBody>
                  <a:tcPr/>
                </a:tc>
                <a:tc>
                  <a:txBody>
                    <a:bodyPr/>
                    <a:lstStyle/>
                    <a:p>
                      <a:r>
                        <a:rPr lang="en-US" sz="1200" dirty="0" smtClean="0"/>
                        <a:t>ARF (182)</a:t>
                      </a:r>
                      <a:endParaRPr lang="en-US" sz="1200" dirty="0"/>
                    </a:p>
                  </a:txBody>
                  <a:tcPr/>
                </a:tc>
                <a:tc>
                  <a:txBody>
                    <a:bodyPr/>
                    <a:lstStyle/>
                    <a:p>
                      <a:r>
                        <a:rPr lang="en-US" sz="1200" smtClean="0"/>
                        <a:t>ARF (97)</a:t>
                      </a:r>
                      <a:endParaRPr lang="en-US" sz="1200" dirty="0"/>
                    </a:p>
                  </a:txBody>
                  <a:tcPr/>
                </a:tc>
                <a:tc>
                  <a:txBody>
                    <a:bodyPr/>
                    <a:lstStyle/>
                    <a:p>
                      <a:r>
                        <a:rPr lang="en-US" sz="1200" dirty="0" smtClean="0"/>
                        <a:t>UTI (1608)</a:t>
                      </a:r>
                      <a:endParaRPr lang="en-US" sz="1200" dirty="0"/>
                    </a:p>
                  </a:txBody>
                  <a:tcPr/>
                </a:tc>
              </a:tr>
              <a:tr h="262890">
                <a:tc>
                  <a:txBody>
                    <a:bodyPr/>
                    <a:lstStyle/>
                    <a:p>
                      <a:r>
                        <a:rPr lang="en-US" sz="1200" dirty="0" err="1" smtClean="0"/>
                        <a:t>Afib</a:t>
                      </a:r>
                      <a:r>
                        <a:rPr lang="en-US" sz="1200" baseline="0" dirty="0" smtClean="0"/>
                        <a:t> (851)</a:t>
                      </a:r>
                      <a:endParaRPr lang="en-US" sz="1200" dirty="0"/>
                    </a:p>
                  </a:txBody>
                  <a:tcPr/>
                </a:tc>
                <a:tc>
                  <a:txBody>
                    <a:bodyPr/>
                    <a:lstStyle/>
                    <a:p>
                      <a:r>
                        <a:rPr lang="en-US" sz="1200" dirty="0" smtClean="0"/>
                        <a:t>ARF (137)</a:t>
                      </a:r>
                      <a:endParaRPr lang="en-US" sz="1200" dirty="0"/>
                    </a:p>
                  </a:txBody>
                  <a:tcPr/>
                </a:tc>
                <a:tc>
                  <a:txBody>
                    <a:bodyPr/>
                    <a:lstStyle/>
                    <a:p>
                      <a:r>
                        <a:rPr lang="en-US" sz="1200" dirty="0" smtClean="0"/>
                        <a:t>CAD (181)</a:t>
                      </a:r>
                      <a:endParaRPr lang="en-US" sz="1200" dirty="0"/>
                    </a:p>
                  </a:txBody>
                  <a:tcPr/>
                </a:tc>
                <a:tc>
                  <a:txBody>
                    <a:bodyPr/>
                    <a:lstStyle/>
                    <a:p>
                      <a:r>
                        <a:rPr lang="en-US" sz="1200" dirty="0" smtClean="0"/>
                        <a:t>Sepsis (96)</a:t>
                      </a:r>
                      <a:endParaRPr lang="en-US" sz="1200" dirty="0"/>
                    </a:p>
                  </a:txBody>
                  <a:tcPr/>
                </a:tc>
                <a:tc>
                  <a:txBody>
                    <a:bodyPr/>
                    <a:lstStyle/>
                    <a:p>
                      <a:r>
                        <a:rPr lang="en-US" sz="1200" dirty="0" smtClean="0"/>
                        <a:t>HF (1115)</a:t>
                      </a:r>
                      <a:endParaRPr lang="en-US" sz="1200" dirty="0"/>
                    </a:p>
                  </a:txBody>
                  <a:tcPr/>
                </a:tc>
              </a:tr>
              <a:tr h="262890">
                <a:tc>
                  <a:txBody>
                    <a:bodyPr/>
                    <a:lstStyle/>
                    <a:p>
                      <a:r>
                        <a:rPr lang="en-US" sz="1200" dirty="0" smtClean="0"/>
                        <a:t>HF</a:t>
                      </a:r>
                      <a:r>
                        <a:rPr lang="en-US" sz="1200" baseline="0" dirty="0" smtClean="0"/>
                        <a:t> (822)</a:t>
                      </a:r>
                      <a:endParaRPr lang="en-US" sz="1200" dirty="0"/>
                    </a:p>
                  </a:txBody>
                  <a:tcPr/>
                </a:tc>
                <a:tc>
                  <a:txBody>
                    <a:bodyPr/>
                    <a:lstStyle/>
                    <a:p>
                      <a:r>
                        <a:rPr lang="en-US" sz="1200" dirty="0" smtClean="0"/>
                        <a:t>HF (129)</a:t>
                      </a:r>
                      <a:endParaRPr lang="en-US" sz="1200" dirty="0"/>
                    </a:p>
                  </a:txBody>
                  <a:tcPr/>
                </a:tc>
                <a:tc>
                  <a:txBody>
                    <a:bodyPr/>
                    <a:lstStyle/>
                    <a:p>
                      <a:r>
                        <a:rPr lang="en-US" sz="1200" dirty="0" smtClean="0"/>
                        <a:t>Pancreatitis (153)</a:t>
                      </a:r>
                      <a:endParaRPr lang="en-US" sz="1200" dirty="0"/>
                    </a:p>
                  </a:txBody>
                  <a:tcPr/>
                </a:tc>
                <a:tc>
                  <a:txBody>
                    <a:bodyPr/>
                    <a:lstStyle/>
                    <a:p>
                      <a:r>
                        <a:rPr lang="en-US" sz="1200" dirty="0" smtClean="0"/>
                        <a:t>PNA (81)</a:t>
                      </a:r>
                      <a:endParaRPr lang="en-US" sz="1200" dirty="0"/>
                    </a:p>
                  </a:txBody>
                  <a:tcPr/>
                </a:tc>
                <a:tc>
                  <a:txBody>
                    <a:bodyPr/>
                    <a:lstStyle/>
                    <a:p>
                      <a:r>
                        <a:rPr lang="en-US" sz="1200" dirty="0" smtClean="0"/>
                        <a:t>CAD (1092)</a:t>
                      </a:r>
                      <a:endParaRPr lang="en-US" sz="1200" dirty="0"/>
                    </a:p>
                  </a:txBody>
                  <a:tcPr/>
                </a:tc>
              </a:tr>
              <a:tr h="262890">
                <a:tc>
                  <a:txBody>
                    <a:bodyPr/>
                    <a:lstStyle/>
                    <a:p>
                      <a:r>
                        <a:rPr lang="en-US" sz="1200" dirty="0" smtClean="0"/>
                        <a:t>CAD (746)</a:t>
                      </a:r>
                      <a:endParaRPr lang="en-US" sz="1200" dirty="0"/>
                    </a:p>
                  </a:txBody>
                  <a:tcPr/>
                </a:tc>
                <a:tc>
                  <a:txBody>
                    <a:bodyPr/>
                    <a:lstStyle/>
                    <a:p>
                      <a:r>
                        <a:rPr lang="en-US" sz="1200" dirty="0" smtClean="0"/>
                        <a:t>Pancreatitis (127)</a:t>
                      </a:r>
                      <a:endParaRPr lang="en-US" sz="1200" dirty="0"/>
                    </a:p>
                  </a:txBody>
                  <a:tcPr/>
                </a:tc>
                <a:tc>
                  <a:txBody>
                    <a:bodyPr/>
                    <a:lstStyle/>
                    <a:p>
                      <a:r>
                        <a:rPr lang="en-US" sz="1200" dirty="0" err="1" smtClean="0"/>
                        <a:t>Afib</a:t>
                      </a:r>
                      <a:r>
                        <a:rPr lang="en-US" sz="1200" dirty="0" smtClean="0"/>
                        <a:t> (152)</a:t>
                      </a:r>
                      <a:endParaRPr lang="en-US" sz="1200" dirty="0"/>
                    </a:p>
                  </a:txBody>
                  <a:tcPr/>
                </a:tc>
                <a:tc>
                  <a:txBody>
                    <a:bodyPr/>
                    <a:lstStyle/>
                    <a:p>
                      <a:r>
                        <a:rPr lang="en-US" sz="1200" dirty="0" smtClean="0"/>
                        <a:t>ETOH w/d</a:t>
                      </a:r>
                      <a:r>
                        <a:rPr lang="en-US" sz="1200" baseline="0" dirty="0" smtClean="0"/>
                        <a:t> (76)</a:t>
                      </a:r>
                      <a:endParaRPr lang="en-US" sz="1200" dirty="0"/>
                    </a:p>
                  </a:txBody>
                  <a:tcPr/>
                </a:tc>
                <a:tc>
                  <a:txBody>
                    <a:bodyPr/>
                    <a:lstStyle/>
                    <a:p>
                      <a:r>
                        <a:rPr lang="en-US" sz="1200" dirty="0" err="1" smtClean="0"/>
                        <a:t>Afib</a:t>
                      </a:r>
                      <a:r>
                        <a:rPr lang="en-US" sz="1200" dirty="0" smtClean="0"/>
                        <a:t> (1092)</a:t>
                      </a:r>
                      <a:endParaRPr lang="en-US" sz="1200" dirty="0"/>
                    </a:p>
                  </a:txBody>
                  <a:tcPr/>
                </a:tc>
              </a:tr>
            </a:tbl>
          </a:graphicData>
        </a:graphic>
      </p:graphicFrame>
      <p:sp>
        <p:nvSpPr>
          <p:cNvPr id="118854" name="TextBox 3"/>
          <p:cNvSpPr txBox="1">
            <a:spLocks noChangeArrowheads="1"/>
          </p:cNvSpPr>
          <p:nvPr/>
        </p:nvSpPr>
        <p:spPr bwMode="auto">
          <a:xfrm>
            <a:off x="3796922" y="4329112"/>
            <a:ext cx="47763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r>
              <a:rPr lang="en-US" altLang="x-none" sz="1200" i="1" dirty="0" smtClean="0">
                <a:solidFill>
                  <a:prstClr val="black"/>
                </a:solidFill>
              </a:rPr>
              <a:t>Source</a:t>
            </a:r>
            <a:r>
              <a:rPr lang="en-US" altLang="x-none" sz="1200" i="1" dirty="0">
                <a:solidFill>
                  <a:prstClr val="black"/>
                </a:solidFill>
              </a:rPr>
              <a:t>: Boutwell in collaboration with South Carolina Hospital Association</a:t>
            </a:r>
          </a:p>
        </p:txBody>
      </p:sp>
      <p:pic>
        <p:nvPicPr>
          <p:cNvPr id="8" name="Picture 7"/>
          <p:cNvPicPr>
            <a:picLocks noChangeAspect="1"/>
          </p:cNvPicPr>
          <p:nvPr/>
        </p:nvPicPr>
        <p:blipFill rotWithShape="1">
          <a:blip r:embed="rId2"/>
          <a:srcRect t="77493"/>
          <a:stretch/>
        </p:blipFill>
        <p:spPr>
          <a:xfrm>
            <a:off x="1207134" y="4759477"/>
            <a:ext cx="6729730" cy="1102486"/>
          </a:xfrm>
          <a:prstGeom prst="rect">
            <a:avLst/>
          </a:prstGeom>
        </p:spPr>
      </p:pic>
      <p:sp>
        <p:nvSpPr>
          <p:cNvPr id="9" name="TextBox 8"/>
          <p:cNvSpPr txBox="1"/>
          <p:nvPr/>
        </p:nvSpPr>
        <p:spPr>
          <a:xfrm>
            <a:off x="2392847" y="5958177"/>
            <a:ext cx="6781023" cy="261610"/>
          </a:xfrm>
          <a:prstGeom prst="rect">
            <a:avLst/>
          </a:prstGeom>
          <a:noFill/>
        </p:spPr>
        <p:txBody>
          <a:bodyPr wrap="none" rtlCol="0">
            <a:spAutoFit/>
          </a:bodyPr>
          <a:lstStyle/>
          <a:p>
            <a:r>
              <a:rPr lang="en-US" sz="1100" dirty="0" smtClean="0">
                <a:solidFill>
                  <a:prstClr val="black"/>
                </a:solidFill>
              </a:rPr>
              <a:t>Source: Boutwell in collaboration with the Massachusetts Center for </a:t>
            </a:r>
            <a:r>
              <a:rPr lang="en-US" sz="1100" smtClean="0">
                <a:solidFill>
                  <a:prstClr val="black"/>
                </a:solidFill>
              </a:rPr>
              <a:t>Health Information and Analysis 2016</a:t>
            </a:r>
            <a:endParaRPr lang="en-US" sz="1100">
              <a:solidFill>
                <a:prstClr val="black"/>
              </a:solidFill>
            </a:endParaRPr>
          </a:p>
        </p:txBody>
      </p:sp>
    </p:spTree>
    <p:extLst>
      <p:ext uri="{BB962C8B-B14F-4D97-AF65-F5344CB8AC3E}">
        <p14:creationId xmlns:p14="http://schemas.microsoft.com/office/powerpoint/2010/main" val="195404139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accent4">
                    <a:lumMod val="50000"/>
                  </a:schemeClr>
                </a:solidFill>
                <a:latin typeface="Calibri" charset="0"/>
                <a:ea typeface="Calibri" charset="0"/>
                <a:cs typeface="Calibri" charset="0"/>
              </a:rPr>
              <a:t>Readmission Rates for People with BH conditions</a:t>
            </a:r>
            <a:endParaRPr lang="en-US" sz="2800" dirty="0">
              <a:solidFill>
                <a:schemeClr val="accent4">
                  <a:lumMod val="50000"/>
                </a:schemeClr>
              </a:solidFill>
              <a:latin typeface="Calibri" charset="0"/>
              <a:ea typeface="Calibri" charset="0"/>
              <a:cs typeface="Calibri" charset="0"/>
            </a:endParaRP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12450" r="52570"/>
          <a:stretch/>
        </p:blipFill>
        <p:spPr>
          <a:xfrm>
            <a:off x="681522" y="1767003"/>
            <a:ext cx="3451225" cy="3806740"/>
          </a:xfrm>
          <a:prstGeom prst="rect">
            <a:avLst/>
          </a:prstGeom>
        </p:spPr>
      </p:pic>
      <p:sp>
        <p:nvSpPr>
          <p:cNvPr id="8" name="Oval 7"/>
          <p:cNvSpPr/>
          <p:nvPr/>
        </p:nvSpPr>
        <p:spPr>
          <a:xfrm>
            <a:off x="2319912" y="2360524"/>
            <a:ext cx="648576" cy="354101"/>
          </a:xfrm>
          <a:prstGeom prst="ellipse">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Box 2"/>
          <p:cNvSpPr txBox="1"/>
          <p:nvPr/>
        </p:nvSpPr>
        <p:spPr>
          <a:xfrm>
            <a:off x="2407135" y="5965019"/>
            <a:ext cx="6781023" cy="261610"/>
          </a:xfrm>
          <a:prstGeom prst="rect">
            <a:avLst/>
          </a:prstGeom>
          <a:noFill/>
        </p:spPr>
        <p:txBody>
          <a:bodyPr wrap="none" rtlCol="0">
            <a:spAutoFit/>
          </a:bodyPr>
          <a:lstStyle/>
          <a:p>
            <a:pPr defTabSz="457200"/>
            <a:r>
              <a:rPr lang="en-US" sz="1100" dirty="0">
                <a:solidFill>
                  <a:prstClr val="black"/>
                </a:solidFill>
              </a:rPr>
              <a:t>Source: Boutwell in collaboration with the Massachusetts Center for Health Information and Analysis 2016</a:t>
            </a:r>
          </a:p>
        </p:txBody>
      </p:sp>
      <p:sp>
        <p:nvSpPr>
          <p:cNvPr id="4" name="TextBox 3"/>
          <p:cNvSpPr txBox="1"/>
          <p:nvPr/>
        </p:nvSpPr>
        <p:spPr>
          <a:xfrm>
            <a:off x="4344460" y="2360524"/>
            <a:ext cx="4342340" cy="1754326"/>
          </a:xfrm>
          <a:prstGeom prst="rect">
            <a:avLst/>
          </a:prstGeom>
          <a:noFill/>
        </p:spPr>
        <p:txBody>
          <a:bodyPr wrap="square" rtlCol="0">
            <a:spAutoFit/>
          </a:bodyPr>
          <a:lstStyle/>
          <a:p>
            <a:pPr marL="285750" indent="-285750" defTabSz="457200">
              <a:buFont typeface="Wingdings" charset="2"/>
              <a:buChar char="Ø"/>
            </a:pPr>
            <a:r>
              <a:rPr lang="en-US" b="1" dirty="0">
                <a:solidFill>
                  <a:prstClr val="black"/>
                </a:solidFill>
                <a:latin typeface="Calibri" charset="0"/>
                <a:ea typeface="Calibri" charset="0"/>
                <a:cs typeface="Calibri" charset="0"/>
              </a:rPr>
              <a:t>40%</a:t>
            </a:r>
            <a:r>
              <a:rPr lang="en-US" dirty="0">
                <a:solidFill>
                  <a:prstClr val="black"/>
                </a:solidFill>
                <a:latin typeface="Calibri" charset="0"/>
                <a:ea typeface="Calibri" charset="0"/>
                <a:cs typeface="Calibri" charset="0"/>
              </a:rPr>
              <a:t> of adult hospitalized patients had at least 1 behavioral health condition</a:t>
            </a:r>
          </a:p>
          <a:p>
            <a:pPr marL="285750" indent="-285750" defTabSz="457200">
              <a:buFont typeface="Wingdings" charset="2"/>
              <a:buChar char="Ø"/>
            </a:pPr>
            <a:endParaRPr lang="en-US" dirty="0" smtClean="0">
              <a:solidFill>
                <a:prstClr val="black"/>
              </a:solidFill>
              <a:latin typeface="Calibri" charset="0"/>
              <a:ea typeface="Calibri" charset="0"/>
              <a:cs typeface="Calibri" charset="0"/>
            </a:endParaRPr>
          </a:p>
          <a:p>
            <a:pPr marL="285750" indent="-285750" defTabSz="457200">
              <a:buFont typeface="Wingdings" charset="2"/>
              <a:buChar char="Ø"/>
            </a:pPr>
            <a:endParaRPr lang="en-US" dirty="0">
              <a:solidFill>
                <a:prstClr val="black"/>
              </a:solidFill>
              <a:latin typeface="Calibri" charset="0"/>
              <a:ea typeface="Calibri" charset="0"/>
              <a:cs typeface="Calibri" charset="0"/>
            </a:endParaRPr>
          </a:p>
          <a:p>
            <a:pPr marL="285750" indent="-285750" defTabSz="457200">
              <a:buFont typeface="Wingdings" charset="2"/>
              <a:buChar char="Ø"/>
            </a:pPr>
            <a:r>
              <a:rPr lang="en-US" dirty="0">
                <a:solidFill>
                  <a:prstClr val="black"/>
                </a:solidFill>
                <a:latin typeface="Calibri" charset="0"/>
                <a:ea typeface="Calibri" charset="0"/>
                <a:cs typeface="Calibri" charset="0"/>
              </a:rPr>
              <a:t>Patients with a BH condition had </a:t>
            </a:r>
            <a:r>
              <a:rPr lang="en-US" b="1" dirty="0">
                <a:solidFill>
                  <a:prstClr val="black"/>
                </a:solidFill>
                <a:latin typeface="Calibri" charset="0"/>
                <a:ea typeface="Calibri" charset="0"/>
                <a:cs typeface="Calibri" charset="0"/>
              </a:rPr>
              <a:t>77%</a:t>
            </a:r>
            <a:r>
              <a:rPr lang="en-US" dirty="0">
                <a:solidFill>
                  <a:prstClr val="black"/>
                </a:solidFill>
                <a:latin typeface="Calibri" charset="0"/>
                <a:ea typeface="Calibri" charset="0"/>
                <a:cs typeface="Calibri" charset="0"/>
              </a:rPr>
              <a:t> higher readmission rates</a:t>
            </a:r>
          </a:p>
        </p:txBody>
      </p:sp>
    </p:spTree>
    <p:extLst>
      <p:ext uri="{BB962C8B-B14F-4D97-AF65-F5344CB8AC3E}">
        <p14:creationId xmlns:p14="http://schemas.microsoft.com/office/powerpoint/2010/main" val="1062449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4">
                    <a:lumMod val="50000"/>
                  </a:schemeClr>
                </a:solidFill>
              </a:rPr>
              <a:t>Readmissions for Multi-Visit Patients</a:t>
            </a:r>
            <a:endParaRPr lang="en-US" sz="2800" dirty="0">
              <a:solidFill>
                <a:schemeClr val="accent4">
                  <a:lumMod val="50000"/>
                </a:schemeClr>
              </a:solidFill>
            </a:endParaRPr>
          </a:p>
        </p:txBody>
      </p:sp>
      <p:sp>
        <p:nvSpPr>
          <p:cNvPr id="4" name="Content Placeholder 2"/>
          <p:cNvSpPr txBox="1">
            <a:spLocks/>
          </p:cNvSpPr>
          <p:nvPr/>
        </p:nvSpPr>
        <p:spPr>
          <a:xfrm>
            <a:off x="253654" y="2345289"/>
            <a:ext cx="3099146" cy="2514600"/>
          </a:xfrm>
          <a:prstGeom prst="rect">
            <a:avLst/>
          </a:prstGeom>
        </p:spPr>
        <p:txBody>
          <a:bodyPr/>
          <a:lstStyle>
            <a:lvl1pPr marL="287338" indent="-287338" algn="l" defTabSz="914400" rtl="0" eaLnBrk="1" latinLnBrk="0" hangingPunct="1">
              <a:spcBef>
                <a:spcPct val="20000"/>
              </a:spcBef>
              <a:buFont typeface="Wingdings" panose="05000000000000000000" pitchFamily="2" charset="2"/>
              <a:buChar char="§"/>
              <a:defRPr sz="2400" kern="1200">
                <a:solidFill>
                  <a:schemeClr val="tx1"/>
                </a:solidFill>
                <a:latin typeface="Arial" pitchFamily="34" charset="0"/>
                <a:ea typeface="+mn-ea"/>
                <a:cs typeface="Arial" pitchFamily="34" charset="0"/>
              </a:defRPr>
            </a:lvl1pPr>
            <a:lvl2pPr marL="627063" indent="-16986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1084263" indent="-169863" algn="l" defTabSz="914400" rtl="0" eaLnBrk="1" latinLnBrk="0" hangingPunct="1">
              <a:spcBef>
                <a:spcPct val="20000"/>
              </a:spcBef>
              <a:buFont typeface="Calibri" pitchFamily="34" charset="0"/>
              <a:buChar char="»"/>
              <a:defRPr sz="1800" kern="1200">
                <a:solidFill>
                  <a:schemeClr val="tx1"/>
                </a:solidFill>
                <a:latin typeface="Arial" pitchFamily="34" charset="0"/>
                <a:ea typeface="+mn-ea"/>
                <a:cs typeface="Arial" pitchFamily="34" charset="0"/>
              </a:defRPr>
            </a:lvl3pPr>
            <a:lvl4pPr marL="1541463" indent="-169863" algn="l" defTabSz="914400" rtl="0" eaLnBrk="1" latinLnBrk="0" hangingPunct="1">
              <a:spcBef>
                <a:spcPct val="20000"/>
              </a:spcBef>
              <a:buFont typeface="Arial" panose="020B0604020202020204" pitchFamily="34" charset="0"/>
              <a:buChar char="−"/>
              <a:tabLst/>
              <a:defRPr sz="1600" kern="1200">
                <a:solidFill>
                  <a:schemeClr val="tx1"/>
                </a:solidFill>
                <a:latin typeface="Arial" pitchFamily="34" charset="0"/>
                <a:ea typeface="+mn-ea"/>
                <a:cs typeface="Arial" pitchFamily="34" charset="0"/>
              </a:defRPr>
            </a:lvl4pPr>
            <a:lvl5pPr marL="1998663" indent="-169863"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988"/>
              </a:spcBef>
            </a:pPr>
            <a:r>
              <a:rPr lang="en-US" altLang="x-none" sz="1600" dirty="0" smtClean="0">
                <a:solidFill>
                  <a:prstClr val="black"/>
                </a:solidFill>
                <a:ea typeface="ＭＳ Ｐゴシック" charset="-128"/>
              </a:rPr>
              <a:t>4+ hospitalizations/year</a:t>
            </a:r>
          </a:p>
          <a:p>
            <a:pPr>
              <a:lnSpc>
                <a:spcPct val="120000"/>
              </a:lnSpc>
              <a:spcBef>
                <a:spcPts val="988"/>
              </a:spcBef>
            </a:pPr>
            <a:r>
              <a:rPr lang="en-US" altLang="x-none" sz="1600" dirty="0" smtClean="0">
                <a:solidFill>
                  <a:prstClr val="black"/>
                </a:solidFill>
                <a:ea typeface="ＭＳ Ｐゴシック" charset="-128"/>
              </a:rPr>
              <a:t>7% - 25%- 60%</a:t>
            </a:r>
          </a:p>
          <a:p>
            <a:pPr>
              <a:lnSpc>
                <a:spcPct val="120000"/>
              </a:lnSpc>
              <a:spcBef>
                <a:spcPts val="988"/>
              </a:spcBef>
            </a:pPr>
            <a:r>
              <a:rPr lang="en-US" altLang="x-none" sz="1600" dirty="0" smtClean="0">
                <a:solidFill>
                  <a:prstClr val="black"/>
                </a:solidFill>
                <a:ea typeface="ＭＳ Ｐゴシック" charset="-128"/>
              </a:rPr>
              <a:t>Hospitalizations: </a:t>
            </a:r>
            <a:r>
              <a:rPr lang="en-US" altLang="x-none" sz="1600" b="1" dirty="0" smtClean="0">
                <a:solidFill>
                  <a:prstClr val="black"/>
                </a:solidFill>
                <a:ea typeface="ＭＳ Ｐゴシック" charset="-128"/>
              </a:rPr>
              <a:t>6 v. 1.3 </a:t>
            </a:r>
          </a:p>
          <a:p>
            <a:pPr>
              <a:lnSpc>
                <a:spcPct val="120000"/>
              </a:lnSpc>
              <a:spcBef>
                <a:spcPts val="988"/>
              </a:spcBef>
            </a:pPr>
            <a:r>
              <a:rPr lang="en-US" altLang="x-none" sz="1600" dirty="0" smtClean="0">
                <a:solidFill>
                  <a:prstClr val="black"/>
                </a:solidFill>
                <a:ea typeface="ＭＳ Ｐゴシック" charset="-128"/>
              </a:rPr>
              <a:t>LOS:  </a:t>
            </a:r>
            <a:r>
              <a:rPr lang="en-US" altLang="x-none" sz="1600" b="1" dirty="0" smtClean="0">
                <a:solidFill>
                  <a:prstClr val="black"/>
                </a:solidFill>
                <a:ea typeface="ＭＳ Ｐゴシック" charset="-128"/>
              </a:rPr>
              <a:t>6.1 days v. 4.5 </a:t>
            </a:r>
          </a:p>
          <a:p>
            <a:pPr>
              <a:lnSpc>
                <a:spcPct val="120000"/>
              </a:lnSpc>
              <a:spcBef>
                <a:spcPts val="988"/>
              </a:spcBef>
            </a:pPr>
            <a:r>
              <a:rPr lang="en-US" altLang="x-none" sz="1600" dirty="0" smtClean="0">
                <a:solidFill>
                  <a:prstClr val="black"/>
                </a:solidFill>
                <a:ea typeface="ＭＳ Ｐゴシック" charset="-128"/>
              </a:rPr>
              <a:t>Readmission rate </a:t>
            </a:r>
            <a:r>
              <a:rPr lang="en-US" altLang="x-none" sz="1600" b="1" dirty="0" smtClean="0">
                <a:solidFill>
                  <a:prstClr val="black"/>
                </a:solidFill>
                <a:ea typeface="ＭＳ Ｐゴシック" charset="-128"/>
              </a:rPr>
              <a:t>38% v. 8% </a:t>
            </a:r>
          </a:p>
        </p:txBody>
      </p:sp>
      <p:sp>
        <p:nvSpPr>
          <p:cNvPr id="5" name="TextBox 3"/>
          <p:cNvSpPr txBox="1">
            <a:spLocks noChangeArrowheads="1"/>
          </p:cNvSpPr>
          <p:nvPr/>
        </p:nvSpPr>
        <p:spPr bwMode="auto">
          <a:xfrm>
            <a:off x="3315095" y="5164009"/>
            <a:ext cx="5058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r>
              <a:rPr lang="en-US" altLang="x-none" sz="1200" dirty="0">
                <a:solidFill>
                  <a:prstClr val="black"/>
                </a:solidFill>
              </a:rPr>
              <a:t>Boutwell with Massachusetts Center for Health Information and Analysis 2016</a:t>
            </a:r>
          </a:p>
          <a:p>
            <a:pPr algn="r"/>
            <a:r>
              <a:rPr lang="en-US" altLang="x-none" sz="1200" dirty="0">
                <a:solidFill>
                  <a:prstClr val="black"/>
                </a:solidFill>
              </a:rPr>
              <a:t>Jiang et al. AHRQ HCUP Statistical Brief #184 Nov 2014</a:t>
            </a: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5606" y="1700539"/>
            <a:ext cx="4498053" cy="3322035"/>
          </a:xfrm>
          <a:prstGeom prst="rect">
            <a:avLst/>
          </a:prstGeom>
          <a:noFill/>
          <a:ln w="25400">
            <a:solidFill>
              <a:srgbClr val="5A336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232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p:cNvSpPr>
            <a:spLocks noGrp="1"/>
          </p:cNvSpPr>
          <p:nvPr>
            <p:ph type="title"/>
          </p:nvPr>
        </p:nvSpPr>
        <p:spPr>
          <a:xfrm>
            <a:off x="685800" y="2590800"/>
            <a:ext cx="7772400" cy="1362075"/>
          </a:xfrm>
        </p:spPr>
        <p:txBody>
          <a:bodyPr/>
          <a:lstStyle/>
          <a:p>
            <a:pPr>
              <a:defRPr/>
            </a:pPr>
            <a:r>
              <a:rPr lang="en-US" altLang="x-none" sz="2800" b="0" i="1" cap="none" dirty="0" smtClean="0">
                <a:solidFill>
                  <a:schemeClr val="accent4">
                    <a:lumMod val="50000"/>
                  </a:schemeClr>
                </a:solidFill>
                <a:ea typeface="ＭＳ Ｐゴシック" charset="-128"/>
              </a:rPr>
              <a:t>Ask </a:t>
            </a:r>
            <a:r>
              <a:rPr lang="en-US" altLang="x-none" sz="2800" b="0" i="1" cap="none" dirty="0">
                <a:solidFill>
                  <a:schemeClr val="accent4">
                    <a:lumMod val="50000"/>
                  </a:schemeClr>
                </a:solidFill>
                <a:ea typeface="ＭＳ Ｐゴシック" charset="-128"/>
              </a:rPr>
              <a:t>your patients </a:t>
            </a:r>
            <a:r>
              <a:rPr lang="en-US" altLang="en-US" sz="2800" b="0" i="1" cap="none" dirty="0">
                <a:solidFill>
                  <a:schemeClr val="accent4">
                    <a:lumMod val="50000"/>
                  </a:schemeClr>
                </a:solidFill>
                <a:ea typeface="ＭＳ Ｐゴシック" charset="-128"/>
              </a:rPr>
              <a:t>“</a:t>
            </a:r>
            <a:r>
              <a:rPr lang="en-US" altLang="x-none" sz="2800" b="0" i="1" cap="none" dirty="0">
                <a:solidFill>
                  <a:schemeClr val="accent4">
                    <a:lumMod val="50000"/>
                  </a:schemeClr>
                </a:solidFill>
                <a:ea typeface="ＭＳ Ｐゴシック" charset="-128"/>
              </a:rPr>
              <a:t>Why</a:t>
            </a:r>
            <a:r>
              <a:rPr lang="en-US" altLang="en-US" sz="2800" b="0" i="1" cap="none" dirty="0">
                <a:solidFill>
                  <a:schemeClr val="accent4">
                    <a:lumMod val="50000"/>
                  </a:schemeClr>
                </a:solidFill>
                <a:ea typeface="ＭＳ Ｐゴシック" charset="-128"/>
              </a:rPr>
              <a:t>”</a:t>
            </a:r>
            <a:endParaRPr lang="en-US" altLang="x-none" sz="2800" b="0" i="1" cap="none" dirty="0">
              <a:solidFill>
                <a:schemeClr val="accent4">
                  <a:lumMod val="50000"/>
                </a:schemeClr>
              </a:solidFill>
              <a:ea typeface="ＭＳ Ｐゴシック" charset="-128"/>
            </a:endParaRPr>
          </a:p>
        </p:txBody>
      </p:sp>
      <p:sp>
        <p:nvSpPr>
          <p:cNvPr id="59394" name="Subtitle 4"/>
          <p:cNvSpPr txBox="1">
            <a:spLocks/>
          </p:cNvSpPr>
          <p:nvPr/>
        </p:nvSpPr>
        <p:spPr bwMode="auto">
          <a:xfrm>
            <a:off x="685800" y="3251200"/>
            <a:ext cx="81867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buFont typeface="Arial" charset="0"/>
              <a:buNone/>
              <a:defRPr/>
            </a:pPr>
            <a:r>
              <a:rPr lang="en-US" altLang="x-none" sz="2400" dirty="0" smtClean="0">
                <a:solidFill>
                  <a:srgbClr val="915795">
                    <a:lumMod val="50000"/>
                  </a:srgbClr>
                </a:solidFill>
              </a:rPr>
              <a:t>Elicit the story behind the chief complaint; identify root causes</a:t>
            </a:r>
          </a:p>
        </p:txBody>
      </p:sp>
    </p:spTree>
    <p:extLst>
      <p:ext uri="{BB962C8B-B14F-4D97-AF65-F5344CB8AC3E}">
        <p14:creationId xmlns:p14="http://schemas.microsoft.com/office/powerpoint/2010/main" val="1645037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962"/>
            <a:ext cx="8229600" cy="990600"/>
          </a:xfrm>
        </p:spPr>
        <p:txBody>
          <a:bodyPr/>
          <a:lstStyle/>
          <a:p>
            <a:r>
              <a:rPr lang="en-US" dirty="0" smtClean="0">
                <a:solidFill>
                  <a:schemeClr val="accent4">
                    <a:lumMod val="75000"/>
                  </a:schemeClr>
                </a:solidFill>
                <a:latin typeface="Calibri" charset="0"/>
                <a:ea typeface="Calibri" charset="0"/>
                <a:cs typeface="Calibri" charset="0"/>
              </a:rPr>
              <a:t>Agenda</a:t>
            </a:r>
            <a:endParaRPr lang="en-US" dirty="0">
              <a:solidFill>
                <a:schemeClr val="accent4">
                  <a:lumMod val="75000"/>
                </a:schemeClr>
              </a:solidFill>
              <a:latin typeface="Calibri" charset="0"/>
              <a:ea typeface="Calibri" charset="0"/>
              <a:cs typeface="Calibri" charset="0"/>
            </a:endParaRPr>
          </a:p>
        </p:txBody>
      </p:sp>
      <p:sp>
        <p:nvSpPr>
          <p:cNvPr id="3" name="Content Placeholder 2"/>
          <p:cNvSpPr>
            <a:spLocks noGrp="1"/>
          </p:cNvSpPr>
          <p:nvPr>
            <p:ph idx="1"/>
          </p:nvPr>
        </p:nvSpPr>
        <p:spPr>
          <a:xfrm>
            <a:off x="457200" y="1769504"/>
            <a:ext cx="8229600" cy="4351895"/>
          </a:xfrm>
        </p:spPr>
        <p:txBody>
          <a:bodyPr>
            <a:normAutofit/>
          </a:bodyPr>
          <a:lstStyle/>
          <a:p>
            <a:pPr>
              <a:lnSpc>
                <a:spcPct val="140000"/>
              </a:lnSpc>
            </a:pPr>
            <a:r>
              <a:rPr lang="en-US" dirty="0" smtClean="0">
                <a:latin typeface="Calibri" charset="0"/>
                <a:ea typeface="Calibri" charset="0"/>
                <a:cs typeface="Calibri" charset="0"/>
              </a:rPr>
              <a:t>This </a:t>
            </a:r>
            <a:r>
              <a:rPr lang="en-US" i="1" dirty="0" smtClean="0">
                <a:latin typeface="Calibri" charset="0"/>
                <a:ea typeface="Calibri" charset="0"/>
                <a:cs typeface="Calibri" charset="0"/>
              </a:rPr>
              <a:t>is possible! </a:t>
            </a:r>
            <a:endParaRPr lang="en-US" dirty="0">
              <a:latin typeface="Calibri" charset="0"/>
              <a:ea typeface="Calibri" charset="0"/>
              <a:cs typeface="Calibri" charset="0"/>
            </a:endParaRPr>
          </a:p>
          <a:p>
            <a:pPr>
              <a:lnSpc>
                <a:spcPct val="140000"/>
              </a:lnSpc>
            </a:pPr>
            <a:r>
              <a:rPr lang="en-US" dirty="0" smtClean="0">
                <a:latin typeface="Calibri" charset="0"/>
                <a:ea typeface="Calibri" charset="0"/>
                <a:cs typeface="Calibri" charset="0"/>
              </a:rPr>
              <a:t>Key steps to </a:t>
            </a:r>
            <a:r>
              <a:rPr lang="en-US" i="1" dirty="0" smtClean="0">
                <a:latin typeface="Calibri" charset="0"/>
                <a:ea typeface="Calibri" charset="0"/>
                <a:cs typeface="Calibri" charset="0"/>
              </a:rPr>
              <a:t>design </a:t>
            </a:r>
            <a:r>
              <a:rPr lang="en-US" dirty="0" smtClean="0">
                <a:latin typeface="Calibri" charset="0"/>
                <a:ea typeface="Calibri" charset="0"/>
                <a:cs typeface="Calibri" charset="0"/>
              </a:rPr>
              <a:t>an effective strategy</a:t>
            </a:r>
          </a:p>
          <a:p>
            <a:pPr>
              <a:lnSpc>
                <a:spcPct val="140000"/>
              </a:lnSpc>
            </a:pPr>
            <a:r>
              <a:rPr lang="en-US" dirty="0" smtClean="0">
                <a:latin typeface="Calibri" charset="0"/>
                <a:ea typeface="Calibri" charset="0"/>
                <a:cs typeface="Calibri" charset="0"/>
              </a:rPr>
              <a:t>Key practices to </a:t>
            </a:r>
            <a:r>
              <a:rPr lang="en-US" i="1" dirty="0" smtClean="0">
                <a:latin typeface="Calibri" charset="0"/>
                <a:ea typeface="Calibri" charset="0"/>
                <a:cs typeface="Calibri" charset="0"/>
              </a:rPr>
              <a:t>deliver</a:t>
            </a:r>
            <a:r>
              <a:rPr lang="en-US" dirty="0" smtClean="0">
                <a:latin typeface="Calibri" charset="0"/>
                <a:ea typeface="Calibri" charset="0"/>
                <a:cs typeface="Calibri" charset="0"/>
              </a:rPr>
              <a:t> effective </a:t>
            </a:r>
            <a:r>
              <a:rPr lang="en-US" dirty="0" smtClean="0">
                <a:latin typeface="Calibri" charset="0"/>
                <a:ea typeface="Calibri" charset="0"/>
                <a:cs typeface="Calibri" charset="0"/>
              </a:rPr>
              <a:t>care</a:t>
            </a:r>
          </a:p>
          <a:p>
            <a:pPr>
              <a:lnSpc>
                <a:spcPct val="140000"/>
              </a:lnSpc>
            </a:pPr>
            <a:r>
              <a:rPr lang="en-US" dirty="0" smtClean="0">
                <a:latin typeface="Calibri" charset="0"/>
                <a:ea typeface="Calibri" charset="0"/>
                <a:cs typeface="Calibri" charset="0"/>
              </a:rPr>
              <a:t>Examples from small and rural hospitals</a:t>
            </a:r>
            <a:endParaRPr lang="en-US" dirty="0" smtClean="0">
              <a:latin typeface="Calibri" charset="0"/>
              <a:ea typeface="Calibri" charset="0"/>
              <a:cs typeface="Calibri" charset="0"/>
            </a:endParaRPr>
          </a:p>
          <a:p>
            <a:pPr marL="0" indent="0">
              <a:lnSpc>
                <a:spcPct val="140000"/>
              </a:lnSpc>
              <a:buNone/>
            </a:pPr>
            <a:endParaRPr lang="en-US" dirty="0">
              <a:latin typeface="Calibri" charset="0"/>
              <a:ea typeface="Calibri" charset="0"/>
              <a:cs typeface="Calibri" charset="0"/>
            </a:endParaRPr>
          </a:p>
          <a:p>
            <a:pPr>
              <a:lnSpc>
                <a:spcPct val="140000"/>
              </a:lnSpc>
            </a:pPr>
            <a:endParaRPr lang="en-US" dirty="0" smtClean="0">
              <a:latin typeface="Calibri" charset="0"/>
              <a:ea typeface="Calibri" charset="0"/>
              <a:cs typeface="Calibri" charset="0"/>
            </a:endParaRPr>
          </a:p>
          <a:p>
            <a:pPr marL="0" indent="0">
              <a:lnSpc>
                <a:spcPct val="140000"/>
              </a:lnSpc>
              <a:buNone/>
            </a:pPr>
            <a:endParaRPr lang="en-US" dirty="0">
              <a:latin typeface="Calibri" charset="0"/>
              <a:ea typeface="Calibri" charset="0"/>
              <a:cs typeface="Calibri" charset="0"/>
            </a:endParaRPr>
          </a:p>
          <a:p>
            <a:pPr>
              <a:lnSpc>
                <a:spcPct val="140000"/>
              </a:lnSpc>
            </a:pPr>
            <a:endParaRPr lang="en-US" dirty="0">
              <a:latin typeface="Calibri" charset="0"/>
              <a:ea typeface="Calibri" charset="0"/>
              <a:cs typeface="Calibri" charset="0"/>
            </a:endParaRPr>
          </a:p>
        </p:txBody>
      </p:sp>
    </p:spTree>
    <p:extLst>
      <p:ext uri="{BB962C8B-B14F-4D97-AF65-F5344CB8AC3E}">
        <p14:creationId xmlns:p14="http://schemas.microsoft.com/office/powerpoint/2010/main" val="977364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671638"/>
            <a:ext cx="8229600" cy="4322765"/>
          </a:xfrm>
        </p:spPr>
        <p:txBody>
          <a:bodyPr>
            <a:normAutofit/>
          </a:bodyPr>
          <a:lstStyle/>
          <a:p>
            <a:r>
              <a:rPr lang="en-US" sz="2000" dirty="0">
                <a:latin typeface="Calibri" charset="0"/>
                <a:ea typeface="Calibri" charset="0"/>
                <a:cs typeface="Calibri" charset="0"/>
              </a:rPr>
              <a:t>86M with cancer hospitalized for abdominal pain returns to the hospital 1 day after discharge with pain. </a:t>
            </a:r>
          </a:p>
          <a:p>
            <a:endParaRPr lang="en-US" sz="2000" b="0" dirty="0" smtClean="0">
              <a:solidFill>
                <a:schemeClr val="tx1"/>
              </a:solidFill>
              <a:latin typeface="Calibri" charset="0"/>
              <a:ea typeface="Calibri" charset="0"/>
              <a:cs typeface="Calibri" charset="0"/>
            </a:endParaRPr>
          </a:p>
          <a:p>
            <a:r>
              <a:rPr lang="en-US" sz="2000" b="0" dirty="0" smtClean="0">
                <a:solidFill>
                  <a:schemeClr val="tx1"/>
                </a:solidFill>
                <a:latin typeface="Calibri" charset="0"/>
                <a:ea typeface="Calibri" charset="0"/>
                <a:cs typeface="Calibri" charset="0"/>
              </a:rPr>
              <a:t>77F discharged following sepsis returns to the hospital 8 days later with shortness of breath. </a:t>
            </a:r>
          </a:p>
          <a:p>
            <a:pPr algn="l"/>
            <a:endParaRPr lang="en-US" sz="2000" b="0" dirty="0" smtClean="0">
              <a:solidFill>
                <a:schemeClr val="tx1"/>
              </a:solidFill>
              <a:latin typeface="Calibri" charset="0"/>
              <a:ea typeface="Calibri" charset="0"/>
              <a:cs typeface="Calibri" charset="0"/>
            </a:endParaRPr>
          </a:p>
          <a:p>
            <a:r>
              <a:rPr lang="en-US" sz="2000" b="0" dirty="0">
                <a:solidFill>
                  <a:schemeClr val="tx1"/>
                </a:solidFill>
                <a:latin typeface="Calibri" charset="0"/>
                <a:ea typeface="Calibri" charset="0"/>
                <a:cs typeface="Calibri" charset="0"/>
              </a:rPr>
              <a:t>61M with 8 hospitalizations this year for shortness of breath returns to the hospital 10 days after discharge with shortness of breath. </a:t>
            </a:r>
            <a:endParaRPr lang="en-US" sz="2000" b="0" dirty="0" smtClean="0">
              <a:solidFill>
                <a:schemeClr val="tx1"/>
              </a:solidFill>
              <a:latin typeface="Calibri" charset="0"/>
              <a:ea typeface="Calibri" charset="0"/>
              <a:cs typeface="Calibri" charset="0"/>
            </a:endParaRPr>
          </a:p>
          <a:p>
            <a:pPr algn="l"/>
            <a:endParaRPr lang="en-US" sz="1800" b="0" dirty="0" smtClean="0">
              <a:solidFill>
                <a:schemeClr val="tx1"/>
              </a:solidFill>
              <a:latin typeface="Calibri" charset="0"/>
              <a:ea typeface="Calibri" charset="0"/>
              <a:cs typeface="Calibri" charset="0"/>
            </a:endParaRPr>
          </a:p>
          <a:p>
            <a:pPr algn="l"/>
            <a:endParaRPr lang="en-US" sz="1800" b="0" dirty="0">
              <a:solidFill>
                <a:schemeClr val="tx1"/>
              </a:solidFill>
              <a:latin typeface="Calibri" charset="0"/>
              <a:ea typeface="Calibri" charset="0"/>
              <a:cs typeface="Calibri" charset="0"/>
            </a:endParaRPr>
          </a:p>
          <a:p>
            <a:pPr algn="l"/>
            <a:endParaRPr lang="en-US" sz="1800" b="0" dirty="0">
              <a:solidFill>
                <a:schemeClr val="tx1"/>
              </a:solidFill>
              <a:latin typeface="Calibri" charset="0"/>
              <a:ea typeface="Calibri" charset="0"/>
              <a:cs typeface="Calibri" charset="0"/>
            </a:endParaRPr>
          </a:p>
        </p:txBody>
      </p:sp>
      <p:sp>
        <p:nvSpPr>
          <p:cNvPr id="5" name="Title 1"/>
          <p:cNvSpPr>
            <a:spLocks noGrp="1"/>
          </p:cNvSpPr>
          <p:nvPr>
            <p:ph type="title"/>
          </p:nvPr>
        </p:nvSpPr>
        <p:spPr>
          <a:xfrm>
            <a:off x="457200" y="461963"/>
            <a:ext cx="8229600" cy="990600"/>
          </a:xfrm>
        </p:spPr>
        <p:txBody>
          <a:bodyPr>
            <a:noAutofit/>
          </a:bodyPr>
          <a:lstStyle/>
          <a:p>
            <a:r>
              <a:rPr lang="en-US" sz="2800" dirty="0" smtClean="0">
                <a:solidFill>
                  <a:schemeClr val="accent4">
                    <a:lumMod val="50000"/>
                  </a:schemeClr>
                </a:solidFill>
                <a:latin typeface="Calibri" charset="0"/>
                <a:ea typeface="Calibri" charset="0"/>
                <a:cs typeface="Calibri" charset="0"/>
              </a:rPr>
              <a:t>Understand the “story behind the chief complaint” </a:t>
            </a:r>
            <a:endParaRPr lang="en-US" sz="2800" dirty="0">
              <a:solidFill>
                <a:schemeClr val="accent4">
                  <a:lumMod val="50000"/>
                </a:schemeClr>
              </a:solidFill>
              <a:latin typeface="Calibri" charset="0"/>
              <a:ea typeface="Calibri" charset="0"/>
              <a:cs typeface="Calibri" charset="0"/>
            </a:endParaRPr>
          </a:p>
        </p:txBody>
      </p:sp>
      <p:sp>
        <p:nvSpPr>
          <p:cNvPr id="4" name="TextBox 3"/>
          <p:cNvSpPr txBox="1">
            <a:spLocks noChangeArrowheads="1"/>
          </p:cNvSpPr>
          <p:nvPr/>
        </p:nvSpPr>
        <p:spPr bwMode="auto">
          <a:xfrm>
            <a:off x="271463" y="5328720"/>
            <a:ext cx="87534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ctr" defTabSz="457200"/>
            <a:r>
              <a:rPr lang="en-US" altLang="x-none" sz="2000" b="1" i="1" dirty="0">
                <a:solidFill>
                  <a:prstClr val="black"/>
                </a:solidFill>
                <a:ea typeface="Calibri" charset="0"/>
                <a:cs typeface="Calibri" charset="0"/>
              </a:rPr>
              <a:t>Chart reviews and administrative analyses will NOT reveal what you need to know: you must talk to your patients, their </a:t>
            </a:r>
            <a:r>
              <a:rPr lang="en-US" altLang="x-none" sz="2000" b="1" i="1" dirty="0" smtClean="0">
                <a:solidFill>
                  <a:prstClr val="black"/>
                </a:solidFill>
                <a:ea typeface="Calibri" charset="0"/>
                <a:cs typeface="Calibri" charset="0"/>
              </a:rPr>
              <a:t>families, care partners, </a:t>
            </a:r>
            <a:r>
              <a:rPr lang="en-US" altLang="x-none" sz="2000" b="1" i="1" dirty="0">
                <a:solidFill>
                  <a:prstClr val="black"/>
                </a:solidFill>
                <a:ea typeface="Calibri" charset="0"/>
                <a:cs typeface="Calibri" charset="0"/>
              </a:rPr>
              <a:t>providers</a:t>
            </a:r>
          </a:p>
        </p:txBody>
      </p:sp>
    </p:spTree>
    <p:extLst>
      <p:ext uri="{BB962C8B-B14F-4D97-AF65-F5344CB8AC3E}">
        <p14:creationId xmlns:p14="http://schemas.microsoft.com/office/powerpoint/2010/main" val="14433288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38200" y="457200"/>
            <a:ext cx="7086600" cy="1214438"/>
          </a:xfrm>
          <a:prstGeom prst="rect">
            <a:avLst/>
          </a:prstGeom>
        </p:spPr>
      </p:pic>
      <p:sp>
        <p:nvSpPr>
          <p:cNvPr id="9" name="Content Placeholder 8"/>
          <p:cNvSpPr>
            <a:spLocks noGrp="1"/>
          </p:cNvSpPr>
          <p:nvPr>
            <p:ph idx="1"/>
          </p:nvPr>
        </p:nvSpPr>
        <p:spPr>
          <a:xfrm>
            <a:off x="457200" y="2059080"/>
            <a:ext cx="8229600" cy="4052283"/>
          </a:xfrm>
        </p:spPr>
        <p:txBody>
          <a:bodyPr>
            <a:noAutofit/>
          </a:bodyPr>
          <a:lstStyle/>
          <a:p>
            <a:r>
              <a:rPr lang="en-US" sz="2000" b="0" dirty="0" smtClean="0">
                <a:solidFill>
                  <a:schemeClr val="tx1"/>
                </a:solidFill>
                <a:latin typeface="Calibri" charset="0"/>
                <a:ea typeface="Calibri" charset="0"/>
                <a:cs typeface="Calibri" charset="0"/>
              </a:rPr>
              <a:t>Interviewed 60 patients who returned to ED &lt;9days of visit</a:t>
            </a:r>
          </a:p>
          <a:p>
            <a:pPr marL="460375" lvl="2" indent="-285750">
              <a:buFont typeface="Arial" charset="0"/>
              <a:buChar char="•"/>
            </a:pPr>
            <a:r>
              <a:rPr lang="en-US" sz="1600" dirty="0" smtClean="0">
                <a:solidFill>
                  <a:schemeClr val="tx1"/>
                </a:solidFill>
                <a:latin typeface="Calibri" charset="0"/>
                <a:ea typeface="Calibri" charset="0"/>
                <a:cs typeface="Calibri" charset="0"/>
              </a:rPr>
              <a:t>Average age 43 (19-75)</a:t>
            </a:r>
          </a:p>
          <a:p>
            <a:pPr marL="460375" lvl="2" indent="-285750">
              <a:buFont typeface="Arial" charset="0"/>
              <a:buChar char="•"/>
            </a:pPr>
            <a:r>
              <a:rPr lang="en-US" sz="1600" dirty="0" smtClean="0">
                <a:solidFill>
                  <a:schemeClr val="tx1"/>
                </a:solidFill>
                <a:latin typeface="Calibri" charset="0"/>
                <a:ea typeface="Calibri" charset="0"/>
                <a:cs typeface="Calibri" charset="0"/>
              </a:rPr>
              <a:t>Majority had a PCP,</a:t>
            </a:r>
          </a:p>
          <a:p>
            <a:pPr marL="460375" lvl="2" indent="-285750">
              <a:buFont typeface="Arial" charset="0"/>
              <a:buChar char="•"/>
            </a:pPr>
            <a:r>
              <a:rPr lang="en-US" sz="1600" dirty="0" smtClean="0">
                <a:solidFill>
                  <a:schemeClr val="tx1"/>
                </a:solidFill>
                <a:latin typeface="Calibri" charset="0"/>
                <a:ea typeface="Calibri" charset="0"/>
                <a:cs typeface="Calibri" charset="0"/>
              </a:rPr>
              <a:t>Preferred the ED: more tests, quicker answers, ED more likely to treat symptoms </a:t>
            </a:r>
          </a:p>
          <a:p>
            <a:pPr marL="460375" lvl="2" indent="-285750">
              <a:buFont typeface="Arial" charset="0"/>
              <a:buChar char="•"/>
            </a:pPr>
            <a:r>
              <a:rPr lang="en-US" sz="1600" dirty="0" smtClean="0">
                <a:solidFill>
                  <a:schemeClr val="tx1"/>
                </a:solidFill>
                <a:latin typeface="Calibri" charset="0"/>
                <a:ea typeface="Calibri" charset="0"/>
                <a:cs typeface="Calibri" charset="0"/>
              </a:rPr>
              <a:t>Most reported no problem filling medications</a:t>
            </a:r>
          </a:p>
          <a:p>
            <a:pPr marL="460375" lvl="2" indent="-285750">
              <a:buFont typeface="Arial" charset="0"/>
              <a:buChar char="•"/>
            </a:pPr>
            <a:r>
              <a:rPr lang="en-US" sz="1600" dirty="0" smtClean="0">
                <a:solidFill>
                  <a:schemeClr val="tx1"/>
                </a:solidFill>
                <a:latin typeface="Calibri" charset="0"/>
                <a:ea typeface="Calibri" charset="0"/>
                <a:cs typeface="Calibri" charset="0"/>
              </a:rPr>
              <a:t>19//60 thought they didn’t get prescribed the medications they needed (pain)</a:t>
            </a:r>
          </a:p>
          <a:p>
            <a:pPr marL="460375" lvl="2" indent="-285750">
              <a:buFont typeface="Arial" charset="0"/>
              <a:buChar char="•"/>
            </a:pPr>
            <a:r>
              <a:rPr lang="en-US" sz="1600" dirty="0" smtClean="0">
                <a:solidFill>
                  <a:schemeClr val="tx1"/>
                </a:solidFill>
                <a:latin typeface="Calibri" charset="0"/>
                <a:ea typeface="Calibri" charset="0"/>
                <a:cs typeface="Calibri" charset="0"/>
              </a:rPr>
              <a:t>24/60 expressed concerns about clinical evaluation and diagnosis</a:t>
            </a:r>
          </a:p>
          <a:p>
            <a:pPr marL="285750" lvl="1" indent="-285750">
              <a:buFont typeface="Arial" charset="0"/>
              <a:buChar char="•"/>
            </a:pPr>
            <a:endParaRPr lang="en-US" dirty="0" smtClean="0">
              <a:solidFill>
                <a:schemeClr val="tx1"/>
              </a:solidFill>
              <a:latin typeface="Calibri" charset="0"/>
              <a:ea typeface="Calibri" charset="0"/>
              <a:cs typeface="Calibri" charset="0"/>
            </a:endParaRPr>
          </a:p>
          <a:p>
            <a:r>
              <a:rPr lang="en-US" sz="2000" b="0" dirty="0" smtClean="0">
                <a:solidFill>
                  <a:schemeClr val="tx1"/>
                </a:solidFill>
                <a:latin typeface="Calibri" charset="0"/>
                <a:ea typeface="Calibri" charset="0"/>
                <a:cs typeface="Calibri" charset="0"/>
              </a:rPr>
              <a:t>Primary reason: </a:t>
            </a:r>
            <a:r>
              <a:rPr lang="en-US" sz="2000" b="1" i="1" dirty="0" smtClean="0">
                <a:solidFill>
                  <a:schemeClr val="tx1"/>
                </a:solidFill>
                <a:latin typeface="Calibri" charset="0"/>
                <a:ea typeface="Calibri" charset="0"/>
                <a:cs typeface="Calibri" charset="0"/>
              </a:rPr>
              <a:t>fear and uncerta</a:t>
            </a:r>
            <a:r>
              <a:rPr lang="en-US" sz="2000" i="1" dirty="0" smtClean="0">
                <a:solidFill>
                  <a:schemeClr val="tx1"/>
                </a:solidFill>
                <a:latin typeface="Calibri" charset="0"/>
                <a:ea typeface="Calibri" charset="0"/>
                <a:cs typeface="Calibri" charset="0"/>
              </a:rPr>
              <a:t>inty </a:t>
            </a:r>
            <a:r>
              <a:rPr lang="en-US" sz="2000" b="0" i="1" dirty="0" smtClean="0">
                <a:solidFill>
                  <a:schemeClr val="tx1"/>
                </a:solidFill>
                <a:latin typeface="Calibri" charset="0"/>
                <a:ea typeface="Calibri" charset="0"/>
                <a:cs typeface="Calibri" charset="0"/>
              </a:rPr>
              <a:t>about their condition</a:t>
            </a:r>
            <a:endParaRPr lang="en-US" sz="2000" b="0" dirty="0" smtClean="0">
              <a:solidFill>
                <a:schemeClr val="tx1"/>
              </a:solidFill>
              <a:latin typeface="Calibri" charset="0"/>
              <a:ea typeface="Calibri" charset="0"/>
              <a:cs typeface="Calibri" charset="0"/>
            </a:endParaRPr>
          </a:p>
          <a:p>
            <a:r>
              <a:rPr lang="en-US" sz="2000" b="0" dirty="0" smtClean="0">
                <a:solidFill>
                  <a:schemeClr val="tx1"/>
                </a:solidFill>
                <a:latin typeface="Calibri" charset="0"/>
                <a:ea typeface="Calibri" charset="0"/>
                <a:cs typeface="Calibri" charset="0"/>
              </a:rPr>
              <a:t>Patients need </a:t>
            </a:r>
            <a:r>
              <a:rPr lang="en-US" sz="2000" i="1" dirty="0" smtClean="0">
                <a:solidFill>
                  <a:schemeClr val="tx1"/>
                </a:solidFill>
                <a:latin typeface="Calibri" charset="0"/>
                <a:ea typeface="Calibri" charset="0"/>
                <a:cs typeface="Calibri" charset="0"/>
              </a:rPr>
              <a:t>more </a:t>
            </a:r>
            <a:r>
              <a:rPr lang="en-US" sz="2000" b="1" i="1" dirty="0" smtClean="0">
                <a:solidFill>
                  <a:schemeClr val="tx1"/>
                </a:solidFill>
                <a:latin typeface="Calibri" charset="0"/>
                <a:ea typeface="Calibri" charset="0"/>
                <a:cs typeface="Calibri" charset="0"/>
              </a:rPr>
              <a:t>reassurance</a:t>
            </a:r>
            <a:r>
              <a:rPr lang="en-US" sz="2000" i="1" dirty="0" smtClean="0">
                <a:solidFill>
                  <a:schemeClr val="tx1"/>
                </a:solidFill>
                <a:latin typeface="Calibri" charset="0"/>
                <a:ea typeface="Calibri" charset="0"/>
                <a:cs typeface="Calibri" charset="0"/>
              </a:rPr>
              <a:t> </a:t>
            </a:r>
            <a:r>
              <a:rPr lang="en-US" sz="2000" b="0" i="1" dirty="0" smtClean="0">
                <a:solidFill>
                  <a:schemeClr val="tx1"/>
                </a:solidFill>
                <a:latin typeface="Calibri" charset="0"/>
                <a:ea typeface="Calibri" charset="0"/>
                <a:cs typeface="Calibri" charset="0"/>
              </a:rPr>
              <a:t>during and after </a:t>
            </a:r>
            <a:r>
              <a:rPr lang="en-US" sz="2000" b="0" dirty="0" smtClean="0">
                <a:solidFill>
                  <a:schemeClr val="tx1"/>
                </a:solidFill>
                <a:latin typeface="Calibri" charset="0"/>
                <a:ea typeface="Calibri" charset="0"/>
                <a:cs typeface="Calibri" charset="0"/>
              </a:rPr>
              <a:t>episodes of care</a:t>
            </a:r>
          </a:p>
          <a:p>
            <a:r>
              <a:rPr lang="en-US" sz="2000" b="0" dirty="0" smtClean="0">
                <a:solidFill>
                  <a:schemeClr val="tx1"/>
                </a:solidFill>
                <a:latin typeface="Calibri" charset="0"/>
                <a:ea typeface="Calibri" charset="0"/>
                <a:cs typeface="Calibri" charset="0"/>
              </a:rPr>
              <a:t>Patients need access to </a:t>
            </a:r>
            <a:r>
              <a:rPr lang="en-US" sz="2000" b="1" i="1" dirty="0" smtClean="0">
                <a:solidFill>
                  <a:schemeClr val="tx1"/>
                </a:solidFill>
                <a:latin typeface="Calibri" charset="0"/>
                <a:ea typeface="Calibri" charset="0"/>
                <a:cs typeface="Calibri" charset="0"/>
              </a:rPr>
              <a:t>advice between </a:t>
            </a:r>
            <a:r>
              <a:rPr lang="en-US" sz="2000" b="0" dirty="0" smtClean="0">
                <a:solidFill>
                  <a:schemeClr val="tx1"/>
                </a:solidFill>
                <a:latin typeface="Calibri" charset="0"/>
                <a:ea typeface="Calibri" charset="0"/>
                <a:cs typeface="Calibri" charset="0"/>
              </a:rPr>
              <a:t>visits</a:t>
            </a:r>
            <a:endParaRPr lang="en-US" sz="2000" b="0" dirty="0">
              <a:solidFill>
                <a:schemeClr val="tx1"/>
              </a:solidFill>
              <a:latin typeface="Calibri" charset="0"/>
              <a:ea typeface="Calibri" charset="0"/>
              <a:cs typeface="Calibri" charset="0"/>
            </a:endParaRPr>
          </a:p>
        </p:txBody>
      </p:sp>
      <p:sp>
        <p:nvSpPr>
          <p:cNvPr id="10" name="TextBox 9"/>
          <p:cNvSpPr txBox="1"/>
          <p:nvPr/>
        </p:nvSpPr>
        <p:spPr>
          <a:xfrm>
            <a:off x="5933896" y="5942086"/>
            <a:ext cx="3062029" cy="338554"/>
          </a:xfrm>
          <a:prstGeom prst="rect">
            <a:avLst/>
          </a:prstGeom>
          <a:noFill/>
        </p:spPr>
        <p:txBody>
          <a:bodyPr wrap="none" rtlCol="0">
            <a:spAutoFit/>
          </a:bodyPr>
          <a:lstStyle/>
          <a:p>
            <a:pPr defTabSz="457200"/>
            <a:r>
              <a:rPr lang="en-US" sz="1600" i="1" dirty="0">
                <a:solidFill>
                  <a:prstClr val="black"/>
                </a:solidFill>
              </a:rPr>
              <a:t>Annals of Emergency Medicine</a:t>
            </a:r>
          </a:p>
        </p:txBody>
      </p:sp>
    </p:spTree>
    <p:extLst>
      <p:ext uri="{BB962C8B-B14F-4D97-AF65-F5344CB8AC3E}">
        <p14:creationId xmlns:p14="http://schemas.microsoft.com/office/powerpoint/2010/main" val="5319284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3"/>
          <p:cNvSpPr>
            <a:spLocks noGrp="1"/>
          </p:cNvSpPr>
          <p:nvPr>
            <p:ph type="ctrTitle"/>
          </p:nvPr>
        </p:nvSpPr>
        <p:spPr/>
        <p:txBody>
          <a:bodyPr/>
          <a:lstStyle/>
          <a:p>
            <a:pPr eaLnBrk="1" hangingPunct="1"/>
            <a:r>
              <a:rPr lang="en-US" altLang="x-none" sz="2800" b="0" i="1" cap="none" dirty="0" smtClean="0">
                <a:latin typeface="Calibri" charset="0"/>
                <a:ea typeface="Calibri" charset="0"/>
                <a:cs typeface="Calibri" charset="0"/>
              </a:rPr>
              <a:t>Improve standard </a:t>
            </a:r>
            <a:r>
              <a:rPr lang="en-US" altLang="x-none" sz="2800" i="1" cap="none" dirty="0">
                <a:latin typeface="Calibri" charset="0"/>
                <a:ea typeface="Calibri" charset="0"/>
                <a:cs typeface="Calibri" charset="0"/>
              </a:rPr>
              <a:t>t</a:t>
            </a:r>
            <a:r>
              <a:rPr lang="en-US" altLang="x-none" sz="2800" b="0" i="1" cap="none" dirty="0" smtClean="0">
                <a:latin typeface="Calibri" charset="0"/>
                <a:ea typeface="Calibri" charset="0"/>
                <a:cs typeface="Calibri" charset="0"/>
              </a:rPr>
              <a:t>ransitional </a:t>
            </a:r>
            <a:r>
              <a:rPr lang="en-US" altLang="x-none" sz="2800" i="1" cap="none" dirty="0" smtClean="0">
                <a:latin typeface="Calibri" charset="0"/>
                <a:ea typeface="Calibri" charset="0"/>
                <a:cs typeface="Calibri" charset="0"/>
              </a:rPr>
              <a:t>c</a:t>
            </a:r>
            <a:r>
              <a:rPr lang="en-US" altLang="x-none" sz="2800" b="0" i="1" cap="none" dirty="0" smtClean="0">
                <a:latin typeface="Calibri" charset="0"/>
                <a:ea typeface="Calibri" charset="0"/>
                <a:cs typeface="Calibri" charset="0"/>
              </a:rPr>
              <a:t>are for all</a:t>
            </a:r>
            <a:endParaRPr lang="en-US" altLang="x-none" sz="2800" b="0" i="1" cap="none" dirty="0">
              <a:latin typeface="Calibri" charset="0"/>
              <a:ea typeface="Calibri" charset="0"/>
              <a:cs typeface="Calibri" charset="0"/>
            </a:endParaRPr>
          </a:p>
        </p:txBody>
      </p:sp>
      <p:sp>
        <p:nvSpPr>
          <p:cNvPr id="2" name="Subtitle 1"/>
          <p:cNvSpPr>
            <a:spLocks noGrp="1"/>
          </p:cNvSpPr>
          <p:nvPr>
            <p:ph type="subTitle" idx="1"/>
          </p:nvPr>
        </p:nvSpPr>
        <p:spPr>
          <a:xfrm>
            <a:off x="685800" y="3505200"/>
            <a:ext cx="7848600" cy="1752600"/>
          </a:xfrm>
        </p:spPr>
        <p:txBody>
          <a:bodyPr>
            <a:normAutofit/>
          </a:bodyPr>
          <a:lstStyle/>
          <a:p>
            <a:r>
              <a:rPr lang="en-US" sz="2000" dirty="0" smtClean="0">
                <a:latin typeface="Calibri" charset="0"/>
                <a:ea typeface="Calibri" charset="0"/>
                <a:cs typeface="Calibri" charset="0"/>
              </a:rPr>
              <a:t>Identify </a:t>
            </a:r>
            <a:r>
              <a:rPr lang="en-US" sz="2000" dirty="0" smtClean="0">
                <a:latin typeface="Calibri" charset="0"/>
                <a:ea typeface="Calibri" charset="0"/>
                <a:cs typeface="Calibri" charset="0"/>
              </a:rPr>
              <a:t>and </a:t>
            </a:r>
            <a:r>
              <a:rPr lang="en-US" sz="2000" dirty="0" smtClean="0">
                <a:latin typeface="Calibri" charset="0"/>
                <a:ea typeface="Calibri" charset="0"/>
                <a:cs typeface="Calibri" charset="0"/>
              </a:rPr>
              <a:t>address </a:t>
            </a:r>
            <a:r>
              <a:rPr lang="en-US" sz="2000" dirty="0" smtClean="0">
                <a:latin typeface="Calibri" charset="0"/>
                <a:ea typeface="Calibri" charset="0"/>
                <a:cs typeface="Calibri" charset="0"/>
              </a:rPr>
              <a:t>post-hospital </a:t>
            </a:r>
            <a:r>
              <a:rPr lang="en-US" sz="2000" dirty="0" smtClean="0">
                <a:latin typeface="Calibri" charset="0"/>
                <a:ea typeface="Calibri" charset="0"/>
                <a:cs typeface="Calibri" charset="0"/>
              </a:rPr>
              <a:t>needs; link, don’t refer</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2089301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latin typeface="Calibri" charset="0"/>
                <a:ea typeface="Calibri" charset="0"/>
                <a:cs typeface="Calibri" charset="0"/>
              </a:rPr>
              <a:t>Risk </a:t>
            </a:r>
            <a:r>
              <a:rPr lang="en-US" sz="2800" dirty="0" smtClean="0">
                <a:latin typeface="Calibri" charset="0"/>
                <a:ea typeface="Calibri" charset="0"/>
                <a:cs typeface="Calibri" charset="0"/>
              </a:rPr>
              <a:t>Score v. Risk Screen</a:t>
            </a:r>
            <a:endParaRPr lang="en-US" sz="2800" dirty="0">
              <a:latin typeface="Calibri" charset="0"/>
              <a:ea typeface="Calibri" charset="0"/>
              <a:cs typeface="Calibri" charset="0"/>
            </a:endParaRPr>
          </a:p>
        </p:txBody>
      </p:sp>
      <p:sp>
        <p:nvSpPr>
          <p:cNvPr id="6" name="Content Placeholder 5"/>
          <p:cNvSpPr>
            <a:spLocks noGrp="1"/>
          </p:cNvSpPr>
          <p:nvPr>
            <p:ph idx="1"/>
          </p:nvPr>
        </p:nvSpPr>
        <p:spPr/>
        <p:txBody>
          <a:bodyPr>
            <a:normAutofit/>
          </a:bodyPr>
          <a:lstStyle/>
          <a:p>
            <a:pPr marL="0" indent="0">
              <a:buNone/>
            </a:pPr>
            <a:r>
              <a:rPr lang="en-US" sz="2000" dirty="0" smtClean="0">
                <a:latin typeface="Calibri" charset="0"/>
                <a:ea typeface="Calibri" charset="0"/>
                <a:cs typeface="Calibri" charset="0"/>
              </a:rPr>
              <a:t>Readmission Risk </a:t>
            </a:r>
            <a:r>
              <a:rPr lang="en-US" sz="2000" b="1" i="1" dirty="0" smtClean="0">
                <a:latin typeface="Calibri" charset="0"/>
                <a:ea typeface="Calibri" charset="0"/>
                <a:cs typeface="Calibri" charset="0"/>
              </a:rPr>
              <a:t>Score:</a:t>
            </a:r>
          </a:p>
          <a:p>
            <a:pPr lvl="2"/>
            <a:r>
              <a:rPr lang="en-US" sz="2000" dirty="0" smtClean="0">
                <a:latin typeface="Calibri" charset="0"/>
                <a:ea typeface="Calibri" charset="0"/>
                <a:cs typeface="Calibri" charset="0"/>
              </a:rPr>
              <a:t>“Does this patient have a high readmission risk score?”</a:t>
            </a:r>
          </a:p>
          <a:p>
            <a:pPr lvl="2"/>
            <a:r>
              <a:rPr lang="en-US" sz="2000" dirty="0" smtClean="0">
                <a:latin typeface="Calibri" charset="0"/>
                <a:ea typeface="Calibri" charset="0"/>
                <a:cs typeface="Calibri" charset="0"/>
              </a:rPr>
              <a:t>If so, we do something different for them</a:t>
            </a:r>
            <a:r>
              <a:rPr lang="mr-IN" sz="2000" dirty="0" smtClean="0">
                <a:latin typeface="Calibri" charset="0"/>
                <a:ea typeface="Calibri" charset="0"/>
                <a:cs typeface="Calibri" charset="0"/>
              </a:rPr>
              <a:t>…</a:t>
            </a:r>
            <a:r>
              <a:rPr lang="en-US" sz="2000" dirty="0" smtClean="0">
                <a:latin typeface="Calibri" charset="0"/>
                <a:ea typeface="Calibri" charset="0"/>
                <a:cs typeface="Calibri" charset="0"/>
              </a:rPr>
              <a:t>.</a:t>
            </a:r>
          </a:p>
          <a:p>
            <a:pPr lvl="4"/>
            <a:endParaRPr lang="en-US" sz="2000" dirty="0">
              <a:latin typeface="Calibri" charset="0"/>
              <a:ea typeface="Calibri" charset="0"/>
              <a:cs typeface="Calibri" charset="0"/>
            </a:endParaRPr>
          </a:p>
          <a:p>
            <a:pPr marL="12700" lvl="2" indent="0">
              <a:buNone/>
            </a:pPr>
            <a:r>
              <a:rPr lang="en-US" sz="2000" dirty="0" smtClean="0">
                <a:latin typeface="Calibri" charset="0"/>
                <a:ea typeface="Calibri" charset="0"/>
                <a:cs typeface="Calibri" charset="0"/>
              </a:rPr>
              <a:t>Readmission Risk </a:t>
            </a:r>
            <a:r>
              <a:rPr lang="en-US" sz="2000" b="1" i="1" dirty="0" smtClean="0">
                <a:latin typeface="Calibri" charset="0"/>
                <a:ea typeface="Calibri" charset="0"/>
                <a:cs typeface="Calibri" charset="0"/>
              </a:rPr>
              <a:t>Screen:</a:t>
            </a:r>
          </a:p>
          <a:p>
            <a:pPr marL="692150" lvl="4" indent="-342900"/>
            <a:r>
              <a:rPr lang="en-US" sz="2000" dirty="0" smtClean="0">
                <a:latin typeface="Calibri" charset="0"/>
                <a:ea typeface="Calibri" charset="0"/>
                <a:cs typeface="Calibri" charset="0"/>
              </a:rPr>
              <a:t>“Does this patient have needs that could lead to a readmission? </a:t>
            </a:r>
          </a:p>
          <a:p>
            <a:pPr marL="692150" lvl="4" indent="-342900"/>
            <a:r>
              <a:rPr lang="en-US" sz="2000" dirty="0" smtClean="0">
                <a:latin typeface="Calibri" charset="0"/>
                <a:ea typeface="Calibri" charset="0"/>
                <a:cs typeface="Calibri" charset="0"/>
              </a:rPr>
              <a:t>If we find a risk (or need), we address that risk (need</a:t>
            </a:r>
            <a:r>
              <a:rPr lang="en-US" sz="2000" dirty="0" smtClean="0">
                <a:latin typeface="Calibri" charset="0"/>
                <a:ea typeface="Calibri" charset="0"/>
                <a:cs typeface="Calibri" charset="0"/>
              </a:rPr>
              <a:t>)</a:t>
            </a:r>
          </a:p>
          <a:p>
            <a:pPr marL="692150" lvl="4" indent="-342900"/>
            <a:endParaRPr lang="en-US" sz="2000" dirty="0">
              <a:latin typeface="Calibri" charset="0"/>
              <a:ea typeface="Calibri" charset="0"/>
              <a:cs typeface="Calibri" charset="0"/>
            </a:endParaRPr>
          </a:p>
          <a:p>
            <a:pPr marL="692150" lvl="4" indent="-342900"/>
            <a:endParaRPr lang="en-US" sz="2000" i="1" dirty="0">
              <a:latin typeface="Calibri" charset="0"/>
              <a:ea typeface="Calibri" charset="0"/>
              <a:cs typeface="Calibri" charset="0"/>
            </a:endParaRPr>
          </a:p>
        </p:txBody>
      </p:sp>
    </p:spTree>
    <p:extLst>
      <p:ext uri="{BB962C8B-B14F-4D97-AF65-F5344CB8AC3E}">
        <p14:creationId xmlns:p14="http://schemas.microsoft.com/office/powerpoint/2010/main" val="13850471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80392"/>
            <a:ext cx="8229600" cy="990600"/>
          </a:xfrm>
        </p:spPr>
        <p:txBody>
          <a:bodyPr>
            <a:normAutofit/>
          </a:bodyPr>
          <a:lstStyle/>
          <a:p>
            <a:r>
              <a:rPr lang="en-US" sz="2800" dirty="0" smtClean="0">
                <a:latin typeface="Calibri" charset="0"/>
                <a:ea typeface="Calibri" charset="0"/>
                <a:cs typeface="Calibri" charset="0"/>
              </a:rPr>
              <a:t>Readmission Risk Screening Tools</a:t>
            </a:r>
            <a:endParaRPr lang="en-US" sz="2800" dirty="0">
              <a:latin typeface="Calibri" charset="0"/>
              <a:ea typeface="Calibri" charset="0"/>
              <a:cs typeface="Calibri" charset="0"/>
            </a:endParaRPr>
          </a:p>
        </p:txBody>
      </p:sp>
      <p:pic>
        <p:nvPicPr>
          <p:cNvPr id="6" name="Picture 5"/>
          <p:cNvPicPr>
            <a:picLocks noChangeAspect="1"/>
          </p:cNvPicPr>
          <p:nvPr/>
        </p:nvPicPr>
        <p:blipFill>
          <a:blip r:embed="rId2"/>
          <a:stretch>
            <a:fillRect/>
          </a:stretch>
        </p:blipFill>
        <p:spPr>
          <a:xfrm>
            <a:off x="191781" y="1401406"/>
            <a:ext cx="4788521" cy="3657600"/>
          </a:xfrm>
          <a:prstGeom prst="rect">
            <a:avLst/>
          </a:prstGeom>
          <a:ln>
            <a:solidFill>
              <a:schemeClr val="bg2"/>
            </a:solidFill>
          </a:ln>
        </p:spPr>
      </p:pic>
      <p:pic>
        <p:nvPicPr>
          <p:cNvPr id="8" name="Picture 4" descr="This screenshot of Tool 9: Whole-Person Transitional Care Planning displays a pair of checklists, side-by-side. The checklist on the left is labeled &quot;Readmission Risks and/or Posthospital Needs,&quot; and the checklist on the right is labeled &quot;Actions to Take Prior to Discharge.&quot;" title="Tool 9 Screenshot"/>
          <p:cNvPicPr>
            <a:picLocks noChangeAspect="1" noChangeArrowheads="1"/>
          </p:cNvPicPr>
          <p:nvPr/>
        </p:nvPicPr>
        <p:blipFill>
          <a:blip r:embed="rId3"/>
          <a:srcRect/>
          <a:stretch>
            <a:fillRect/>
          </a:stretch>
        </p:blipFill>
        <p:spPr bwMode="auto">
          <a:xfrm>
            <a:off x="3726603" y="2449837"/>
            <a:ext cx="5411954" cy="3657600"/>
          </a:xfrm>
          <a:prstGeom prst="rect">
            <a:avLst/>
          </a:prstGeom>
          <a:noFill/>
          <a:ln w="9525">
            <a:solidFill>
              <a:schemeClr val="accent4">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191781" y="5193037"/>
            <a:ext cx="914400" cy="914400"/>
          </a:xfrm>
          <a:prstGeom prst="rect">
            <a:avLst/>
          </a:prstGeom>
          <a:noFill/>
        </p:spPr>
        <p:txBody>
          <a:bodyPr wrap="none" lIns="0" tIns="0" rIns="0" bIns="0" rtlCol="0">
            <a:noAutofit/>
          </a:bodyPr>
          <a:lstStyle/>
          <a:p>
            <a:pPr defTabSz="457200"/>
            <a:r>
              <a:rPr lang="en-US" sz="1600" b="1" i="1" dirty="0" smtClean="0">
                <a:solidFill>
                  <a:srgbClr val="1F497D"/>
                </a:solidFill>
              </a:rPr>
              <a:t>9</a:t>
            </a:r>
            <a:r>
              <a:rPr lang="en-US" sz="1600" b="1" i="1" baseline="30000" dirty="0" smtClean="0">
                <a:solidFill>
                  <a:srgbClr val="1F497D"/>
                </a:solidFill>
              </a:rPr>
              <a:t>th</a:t>
            </a:r>
            <a:r>
              <a:rPr lang="en-US" sz="1600" b="1" i="1" dirty="0" smtClean="0">
                <a:solidFill>
                  <a:srgbClr val="1F497D"/>
                </a:solidFill>
              </a:rPr>
              <a:t> “P” = poverty</a:t>
            </a:r>
          </a:p>
          <a:p>
            <a:pPr defTabSz="457200"/>
            <a:r>
              <a:rPr lang="en-US" sz="1600" b="1" i="1" dirty="0" smtClean="0">
                <a:solidFill>
                  <a:srgbClr val="1F497D"/>
                </a:solidFill>
              </a:rPr>
              <a:t>10</a:t>
            </a:r>
            <a:r>
              <a:rPr lang="en-US" sz="1600" b="1" i="1" baseline="30000" dirty="0" smtClean="0">
                <a:solidFill>
                  <a:srgbClr val="1F497D"/>
                </a:solidFill>
              </a:rPr>
              <a:t>th</a:t>
            </a:r>
            <a:r>
              <a:rPr lang="en-US" sz="1600" b="1" i="1" dirty="0" smtClean="0">
                <a:solidFill>
                  <a:srgbClr val="1F497D"/>
                </a:solidFill>
              </a:rPr>
              <a:t> “P” </a:t>
            </a:r>
            <a:r>
              <a:rPr lang="en-US" sz="1600" b="1" i="1" dirty="0">
                <a:solidFill>
                  <a:srgbClr val="1F497D"/>
                </a:solidFill>
              </a:rPr>
              <a:t>=</a:t>
            </a:r>
            <a:r>
              <a:rPr lang="en-US" sz="1600" b="1" i="1" dirty="0" smtClean="0">
                <a:solidFill>
                  <a:srgbClr val="1F497D"/>
                </a:solidFill>
              </a:rPr>
              <a:t> patient preference</a:t>
            </a:r>
          </a:p>
        </p:txBody>
      </p:sp>
    </p:spTree>
    <p:extLst>
      <p:ext uri="{BB962C8B-B14F-4D97-AF65-F5344CB8AC3E}">
        <p14:creationId xmlns:p14="http://schemas.microsoft.com/office/powerpoint/2010/main" val="19120321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charset="0"/>
                <a:ea typeface="Calibri" charset="0"/>
                <a:cs typeface="Calibri" charset="0"/>
              </a:rPr>
              <a:t>Improve Standard Care for All</a:t>
            </a:r>
            <a:endParaRPr lang="en-US" sz="2800" dirty="0">
              <a:latin typeface="Calibri" charset="0"/>
              <a:ea typeface="Calibri" charset="0"/>
              <a:cs typeface="Calibri" charset="0"/>
            </a:endParaRPr>
          </a:p>
        </p:txBody>
      </p:sp>
      <p:pic>
        <p:nvPicPr>
          <p:cNvPr id="4" name="Content Placeholder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089" y="1486675"/>
            <a:ext cx="3943199" cy="4344284"/>
          </a:xfrm>
          <a:prstGeom prst="rect">
            <a:avLst/>
          </a:prstGeom>
          <a:solidFill>
            <a:schemeClr val="tx1"/>
          </a:solidFill>
          <a:ln w="9525">
            <a:solidFill>
              <a:srgbClr val="000000"/>
            </a:solidFill>
            <a:miter lim="800000"/>
            <a:headEnd/>
            <a:tailEnd/>
          </a:ln>
          <a:effectLst>
            <a:outerShdw blurRad="50800" dist="38100" dir="8100000" algn="tr" rotWithShape="0">
              <a:srgbClr val="000000">
                <a:alpha val="39998"/>
              </a:srgbClr>
            </a:outerShdw>
          </a:effectLst>
          <a:extLst>
            <a:ext uri="{FAA26D3D-D897-4be2-8F04-BA451C77F1D7}">
              <ma14:placeholderFlag xmlns:ma14="http://schemas.microsoft.com/office/mac/drawingml/2011/main" val="1"/>
            </a:ext>
          </a:extLst>
        </p:spPr>
      </p:pic>
      <p:sp>
        <p:nvSpPr>
          <p:cNvPr id="5" name="Content Placeholder 4"/>
          <p:cNvSpPr txBox="1">
            <a:spLocks/>
          </p:cNvSpPr>
          <p:nvPr/>
        </p:nvSpPr>
        <p:spPr>
          <a:xfrm>
            <a:off x="4157093" y="1766807"/>
            <a:ext cx="4986907" cy="4064152"/>
          </a:xfrm>
          <a:prstGeom prst="rect">
            <a:avLst/>
          </a:prstGeom>
        </p:spPr>
        <p:txBody>
          <a:bodyPr/>
          <a:lstStyle>
            <a:lvl1pPr marL="287338" indent="-287338" algn="l" defTabSz="914400" rtl="0" eaLnBrk="1" latinLnBrk="0" hangingPunct="1">
              <a:spcBef>
                <a:spcPct val="20000"/>
              </a:spcBef>
              <a:buFont typeface="Wingdings" panose="05000000000000000000" pitchFamily="2" charset="2"/>
              <a:buChar char="§"/>
              <a:defRPr sz="2400" kern="1200">
                <a:solidFill>
                  <a:schemeClr val="tx1"/>
                </a:solidFill>
                <a:latin typeface="Arial" pitchFamily="34" charset="0"/>
                <a:ea typeface="+mn-ea"/>
                <a:cs typeface="Arial" pitchFamily="34" charset="0"/>
              </a:defRPr>
            </a:lvl1pPr>
            <a:lvl2pPr marL="627063" indent="-16986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1084263" indent="-169863" algn="l" defTabSz="914400" rtl="0" eaLnBrk="1" latinLnBrk="0" hangingPunct="1">
              <a:spcBef>
                <a:spcPct val="20000"/>
              </a:spcBef>
              <a:buFont typeface="Calibri" pitchFamily="34" charset="0"/>
              <a:buChar char="»"/>
              <a:defRPr sz="1800" kern="1200">
                <a:solidFill>
                  <a:schemeClr val="tx1"/>
                </a:solidFill>
                <a:latin typeface="Arial" pitchFamily="34" charset="0"/>
                <a:ea typeface="+mn-ea"/>
                <a:cs typeface="Arial" pitchFamily="34" charset="0"/>
              </a:defRPr>
            </a:lvl3pPr>
            <a:lvl4pPr marL="1541463" indent="-169863" algn="l" defTabSz="914400" rtl="0" eaLnBrk="1" latinLnBrk="0" hangingPunct="1">
              <a:spcBef>
                <a:spcPct val="20000"/>
              </a:spcBef>
              <a:buFont typeface="Arial" panose="020B0604020202020204" pitchFamily="34" charset="0"/>
              <a:buChar char="−"/>
              <a:tabLst/>
              <a:defRPr sz="1600" kern="1200">
                <a:solidFill>
                  <a:schemeClr val="tx1"/>
                </a:solidFill>
                <a:latin typeface="Arial" pitchFamily="34" charset="0"/>
                <a:ea typeface="+mn-ea"/>
                <a:cs typeface="Arial" pitchFamily="34" charset="0"/>
              </a:defRPr>
            </a:lvl4pPr>
            <a:lvl5pPr marL="1998663" indent="-169863"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dirty="0" smtClean="0">
                <a:latin typeface="Calibri" charset="0"/>
                <a:ea typeface="Calibri" charset="0"/>
                <a:cs typeface="Calibri" charset="0"/>
              </a:rPr>
              <a:t>Identify all patients at high-risk of readmission</a:t>
            </a:r>
          </a:p>
          <a:p>
            <a:pPr>
              <a:defRPr/>
            </a:pPr>
            <a:r>
              <a:rPr lang="en-US" sz="1600" dirty="0" smtClean="0">
                <a:latin typeface="Calibri" charset="0"/>
                <a:ea typeface="Calibri" charset="0"/>
                <a:cs typeface="Calibri" charset="0"/>
              </a:rPr>
              <a:t>Assess patients for clinical, behavioral and social needs</a:t>
            </a:r>
          </a:p>
          <a:p>
            <a:pPr>
              <a:defRPr/>
            </a:pPr>
            <a:r>
              <a:rPr lang="en-US" sz="1600" dirty="0" smtClean="0">
                <a:latin typeface="Calibri" charset="0"/>
                <a:ea typeface="Calibri" charset="0"/>
                <a:cs typeface="Calibri" charset="0"/>
              </a:rPr>
              <a:t>Communicate with patients simply and effectively</a:t>
            </a:r>
          </a:p>
          <a:p>
            <a:pPr>
              <a:defRPr/>
            </a:pPr>
            <a:r>
              <a:rPr lang="en-US" sz="1600" dirty="0" smtClean="0">
                <a:latin typeface="Calibri" charset="0"/>
                <a:ea typeface="Calibri" charset="0"/>
                <a:cs typeface="Calibri" charset="0"/>
              </a:rPr>
              <a:t>Link patients to follow-up and post-hospital services </a:t>
            </a:r>
          </a:p>
          <a:p>
            <a:pPr>
              <a:defRPr/>
            </a:pPr>
            <a:r>
              <a:rPr lang="en-US" sz="1600" dirty="0" smtClean="0">
                <a:latin typeface="Calibri" charset="0"/>
                <a:ea typeface="Calibri" charset="0"/>
                <a:cs typeface="Calibri" charset="0"/>
              </a:rPr>
              <a:t>Provide real-time information to receiving providers</a:t>
            </a:r>
          </a:p>
          <a:p>
            <a:pPr>
              <a:defRPr/>
            </a:pPr>
            <a:r>
              <a:rPr lang="en-US" sz="1600" dirty="0" smtClean="0">
                <a:latin typeface="Calibri" charset="0"/>
                <a:ea typeface="Calibri" charset="0"/>
                <a:cs typeface="Calibri" charset="0"/>
              </a:rPr>
              <a:t>Ensure timely post-discharge contact</a:t>
            </a:r>
          </a:p>
          <a:p>
            <a:pPr marL="0" indent="0">
              <a:buFont typeface="Arial" charset="0"/>
              <a:buNone/>
              <a:defRPr/>
            </a:pPr>
            <a:endParaRPr lang="en-US" sz="1600" dirty="0" smtClean="0">
              <a:latin typeface="Calibri" charset="0"/>
              <a:ea typeface="Calibri" charset="0"/>
              <a:cs typeface="Calibri" charset="0"/>
            </a:endParaRPr>
          </a:p>
          <a:p>
            <a:pPr marL="0" indent="0">
              <a:buFont typeface="Arial" charset="0"/>
              <a:buNone/>
              <a:defRPr/>
            </a:pPr>
            <a:r>
              <a:rPr lang="en-US" sz="1600" dirty="0" smtClean="0">
                <a:latin typeface="Calibri" charset="0"/>
                <a:ea typeface="Calibri" charset="0"/>
                <a:cs typeface="Calibri" charset="0"/>
              </a:rPr>
              <a:t>AND</a:t>
            </a:r>
          </a:p>
          <a:p>
            <a:pPr>
              <a:defRPr/>
            </a:pPr>
            <a:r>
              <a:rPr lang="en-US" sz="1600" dirty="0" smtClean="0">
                <a:latin typeface="Calibri" charset="0"/>
                <a:ea typeface="Calibri" charset="0"/>
                <a:cs typeface="Calibri" charset="0"/>
              </a:rPr>
              <a:t>Have a process</a:t>
            </a:r>
          </a:p>
          <a:p>
            <a:pPr>
              <a:defRPr/>
            </a:pPr>
            <a:r>
              <a:rPr lang="en-US" sz="1600" dirty="0" smtClean="0">
                <a:latin typeface="Calibri" charset="0"/>
                <a:ea typeface="Calibri" charset="0"/>
                <a:cs typeface="Calibri" charset="0"/>
              </a:rPr>
              <a:t>Track, trend and review readmissions</a:t>
            </a:r>
          </a:p>
          <a:p>
            <a:pPr>
              <a:defRPr/>
            </a:pPr>
            <a:r>
              <a:rPr lang="en-US" sz="1600" dirty="0" smtClean="0">
                <a:latin typeface="Calibri" charset="0"/>
                <a:ea typeface="Calibri" charset="0"/>
                <a:cs typeface="Calibri" charset="0"/>
              </a:rPr>
              <a:t>Continuously improve the process to meet needs</a:t>
            </a:r>
          </a:p>
          <a:p>
            <a:pPr>
              <a:defRPr/>
            </a:pPr>
            <a:endParaRPr lang="en-US" sz="1600" dirty="0" smtClean="0">
              <a:latin typeface="Calibri" charset="0"/>
              <a:ea typeface="Calibri" charset="0"/>
              <a:cs typeface="Calibri" charset="0"/>
            </a:endParaRPr>
          </a:p>
          <a:p>
            <a:pPr>
              <a:defRPr/>
            </a:pPr>
            <a:endParaRPr lang="en-US" sz="1600" dirty="0" smtClean="0">
              <a:latin typeface="Calibri" charset="0"/>
              <a:ea typeface="Calibri" charset="0"/>
              <a:cs typeface="Calibri" charset="0"/>
            </a:endParaRPr>
          </a:p>
          <a:p>
            <a:pPr>
              <a:defRPr/>
            </a:pPr>
            <a:endParaRPr lang="en-US" sz="1600" dirty="0" smtClean="0">
              <a:latin typeface="Calibri" charset="0"/>
              <a:ea typeface="Calibri" charset="0"/>
              <a:cs typeface="Calibri" charset="0"/>
            </a:endParaRPr>
          </a:p>
          <a:p>
            <a:pPr>
              <a:defRPr/>
            </a:pPr>
            <a:endParaRPr lang="en-US" sz="1600" dirty="0">
              <a:latin typeface="Calibri" charset="0"/>
              <a:ea typeface="Calibri" charset="0"/>
              <a:cs typeface="Calibri" charset="0"/>
            </a:endParaRPr>
          </a:p>
        </p:txBody>
      </p:sp>
      <p:sp>
        <p:nvSpPr>
          <p:cNvPr id="6" name="TextBox 5"/>
          <p:cNvSpPr txBox="1"/>
          <p:nvPr/>
        </p:nvSpPr>
        <p:spPr>
          <a:xfrm>
            <a:off x="906879" y="6427113"/>
            <a:ext cx="5841483" cy="430887"/>
          </a:xfrm>
          <a:prstGeom prst="rect">
            <a:avLst/>
          </a:prstGeom>
          <a:noFill/>
        </p:spPr>
        <p:txBody>
          <a:bodyPr wrap="square" rtlCol="0">
            <a:spAutoFit/>
          </a:bodyPr>
          <a:lstStyle/>
          <a:p>
            <a:r>
              <a:rPr lang="en-US" sz="1100" b="1" dirty="0" smtClean="0"/>
              <a:t>ASPIRE Tool 8 </a:t>
            </a:r>
          </a:p>
          <a:p>
            <a:r>
              <a:rPr lang="en-US" sz="1100" dirty="0">
                <a:hlinkClick r:id="rId3"/>
              </a:rPr>
              <a:t>https://</a:t>
            </a:r>
            <a:r>
              <a:rPr lang="en-US" sz="1100" dirty="0" smtClean="0">
                <a:hlinkClick r:id="rId3"/>
              </a:rPr>
              <a:t>www.ahrq.gov/professionals/systems/hospital/medicaidreadmitguide/index.html</a:t>
            </a:r>
            <a:r>
              <a:rPr lang="en-US" sz="1100" dirty="0" smtClean="0"/>
              <a:t> </a:t>
            </a:r>
            <a:endParaRPr lang="en-US" sz="1100" dirty="0"/>
          </a:p>
        </p:txBody>
      </p:sp>
    </p:spTree>
    <p:extLst>
      <p:ext uri="{BB962C8B-B14F-4D97-AF65-F5344CB8AC3E}">
        <p14:creationId xmlns:p14="http://schemas.microsoft.com/office/powerpoint/2010/main" val="1994726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2800" dirty="0" smtClean="0">
                <a:latin typeface="Calibri" charset="0"/>
                <a:ea typeface="Calibri" charset="0"/>
                <a:cs typeface="Calibri" charset="0"/>
              </a:rPr>
              <a:t>Collaborate Across settings</a:t>
            </a:r>
            <a:endParaRPr lang="en-US" sz="2800" dirty="0">
              <a:latin typeface="Calibri" charset="0"/>
              <a:ea typeface="Calibri" charset="0"/>
              <a:cs typeface="Calibri" charset="0"/>
            </a:endParaRPr>
          </a:p>
        </p:txBody>
      </p:sp>
      <p:sp>
        <p:nvSpPr>
          <p:cNvPr id="4" name="Subtitle 3"/>
          <p:cNvSpPr>
            <a:spLocks noGrp="1"/>
          </p:cNvSpPr>
          <p:nvPr>
            <p:ph type="subTitle" idx="1"/>
          </p:nvPr>
        </p:nvSpPr>
        <p:spPr>
          <a:xfrm>
            <a:off x="685800" y="3505200"/>
            <a:ext cx="8102600" cy="1752600"/>
          </a:xfrm>
        </p:spPr>
        <p:txBody>
          <a:bodyPr>
            <a:normAutofit/>
          </a:bodyPr>
          <a:lstStyle/>
          <a:p>
            <a:r>
              <a:rPr lang="en-US" sz="2000" i="1" dirty="0" smtClean="0">
                <a:latin typeface="Calibri" charset="0"/>
                <a:ea typeface="Calibri" charset="0"/>
                <a:cs typeface="Calibri" charset="0"/>
              </a:rPr>
              <a:t>Not just a handoff; a purposeful, measured, managed collaboration</a:t>
            </a:r>
          </a:p>
          <a:p>
            <a:endParaRPr lang="en-US" sz="2000" i="1" dirty="0">
              <a:latin typeface="Calibri" charset="0"/>
              <a:ea typeface="Calibri" charset="0"/>
              <a:cs typeface="Calibri" charset="0"/>
            </a:endParaRPr>
          </a:p>
        </p:txBody>
      </p:sp>
    </p:spTree>
    <p:extLst>
      <p:ext uri="{BB962C8B-B14F-4D97-AF65-F5344CB8AC3E}">
        <p14:creationId xmlns:p14="http://schemas.microsoft.com/office/powerpoint/2010/main" val="118033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3"/>
          <p:cNvSpPr>
            <a:spLocks noGrp="1"/>
          </p:cNvSpPr>
          <p:nvPr>
            <p:ph type="title"/>
          </p:nvPr>
        </p:nvSpPr>
        <p:spPr>
          <a:xfrm>
            <a:off x="685800" y="2652713"/>
            <a:ext cx="7772400" cy="1238250"/>
          </a:xfrm>
        </p:spPr>
        <p:txBody>
          <a:bodyPr/>
          <a:lstStyle/>
          <a:p>
            <a:pPr algn="ctr"/>
            <a:r>
              <a:rPr lang="en-US" altLang="en-US" sz="2800" b="0" i="1" cap="none" dirty="0">
                <a:ea typeface="ＭＳ Ｐゴシック" charset="-128"/>
              </a:rPr>
              <a:t>“</a:t>
            </a:r>
            <a:r>
              <a:rPr lang="en-US" altLang="x-none" sz="2800" b="0" i="1" cap="none" dirty="0">
                <a:ea typeface="ＭＳ Ｐゴシック" charset="-128"/>
              </a:rPr>
              <a:t>You don</a:t>
            </a:r>
            <a:r>
              <a:rPr lang="en-US" altLang="en-US" sz="2800" b="0" i="1" cap="none" dirty="0">
                <a:ea typeface="ＭＳ Ｐゴシック" charset="-128"/>
              </a:rPr>
              <a:t>’</a:t>
            </a:r>
            <a:r>
              <a:rPr lang="en-US" altLang="x-none" sz="2800" b="0" i="1" cap="none" dirty="0">
                <a:ea typeface="ＭＳ Ｐゴシック" charset="-128"/>
              </a:rPr>
              <a:t>t understand, there are just no resources in the community</a:t>
            </a:r>
            <a:r>
              <a:rPr lang="en-US" altLang="en-US" sz="2800" b="0" i="1" cap="none" dirty="0">
                <a:ea typeface="ＭＳ Ｐゴシック" charset="-128"/>
              </a:rPr>
              <a:t>”</a:t>
            </a:r>
            <a:r>
              <a:rPr lang="en-US" altLang="x-none" sz="2800" b="0" i="1" cap="none" dirty="0">
                <a:ea typeface="ＭＳ Ｐゴシック" charset="-128"/>
              </a:rPr>
              <a:t/>
            </a:r>
            <a:br>
              <a:rPr lang="en-US" altLang="x-none" sz="2800" b="0" i="1" cap="none" dirty="0">
                <a:ea typeface="ＭＳ Ｐゴシック" charset="-128"/>
              </a:rPr>
            </a:br>
            <a:r>
              <a:rPr lang="en-US" altLang="x-none" sz="2800" b="0" i="1" cap="none" dirty="0">
                <a:ea typeface="ＭＳ Ｐゴシック" charset="-128"/>
              </a:rPr>
              <a:t/>
            </a:r>
            <a:br>
              <a:rPr lang="en-US" altLang="x-none" sz="2800" b="0" i="1" cap="none" dirty="0">
                <a:ea typeface="ＭＳ Ｐゴシック" charset="-128"/>
              </a:rPr>
            </a:br>
            <a:endParaRPr lang="en-US" altLang="x-none" sz="2800" b="0" i="1" cap="none" dirty="0">
              <a:ea typeface="ＭＳ Ｐゴシック" charset="-128"/>
            </a:endParaRPr>
          </a:p>
        </p:txBody>
      </p:sp>
    </p:spTree>
    <p:extLst>
      <p:ext uri="{BB962C8B-B14F-4D97-AF65-F5344CB8AC3E}">
        <p14:creationId xmlns:p14="http://schemas.microsoft.com/office/powerpoint/2010/main" val="1316007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3"/>
          <p:cNvSpPr>
            <a:spLocks noGrp="1"/>
          </p:cNvSpPr>
          <p:nvPr>
            <p:ph type="title"/>
          </p:nvPr>
        </p:nvSpPr>
        <p:spPr>
          <a:xfrm>
            <a:off x="685800" y="2590800"/>
            <a:ext cx="7772400" cy="1362075"/>
          </a:xfrm>
        </p:spPr>
        <p:txBody>
          <a:bodyPr/>
          <a:lstStyle/>
          <a:p>
            <a:pPr algn="ctr"/>
            <a:r>
              <a:rPr lang="en-US" altLang="en-US" sz="2800" b="0" i="1" cap="none" dirty="0">
                <a:ea typeface="ＭＳ Ｐゴシック" charset="-128"/>
              </a:rPr>
              <a:t>“</a:t>
            </a:r>
            <a:r>
              <a:rPr lang="en-US" altLang="x-none" sz="2800" b="0" i="1" cap="none" dirty="0">
                <a:ea typeface="ＭＳ Ｐゴシック" charset="-128"/>
              </a:rPr>
              <a:t>We would be thrilled if someone from the hospital called us</a:t>
            </a:r>
            <a:r>
              <a:rPr lang="en-US" altLang="en-US" sz="2800" b="0" i="1" cap="none" dirty="0">
                <a:ea typeface="ＭＳ Ｐゴシック" charset="-128"/>
              </a:rPr>
              <a:t>”</a:t>
            </a:r>
            <a:endParaRPr lang="en-US" altLang="x-none" sz="2800" b="0" i="1" cap="none" dirty="0">
              <a:ea typeface="ＭＳ Ｐゴシック" charset="-128"/>
            </a:endParaRPr>
          </a:p>
        </p:txBody>
      </p:sp>
    </p:spTree>
    <p:extLst>
      <p:ext uri="{BB962C8B-B14F-4D97-AF65-F5344CB8AC3E}">
        <p14:creationId xmlns:p14="http://schemas.microsoft.com/office/powerpoint/2010/main" val="1208997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charset="0"/>
                <a:ea typeface="Calibri" charset="0"/>
                <a:cs typeface="Calibri" charset="0"/>
              </a:rPr>
              <a:t>Collaborate with “Receivers”</a:t>
            </a:r>
            <a:endParaRPr lang="en-US" sz="2800" dirty="0">
              <a:latin typeface="Calibri" charset="0"/>
              <a:ea typeface="Calibri" charset="0"/>
              <a:cs typeface="Calibri" charset="0"/>
            </a:endParaRPr>
          </a:p>
        </p:txBody>
      </p:sp>
      <p:sp>
        <p:nvSpPr>
          <p:cNvPr id="3" name="Content Placeholder 2"/>
          <p:cNvSpPr>
            <a:spLocks noGrp="1"/>
          </p:cNvSpPr>
          <p:nvPr>
            <p:ph idx="1"/>
          </p:nvPr>
        </p:nvSpPr>
        <p:spPr/>
        <p:txBody>
          <a:bodyPr>
            <a:normAutofit fontScale="62500" lnSpcReduction="20000"/>
          </a:bodyPr>
          <a:lstStyle/>
          <a:p>
            <a:pPr marL="342900" indent="-342900">
              <a:buFont typeface="Wingdings" charset="2"/>
              <a:buChar char="ü"/>
            </a:pPr>
            <a:r>
              <a:rPr lang="en-US" altLang="x-none" dirty="0">
                <a:latin typeface="Calibri" charset="0"/>
                <a:ea typeface="Calibri" charset="0"/>
                <a:cs typeface="Calibri" charset="0"/>
              </a:rPr>
              <a:t>SNF</a:t>
            </a:r>
          </a:p>
          <a:p>
            <a:pPr marL="342900" indent="-342900">
              <a:buFont typeface="Wingdings" charset="2"/>
              <a:buChar char="ü"/>
            </a:pPr>
            <a:r>
              <a:rPr lang="en-US" altLang="x-none" dirty="0">
                <a:latin typeface="Calibri" charset="0"/>
                <a:ea typeface="Calibri" charset="0"/>
                <a:cs typeface="Calibri" charset="0"/>
              </a:rPr>
              <a:t>Visiting Nurse Agencies</a:t>
            </a:r>
          </a:p>
          <a:p>
            <a:pPr marL="342900" indent="-342900">
              <a:buFont typeface="Arial" charset="0"/>
              <a:buChar char="•"/>
            </a:pPr>
            <a:r>
              <a:rPr lang="en-US" altLang="x-none" dirty="0">
                <a:latin typeface="Calibri" charset="0"/>
                <a:ea typeface="Calibri" charset="0"/>
                <a:cs typeface="Calibri" charset="0"/>
              </a:rPr>
              <a:t>Patient Centered Medical Homes</a:t>
            </a:r>
          </a:p>
          <a:p>
            <a:pPr marL="342900" indent="-342900">
              <a:buFont typeface="Arial" charset="0"/>
              <a:buChar char="•"/>
            </a:pPr>
            <a:r>
              <a:rPr lang="en-US" altLang="x-none" dirty="0">
                <a:latin typeface="Calibri" charset="0"/>
                <a:ea typeface="Calibri" charset="0"/>
                <a:cs typeface="Calibri" charset="0"/>
              </a:rPr>
              <a:t>Adult Day Care Centers</a:t>
            </a:r>
          </a:p>
          <a:p>
            <a:pPr marL="342900" indent="-342900">
              <a:buFont typeface="Arial" charset="0"/>
              <a:buChar char="•"/>
            </a:pPr>
            <a:r>
              <a:rPr lang="en-US" altLang="x-none" dirty="0">
                <a:latin typeface="Calibri" charset="0"/>
                <a:ea typeface="Calibri" charset="0"/>
                <a:cs typeface="Calibri" charset="0"/>
              </a:rPr>
              <a:t>Behavioral Health Centers</a:t>
            </a:r>
          </a:p>
          <a:p>
            <a:pPr marL="342900" indent="-342900">
              <a:buFont typeface="Arial" charset="0"/>
              <a:buChar char="•"/>
            </a:pPr>
            <a:r>
              <a:rPr lang="en-US" altLang="x-none" dirty="0">
                <a:latin typeface="Calibri" charset="0"/>
                <a:ea typeface="Calibri" charset="0"/>
                <a:cs typeface="Calibri" charset="0"/>
              </a:rPr>
              <a:t>Medicaid Managed Care Plans</a:t>
            </a:r>
          </a:p>
          <a:p>
            <a:pPr marL="342900" indent="-342900">
              <a:buFont typeface="Arial" charset="0"/>
              <a:buChar char="•"/>
            </a:pPr>
            <a:r>
              <a:rPr lang="en-US" altLang="x-none" dirty="0">
                <a:latin typeface="Calibri" charset="0"/>
                <a:ea typeface="Calibri" charset="0"/>
                <a:cs typeface="Calibri" charset="0"/>
              </a:rPr>
              <a:t>Health Homes</a:t>
            </a:r>
          </a:p>
          <a:p>
            <a:pPr marL="342900" indent="-342900">
              <a:buFont typeface="Arial" charset="0"/>
              <a:buChar char="•"/>
            </a:pPr>
            <a:r>
              <a:rPr lang="en-US" altLang="x-none" dirty="0">
                <a:latin typeface="Calibri" charset="0"/>
                <a:ea typeface="Calibri" charset="0"/>
                <a:cs typeface="Calibri" charset="0"/>
              </a:rPr>
              <a:t>Group Homes</a:t>
            </a:r>
          </a:p>
          <a:p>
            <a:pPr marL="342900" indent="-342900">
              <a:buFont typeface="Arial" charset="0"/>
              <a:buChar char="•"/>
            </a:pPr>
            <a:r>
              <a:rPr lang="en-US" altLang="x-none" dirty="0">
                <a:latin typeface="Calibri" charset="0"/>
                <a:ea typeface="Calibri" charset="0"/>
                <a:cs typeface="Calibri" charset="0"/>
              </a:rPr>
              <a:t>Housing Authority</a:t>
            </a:r>
          </a:p>
          <a:p>
            <a:pPr marL="342900" indent="-342900">
              <a:buFont typeface="Arial" charset="0"/>
              <a:buChar char="•"/>
            </a:pPr>
            <a:r>
              <a:rPr lang="en-US" altLang="x-none" dirty="0">
                <a:latin typeface="Calibri" charset="0"/>
                <a:ea typeface="Calibri" charset="0"/>
                <a:cs typeface="Calibri" charset="0"/>
              </a:rPr>
              <a:t>Transportation Providers</a:t>
            </a:r>
          </a:p>
          <a:p>
            <a:pPr marL="342900" indent="-342900">
              <a:buFont typeface="Arial" charset="0"/>
              <a:buChar char="•"/>
            </a:pPr>
            <a:r>
              <a:rPr lang="en-US" altLang="x-none" dirty="0">
                <a:latin typeface="Calibri" charset="0"/>
                <a:ea typeface="Calibri" charset="0"/>
                <a:cs typeface="Calibri" charset="0"/>
              </a:rPr>
              <a:t>County Health Departments</a:t>
            </a:r>
          </a:p>
          <a:p>
            <a:pPr marL="342900" indent="-342900">
              <a:buFont typeface="Arial" charset="0"/>
              <a:buChar char="•"/>
            </a:pPr>
            <a:r>
              <a:rPr lang="en-US" altLang="x-none" dirty="0">
                <a:latin typeface="Calibri" charset="0"/>
                <a:ea typeface="Calibri" charset="0"/>
                <a:cs typeface="Calibri" charset="0"/>
              </a:rPr>
              <a:t>Food Assistance</a:t>
            </a:r>
          </a:p>
          <a:p>
            <a:pPr marL="342900" indent="-342900">
              <a:buFont typeface="Arial" charset="0"/>
              <a:buChar char="•"/>
            </a:pPr>
            <a:r>
              <a:rPr lang="en-US" altLang="x-none" dirty="0">
                <a:latin typeface="Calibri" charset="0"/>
                <a:ea typeface="Calibri" charset="0"/>
                <a:cs typeface="Calibri" charset="0"/>
              </a:rPr>
              <a:t>Legal Advocacy Assistance</a:t>
            </a:r>
          </a:p>
          <a:p>
            <a:pPr marL="342900" indent="-342900">
              <a:buFont typeface="Arial" charset="0"/>
              <a:buChar char="•"/>
            </a:pPr>
            <a:r>
              <a:rPr lang="en-US" altLang="x-none" dirty="0">
                <a:latin typeface="Calibri" charset="0"/>
                <a:ea typeface="Calibri" charset="0"/>
                <a:cs typeface="Calibri" charset="0"/>
              </a:rPr>
              <a:t>Peer </a:t>
            </a:r>
            <a:r>
              <a:rPr lang="en-US" altLang="x-none" dirty="0" smtClean="0">
                <a:latin typeface="Calibri" charset="0"/>
                <a:ea typeface="Calibri" charset="0"/>
                <a:cs typeface="Calibri" charset="0"/>
              </a:rPr>
              <a:t>Support</a:t>
            </a:r>
            <a:endParaRPr lang="en-US" altLang="x-none" dirty="0">
              <a:latin typeface="Calibri" charset="0"/>
              <a:ea typeface="Calibri" charset="0"/>
              <a:cs typeface="Calibri" charset="0"/>
            </a:endParaRPr>
          </a:p>
        </p:txBody>
      </p:sp>
      <p:sp>
        <p:nvSpPr>
          <p:cNvPr id="4" name="Text Placeholder 1"/>
          <p:cNvSpPr txBox="1">
            <a:spLocks/>
          </p:cNvSpPr>
          <p:nvPr/>
        </p:nvSpPr>
        <p:spPr>
          <a:xfrm>
            <a:off x="105529" y="1238023"/>
            <a:ext cx="11418156" cy="5265063"/>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indent="-342900">
              <a:buFont typeface="Arial" charset="0"/>
              <a:buChar char="•"/>
            </a:pPr>
            <a:endParaRPr lang="en-US" altLang="x-none" sz="2000" dirty="0"/>
          </a:p>
        </p:txBody>
      </p:sp>
      <p:sp>
        <p:nvSpPr>
          <p:cNvPr id="5" name="Title 3"/>
          <p:cNvSpPr txBox="1">
            <a:spLocks/>
          </p:cNvSpPr>
          <p:nvPr/>
        </p:nvSpPr>
        <p:spPr>
          <a:xfrm>
            <a:off x="4386931" y="3189516"/>
            <a:ext cx="4664305" cy="1362075"/>
          </a:xfrm>
          <a:prstGeom prst="rect">
            <a:avLst/>
          </a:prstGeom>
        </p:spPr>
        <p:txBody>
          <a:bodyPr anchor="ctr"/>
          <a:lstStyle>
            <a:lvl1pPr algn="l" defTabSz="914400" rtl="0" eaLnBrk="1" latinLnBrk="0" hangingPunct="1">
              <a:lnSpc>
                <a:spcPct val="100000"/>
              </a:lnSpc>
              <a:spcBef>
                <a:spcPct val="0"/>
              </a:spcBef>
              <a:buNone/>
              <a:defRPr sz="2400" b="1" kern="1200">
                <a:solidFill>
                  <a:schemeClr val="bg1"/>
                </a:solidFill>
                <a:latin typeface="Arial" pitchFamily="34" charset="0"/>
                <a:ea typeface="+mj-ea"/>
                <a:cs typeface="Arial" pitchFamily="34" charset="0"/>
              </a:defRPr>
            </a:lvl1pPr>
          </a:lstStyle>
          <a:p>
            <a:pPr algn="ctr"/>
            <a:r>
              <a:rPr lang="en-US" altLang="en-US" sz="1800" b="0" i="1" dirty="0" smtClean="0">
                <a:solidFill>
                  <a:srgbClr val="7030A0"/>
                </a:solidFill>
                <a:ea typeface="ＭＳ Ｐゴシック" charset="-128"/>
              </a:rPr>
              <a:t>“</a:t>
            </a:r>
            <a:r>
              <a:rPr lang="en-US" altLang="x-none" sz="1800" b="0" i="1" dirty="0" smtClean="0">
                <a:solidFill>
                  <a:srgbClr val="7030A0"/>
                </a:solidFill>
                <a:ea typeface="ＭＳ Ｐゴシック" charset="-128"/>
              </a:rPr>
              <a:t>We would be thrilled if someone from the hospital called us</a:t>
            </a:r>
            <a:r>
              <a:rPr lang="en-US" altLang="en-US" sz="1800" b="0" i="1" dirty="0" smtClean="0">
                <a:solidFill>
                  <a:srgbClr val="7030A0"/>
                </a:solidFill>
                <a:ea typeface="ＭＳ Ｐゴシック" charset="-128"/>
              </a:rPr>
              <a:t>”</a:t>
            </a:r>
            <a:endParaRPr lang="en-US" altLang="x-none" sz="1800" b="0" i="1" dirty="0">
              <a:solidFill>
                <a:srgbClr val="7030A0"/>
              </a:solidFill>
              <a:ea typeface="ＭＳ Ｐゴシック" charset="-128"/>
            </a:endParaRPr>
          </a:p>
        </p:txBody>
      </p:sp>
    </p:spTree>
    <p:extLst>
      <p:ext uri="{BB962C8B-B14F-4D97-AF65-F5344CB8AC3E}">
        <p14:creationId xmlns:p14="http://schemas.microsoft.com/office/powerpoint/2010/main" val="193718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charset="0"/>
                <a:ea typeface="Calibri" charset="0"/>
                <a:cs typeface="Calibri" charset="0"/>
              </a:rPr>
              <a:t>Objectives for this Session</a:t>
            </a:r>
            <a:endParaRPr lang="en-US" sz="2800" dirty="0">
              <a:latin typeface="Calibri" charset="0"/>
              <a:ea typeface="Calibri" charset="0"/>
              <a:cs typeface="Calibri" charset="0"/>
            </a:endParaRPr>
          </a:p>
        </p:txBody>
      </p:sp>
      <p:sp>
        <p:nvSpPr>
          <p:cNvPr id="3" name="Content Placeholder 2"/>
          <p:cNvSpPr>
            <a:spLocks noGrp="1"/>
          </p:cNvSpPr>
          <p:nvPr>
            <p:ph idx="1"/>
          </p:nvPr>
        </p:nvSpPr>
        <p:spPr/>
        <p:txBody>
          <a:bodyPr>
            <a:normAutofit/>
          </a:bodyPr>
          <a:lstStyle/>
          <a:p>
            <a:pPr marL="0" indent="0">
              <a:spcBef>
                <a:spcPts val="0"/>
              </a:spcBef>
              <a:buClrTx/>
              <a:buSzTx/>
              <a:buNone/>
            </a:pPr>
            <a:r>
              <a:rPr lang="en-US" sz="2000" dirty="0" smtClean="0">
                <a:latin typeface="Calibri" charset="0"/>
                <a:ea typeface="Calibri" charset="0"/>
                <a:cs typeface="Calibri" charset="0"/>
              </a:rPr>
              <a:t>Understand the </a:t>
            </a:r>
            <a:r>
              <a:rPr lang="en-US" sz="2000" b="1" i="1" dirty="0" smtClean="0">
                <a:latin typeface="Calibri" charset="0"/>
                <a:ea typeface="Calibri" charset="0"/>
                <a:cs typeface="Calibri" charset="0"/>
              </a:rPr>
              <a:t>effectiveness</a:t>
            </a:r>
            <a:r>
              <a:rPr lang="en-US" sz="2000" dirty="0" smtClean="0">
                <a:latin typeface="Calibri" charset="0"/>
                <a:ea typeface="Calibri" charset="0"/>
                <a:cs typeface="Calibri" charset="0"/>
              </a:rPr>
              <a:t> of redesigning care based on:</a:t>
            </a:r>
          </a:p>
          <a:p>
            <a:pPr marL="0" indent="0">
              <a:spcBef>
                <a:spcPts val="0"/>
              </a:spcBef>
              <a:buClrTx/>
              <a:buSzTx/>
              <a:buNone/>
            </a:pPr>
            <a:endParaRPr lang="en-US" sz="2000" dirty="0" smtClean="0">
              <a:latin typeface="Calibri" charset="0"/>
              <a:ea typeface="Calibri" charset="0"/>
              <a:cs typeface="Calibri" charset="0"/>
            </a:endParaRPr>
          </a:p>
          <a:p>
            <a:pPr lvl="1">
              <a:spcBef>
                <a:spcPts val="0"/>
              </a:spcBef>
              <a:buClrTx/>
              <a:buSzTx/>
            </a:pPr>
            <a:r>
              <a:rPr lang="en-US" dirty="0">
                <a:latin typeface="Calibri" charset="0"/>
                <a:ea typeface="Calibri" charset="0"/>
                <a:cs typeface="Calibri" charset="0"/>
              </a:rPr>
              <a:t>A</a:t>
            </a:r>
            <a:r>
              <a:rPr lang="en-US" dirty="0" smtClean="0">
                <a:latin typeface="Calibri" charset="0"/>
                <a:ea typeface="Calibri" charset="0"/>
                <a:cs typeface="Calibri" charset="0"/>
              </a:rPr>
              <a:t>n understanding of </a:t>
            </a:r>
            <a:r>
              <a:rPr lang="en-US" b="1" i="1" dirty="0" smtClean="0">
                <a:latin typeface="Calibri" charset="0"/>
                <a:ea typeface="Calibri" charset="0"/>
                <a:cs typeface="Calibri" charset="0"/>
              </a:rPr>
              <a:t>data and root causes</a:t>
            </a:r>
            <a:endParaRPr lang="en-US" dirty="0" smtClean="0">
              <a:latin typeface="Calibri" charset="0"/>
              <a:ea typeface="Calibri" charset="0"/>
              <a:cs typeface="Calibri" charset="0"/>
            </a:endParaRPr>
          </a:p>
          <a:p>
            <a:pPr lvl="1">
              <a:spcBef>
                <a:spcPts val="0"/>
              </a:spcBef>
              <a:buClrTx/>
              <a:buSzTx/>
            </a:pPr>
            <a:endParaRPr lang="en-US" dirty="0">
              <a:latin typeface="Calibri" charset="0"/>
              <a:ea typeface="Calibri" charset="0"/>
              <a:cs typeface="Calibri" charset="0"/>
            </a:endParaRPr>
          </a:p>
          <a:p>
            <a:pPr lvl="1">
              <a:spcBef>
                <a:spcPts val="0"/>
              </a:spcBef>
              <a:buClrTx/>
              <a:buSzTx/>
            </a:pPr>
            <a:r>
              <a:rPr lang="en-US" dirty="0">
                <a:latin typeface="Calibri" charset="0"/>
                <a:ea typeface="Calibri" charset="0"/>
                <a:cs typeface="Calibri" charset="0"/>
              </a:rPr>
              <a:t>E</a:t>
            </a:r>
            <a:r>
              <a:rPr lang="en-US" dirty="0" smtClean="0">
                <a:latin typeface="Calibri" charset="0"/>
                <a:ea typeface="Calibri" charset="0"/>
                <a:cs typeface="Calibri" charset="0"/>
              </a:rPr>
              <a:t>ffectively </a:t>
            </a:r>
            <a:r>
              <a:rPr lang="en-US" b="1" i="1" dirty="0" smtClean="0">
                <a:latin typeface="Calibri" charset="0"/>
                <a:ea typeface="Calibri" charset="0"/>
                <a:cs typeface="Calibri" charset="0"/>
              </a:rPr>
              <a:t>engaging</a:t>
            </a:r>
            <a:r>
              <a:rPr lang="en-US" dirty="0" smtClean="0">
                <a:latin typeface="Calibri" charset="0"/>
                <a:ea typeface="Calibri" charset="0"/>
                <a:cs typeface="Calibri" charset="0"/>
              </a:rPr>
              <a:t> patients and care </a:t>
            </a:r>
            <a:r>
              <a:rPr lang="en-US" dirty="0" smtClean="0">
                <a:latin typeface="Calibri" charset="0"/>
                <a:ea typeface="Calibri" charset="0"/>
                <a:cs typeface="Calibri" charset="0"/>
              </a:rPr>
              <a:t>partners</a:t>
            </a:r>
            <a:endParaRPr lang="en-US" dirty="0" smtClean="0">
              <a:latin typeface="Calibri" charset="0"/>
              <a:ea typeface="Calibri" charset="0"/>
              <a:cs typeface="Calibri" charset="0"/>
            </a:endParaRPr>
          </a:p>
          <a:p>
            <a:pPr lvl="1">
              <a:spcBef>
                <a:spcPts val="0"/>
              </a:spcBef>
              <a:buClrTx/>
              <a:buSzTx/>
            </a:pPr>
            <a:endParaRPr lang="en-US" dirty="0" smtClean="0">
              <a:latin typeface="Calibri" charset="0"/>
              <a:ea typeface="Calibri" charset="0"/>
              <a:cs typeface="Calibri" charset="0"/>
            </a:endParaRPr>
          </a:p>
          <a:p>
            <a:pPr lvl="1">
              <a:spcBef>
                <a:spcPts val="0"/>
              </a:spcBef>
              <a:buClrTx/>
              <a:buSzTx/>
            </a:pPr>
            <a:r>
              <a:rPr lang="en-US" b="1" i="1" dirty="0">
                <a:latin typeface="Calibri" charset="0"/>
                <a:ea typeface="Calibri" charset="0"/>
                <a:cs typeface="Calibri" charset="0"/>
              </a:rPr>
              <a:t>A</a:t>
            </a:r>
            <a:r>
              <a:rPr lang="en-US" b="1" i="1" dirty="0" smtClean="0">
                <a:latin typeface="Calibri" charset="0"/>
                <a:ea typeface="Calibri" charset="0"/>
                <a:cs typeface="Calibri" charset="0"/>
              </a:rPr>
              <a:t>ddressing</a:t>
            </a:r>
            <a:r>
              <a:rPr lang="en-US" dirty="0" smtClean="0">
                <a:latin typeface="Calibri" charset="0"/>
                <a:ea typeface="Calibri" charset="0"/>
                <a:cs typeface="Calibri" charset="0"/>
              </a:rPr>
              <a:t> whole-person </a:t>
            </a:r>
            <a:r>
              <a:rPr lang="en-US" dirty="0" smtClean="0">
                <a:latin typeface="Calibri" charset="0"/>
                <a:ea typeface="Calibri" charset="0"/>
                <a:cs typeface="Calibri" charset="0"/>
              </a:rPr>
              <a:t>needs, and</a:t>
            </a:r>
          </a:p>
          <a:p>
            <a:pPr lvl="1">
              <a:spcBef>
                <a:spcPts val="0"/>
              </a:spcBef>
              <a:buClrTx/>
              <a:buSzTx/>
            </a:pPr>
            <a:endParaRPr lang="en-US" dirty="0">
              <a:latin typeface="Calibri" charset="0"/>
              <a:ea typeface="Calibri" charset="0"/>
              <a:cs typeface="Calibri" charset="0"/>
            </a:endParaRPr>
          </a:p>
          <a:p>
            <a:pPr lvl="1">
              <a:spcBef>
                <a:spcPts val="0"/>
              </a:spcBef>
              <a:buClrTx/>
              <a:buSzTx/>
            </a:pPr>
            <a:r>
              <a:rPr lang="en-US" dirty="0" smtClean="0">
                <a:latin typeface="Calibri" charset="0"/>
                <a:ea typeface="Calibri" charset="0"/>
                <a:cs typeface="Calibri" charset="0"/>
              </a:rPr>
              <a:t>Actively </a:t>
            </a:r>
            <a:r>
              <a:rPr lang="en-US" b="1" i="1" dirty="0" smtClean="0">
                <a:latin typeface="Calibri" charset="0"/>
                <a:ea typeface="Calibri" charset="0"/>
                <a:cs typeface="Calibri" charset="0"/>
              </a:rPr>
              <a:t>collaborating</a:t>
            </a:r>
            <a:r>
              <a:rPr lang="en-US" dirty="0" smtClean="0">
                <a:latin typeface="Calibri" charset="0"/>
                <a:ea typeface="Calibri" charset="0"/>
                <a:cs typeface="Calibri" charset="0"/>
              </a:rPr>
              <a:t> across the continuum </a:t>
            </a:r>
            <a:endParaRPr lang="en-US" dirty="0" smtClean="0">
              <a:latin typeface="Calibri" charset="0"/>
              <a:ea typeface="Calibri" charset="0"/>
              <a:cs typeface="Calibri" charset="0"/>
            </a:endParaRPr>
          </a:p>
          <a:p>
            <a:pPr marL="457200" indent="-457200">
              <a:spcBef>
                <a:spcPts val="0"/>
              </a:spcBef>
              <a:buClrTx/>
              <a:buSzTx/>
              <a:buFont typeface="+mj-lt"/>
              <a:buAutoNum type="arabicPeriod"/>
            </a:pPr>
            <a:endParaRPr lang="en-US" sz="2000" dirty="0">
              <a:latin typeface="Calibri" charset="0"/>
              <a:ea typeface="Calibri" charset="0"/>
              <a:cs typeface="Calibri" charset="0"/>
            </a:endParaRPr>
          </a:p>
          <a:p>
            <a:pPr marL="457200" indent="-457200">
              <a:spcBef>
                <a:spcPts val="0"/>
              </a:spcBef>
              <a:buClrTx/>
              <a:buSzTx/>
              <a:buFont typeface="+mj-lt"/>
              <a:buAutoNum type="arabicPeriod"/>
            </a:pPr>
            <a:endParaRPr lang="en-US" sz="2000" dirty="0" smtClean="0">
              <a:latin typeface="Calibri" charset="0"/>
              <a:ea typeface="Calibri" charset="0"/>
              <a:cs typeface="Calibri" charset="0"/>
            </a:endParaRPr>
          </a:p>
          <a:p>
            <a:pPr marL="457200" indent="-457200">
              <a:spcBef>
                <a:spcPts val="0"/>
              </a:spcBef>
              <a:buClrTx/>
              <a:buSzTx/>
              <a:buFont typeface="+mj-lt"/>
              <a:buAutoNum type="arabicPeriod"/>
            </a:pP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775305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charset="0"/>
                <a:ea typeface="Calibri" charset="0"/>
                <a:cs typeface="Calibri" charset="0"/>
              </a:rPr>
              <a:t>New Frontier of Collaboration: the ED</a:t>
            </a:r>
            <a:endParaRPr lang="en-US" sz="2800" dirty="0">
              <a:latin typeface="Calibri" charset="0"/>
              <a:ea typeface="Calibri" charset="0"/>
              <a:cs typeface="Calibri" charset="0"/>
            </a:endParaRPr>
          </a:p>
        </p:txBody>
      </p:sp>
      <p:sp>
        <p:nvSpPr>
          <p:cNvPr id="4" name="Text Placeholder 1"/>
          <p:cNvSpPr>
            <a:spLocks noGrp="1"/>
          </p:cNvSpPr>
          <p:nvPr>
            <p:ph idx="1"/>
          </p:nvPr>
        </p:nvSpPr>
        <p:spPr/>
        <p:txBody>
          <a:bodyPr>
            <a:noAutofit/>
          </a:bodyPr>
          <a:lstStyle/>
          <a:p>
            <a:pPr marL="457200" indent="-457200">
              <a:lnSpc>
                <a:spcPct val="140000"/>
              </a:lnSpc>
              <a:spcBef>
                <a:spcPts val="900"/>
              </a:spcBef>
              <a:buFont typeface="Calibri" charset="0"/>
              <a:buAutoNum type="arabicPeriod"/>
            </a:pPr>
            <a:r>
              <a:rPr lang="en-US" altLang="x-none" sz="1800" dirty="0">
                <a:ea typeface="ＭＳ Ｐゴシック" charset="-128"/>
              </a:rPr>
              <a:t>Create a 30-day return </a:t>
            </a:r>
            <a:r>
              <a:rPr lang="en-US" altLang="x-none" sz="1800" b="1" dirty="0">
                <a:ea typeface="ＭＳ Ｐゴシック" charset="-128"/>
              </a:rPr>
              <a:t>flag</a:t>
            </a:r>
            <a:r>
              <a:rPr lang="en-US" altLang="x-none" sz="1800" dirty="0">
                <a:ea typeface="ＭＳ Ｐゴシック" charset="-128"/>
              </a:rPr>
              <a:t> on the ED Tracker Board</a:t>
            </a:r>
          </a:p>
          <a:p>
            <a:pPr marL="457200" indent="-457200">
              <a:lnSpc>
                <a:spcPct val="140000"/>
              </a:lnSpc>
              <a:spcBef>
                <a:spcPts val="900"/>
              </a:spcBef>
              <a:buFont typeface="Calibri" charset="0"/>
              <a:buAutoNum type="arabicPeriod"/>
            </a:pPr>
            <a:r>
              <a:rPr lang="en-US" altLang="x-none" sz="1800" dirty="0">
                <a:ea typeface="ＭＳ Ｐゴシック" charset="-128"/>
              </a:rPr>
              <a:t>Use the 30-day return flag to </a:t>
            </a:r>
            <a:r>
              <a:rPr lang="en-US" altLang="x-none" sz="1800" b="1" dirty="0">
                <a:ea typeface="ＭＳ Ｐゴシック" charset="-128"/>
              </a:rPr>
              <a:t>notify </a:t>
            </a:r>
            <a:r>
              <a:rPr lang="en-US" altLang="x-none" sz="1800" dirty="0">
                <a:ea typeface="ＭＳ Ｐゴシック" charset="-128"/>
              </a:rPr>
              <a:t>the high risk care team</a:t>
            </a:r>
          </a:p>
          <a:p>
            <a:pPr marL="457200" indent="-457200">
              <a:lnSpc>
                <a:spcPct val="140000"/>
              </a:lnSpc>
              <a:spcBef>
                <a:spcPts val="900"/>
              </a:spcBef>
              <a:buFont typeface="Calibri" charset="0"/>
              <a:buAutoNum type="arabicPeriod"/>
            </a:pPr>
            <a:r>
              <a:rPr lang="en-US" altLang="x-none" sz="1800" dirty="0">
                <a:ea typeface="ＭＳ Ｐゴシック" charset="-128"/>
              </a:rPr>
              <a:t>Use </a:t>
            </a:r>
            <a:r>
              <a:rPr lang="en-US" altLang="x-none" sz="1800" b="1" i="1" dirty="0" smtClean="0">
                <a:ea typeface="ＭＳ Ｐゴシック" charset="-128"/>
              </a:rPr>
              <a:t>ED care alerts </a:t>
            </a:r>
            <a:r>
              <a:rPr lang="en-US" altLang="x-none" sz="1800" dirty="0" smtClean="0">
                <a:ea typeface="ＭＳ Ｐゴシック" charset="-128"/>
              </a:rPr>
              <a:t>to inform treating providers; connect with care team</a:t>
            </a:r>
            <a:endParaRPr lang="en-US" altLang="x-none" sz="1800" dirty="0">
              <a:ea typeface="ＭＳ Ｐゴシック" charset="-128"/>
            </a:endParaRPr>
          </a:p>
          <a:p>
            <a:pPr marL="457200" indent="-457200">
              <a:lnSpc>
                <a:spcPct val="140000"/>
              </a:lnSpc>
              <a:spcBef>
                <a:spcPts val="900"/>
              </a:spcBef>
              <a:buFont typeface="Calibri" charset="0"/>
              <a:buAutoNum type="arabicPeriod"/>
            </a:pPr>
            <a:r>
              <a:rPr lang="en-US" altLang="x-none" sz="1800" dirty="0" smtClean="0">
                <a:ea typeface="ＭＳ Ｐゴシック" charset="-128"/>
              </a:rPr>
              <a:t>Develop </a:t>
            </a:r>
            <a:r>
              <a:rPr lang="en-US" altLang="en-US" sz="1800" b="1" i="1" dirty="0">
                <a:ea typeface="ＭＳ Ｐゴシック" charset="-128"/>
              </a:rPr>
              <a:t>“</a:t>
            </a:r>
            <a:r>
              <a:rPr lang="en-US" altLang="x-none" sz="1800" b="1" i="1" dirty="0">
                <a:ea typeface="ＭＳ Ｐゴシック" charset="-128"/>
              </a:rPr>
              <a:t>treat and return</a:t>
            </a:r>
            <a:r>
              <a:rPr lang="en-US" altLang="en-US" sz="1800" b="1" i="1" dirty="0">
                <a:ea typeface="ＭＳ Ｐゴシック" charset="-128"/>
              </a:rPr>
              <a:t>”</a:t>
            </a:r>
            <a:r>
              <a:rPr lang="en-US" altLang="x-none" sz="1800" b="1" i="1" dirty="0">
                <a:ea typeface="ＭＳ Ｐゴシック" charset="-128"/>
              </a:rPr>
              <a:t> </a:t>
            </a:r>
            <a:r>
              <a:rPr lang="en-US" altLang="x-none" sz="1800" dirty="0" smtClean="0">
                <a:ea typeface="ＭＳ Ｐゴシック" charset="-128"/>
              </a:rPr>
              <a:t>pathways</a:t>
            </a:r>
          </a:p>
          <a:p>
            <a:pPr marL="0" indent="0" algn="ctr">
              <a:lnSpc>
                <a:spcPct val="140000"/>
              </a:lnSpc>
              <a:spcBef>
                <a:spcPts val="900"/>
              </a:spcBef>
              <a:buNone/>
            </a:pPr>
            <a:endParaRPr lang="en-US" altLang="en-US" i="1" dirty="0">
              <a:solidFill>
                <a:srgbClr val="6B1D74"/>
              </a:solidFill>
              <a:ea typeface="ＭＳ Ｐゴシック" charset="-128"/>
            </a:endParaRPr>
          </a:p>
          <a:p>
            <a:pPr marL="0" indent="0" algn="ctr">
              <a:spcBef>
                <a:spcPts val="900"/>
              </a:spcBef>
              <a:buNone/>
            </a:pPr>
            <a:r>
              <a:rPr lang="en-US" altLang="en-US" sz="2000" i="1" dirty="0" smtClean="0">
                <a:solidFill>
                  <a:srgbClr val="7030A0"/>
                </a:solidFill>
                <a:ea typeface="ＭＳ Ｐゴシック" charset="-128"/>
              </a:rPr>
              <a:t>“</a:t>
            </a:r>
            <a:r>
              <a:rPr lang="en-US" altLang="x-none" sz="2000" i="1" dirty="0">
                <a:solidFill>
                  <a:srgbClr val="7030A0"/>
                </a:solidFill>
                <a:ea typeface="ＭＳ Ｐゴシック" charset="-128"/>
              </a:rPr>
              <a:t>In previous times, the path would</a:t>
            </a:r>
            <a:r>
              <a:rPr lang="en-US" altLang="en-US" sz="2000" i="1" dirty="0">
                <a:solidFill>
                  <a:srgbClr val="7030A0"/>
                </a:solidFill>
                <a:ea typeface="ＭＳ Ｐゴシック" charset="-128"/>
              </a:rPr>
              <a:t>’</a:t>
            </a:r>
            <a:r>
              <a:rPr lang="en-US" altLang="x-none" sz="2000" i="1" dirty="0">
                <a:solidFill>
                  <a:srgbClr val="7030A0"/>
                </a:solidFill>
                <a:ea typeface="ＭＳ Ｐゴシック" charset="-128"/>
              </a:rPr>
              <a:t>ve been to simply admit the patient, and we</a:t>
            </a:r>
            <a:r>
              <a:rPr lang="en-US" altLang="en-US" sz="2000" i="1" dirty="0">
                <a:solidFill>
                  <a:srgbClr val="7030A0"/>
                </a:solidFill>
                <a:ea typeface="ＭＳ Ｐゴシック" charset="-128"/>
              </a:rPr>
              <a:t>’</a:t>
            </a:r>
            <a:r>
              <a:rPr lang="en-US" altLang="x-none" sz="2000" i="1" dirty="0">
                <a:solidFill>
                  <a:srgbClr val="7030A0"/>
                </a:solidFill>
                <a:ea typeface="ＭＳ Ｐゴシック" charset="-128"/>
              </a:rPr>
              <a:t>ll sort it out later. We</a:t>
            </a:r>
            <a:r>
              <a:rPr lang="en-US" altLang="en-US" sz="2000" i="1" dirty="0">
                <a:solidFill>
                  <a:srgbClr val="7030A0"/>
                </a:solidFill>
                <a:ea typeface="ＭＳ Ｐゴシック" charset="-128"/>
              </a:rPr>
              <a:t>’</a:t>
            </a:r>
            <a:r>
              <a:rPr lang="en-US" altLang="x-none" sz="2000" i="1" dirty="0">
                <a:solidFill>
                  <a:srgbClr val="7030A0"/>
                </a:solidFill>
                <a:ea typeface="ＭＳ Ｐゴシック" charset="-128"/>
              </a:rPr>
              <a:t>re becoming more accustomed to </a:t>
            </a:r>
            <a:r>
              <a:rPr lang="en-US" altLang="x-none" sz="2000" i="1" dirty="0" smtClean="0">
                <a:solidFill>
                  <a:srgbClr val="7030A0"/>
                </a:solidFill>
                <a:ea typeface="ＭＳ Ｐゴシック" charset="-128"/>
              </a:rPr>
              <a:t>working in ER </a:t>
            </a:r>
            <a:r>
              <a:rPr lang="en-US" altLang="x-none" sz="2000" i="1" dirty="0">
                <a:solidFill>
                  <a:srgbClr val="7030A0"/>
                </a:solidFill>
                <a:ea typeface="ＭＳ Ｐゴシック" charset="-128"/>
              </a:rPr>
              <a:t>to help </a:t>
            </a:r>
            <a:r>
              <a:rPr lang="en-US" altLang="x-none" sz="2000" i="1" dirty="0" smtClean="0">
                <a:solidFill>
                  <a:srgbClr val="7030A0"/>
                </a:solidFill>
                <a:ea typeface="ＭＳ Ｐゴシック" charset="-128"/>
              </a:rPr>
              <a:t>discharge </a:t>
            </a:r>
            <a:r>
              <a:rPr lang="en-US" altLang="x-none" sz="2000" i="1" dirty="0">
                <a:solidFill>
                  <a:srgbClr val="7030A0"/>
                </a:solidFill>
                <a:ea typeface="ＭＳ Ｐゴシック" charset="-128"/>
              </a:rPr>
              <a:t>patients from the ED. That</a:t>
            </a:r>
            <a:r>
              <a:rPr lang="en-US" altLang="en-US" sz="2000" i="1" dirty="0">
                <a:solidFill>
                  <a:srgbClr val="7030A0"/>
                </a:solidFill>
                <a:ea typeface="ＭＳ Ｐゴシック" charset="-128"/>
              </a:rPr>
              <a:t>’</a:t>
            </a:r>
            <a:r>
              <a:rPr lang="en-US" altLang="x-none" sz="2000" i="1" dirty="0">
                <a:solidFill>
                  <a:srgbClr val="7030A0"/>
                </a:solidFill>
                <a:ea typeface="ＭＳ Ｐゴシック" charset="-128"/>
              </a:rPr>
              <a:t>s a culture change.</a:t>
            </a:r>
            <a:r>
              <a:rPr lang="en-US" altLang="en-US" sz="2000" i="1" dirty="0">
                <a:solidFill>
                  <a:srgbClr val="7030A0"/>
                </a:solidFill>
                <a:ea typeface="ＭＳ Ｐゴシック" charset="-128"/>
              </a:rPr>
              <a:t>”</a:t>
            </a:r>
            <a:endParaRPr lang="en-US" altLang="ja-JP" sz="2000" dirty="0">
              <a:solidFill>
                <a:srgbClr val="7030A0"/>
              </a:solidFill>
            </a:endParaRPr>
          </a:p>
          <a:p>
            <a:pPr marL="457200" indent="-457200">
              <a:lnSpc>
                <a:spcPct val="140000"/>
              </a:lnSpc>
              <a:spcBef>
                <a:spcPts val="900"/>
              </a:spcBef>
              <a:buFont typeface="Calibri" charset="0"/>
              <a:buAutoNum type="arabicPeriod"/>
            </a:pPr>
            <a:endParaRPr lang="en-US" altLang="x-none" sz="2000" dirty="0">
              <a:ea typeface="ＭＳ Ｐゴシック" charset="-128"/>
            </a:endParaRPr>
          </a:p>
          <a:p>
            <a:endParaRPr lang="en-US" dirty="0"/>
          </a:p>
        </p:txBody>
      </p:sp>
    </p:spTree>
    <p:extLst>
      <p:ext uri="{BB962C8B-B14F-4D97-AF65-F5344CB8AC3E}">
        <p14:creationId xmlns:p14="http://schemas.microsoft.com/office/powerpoint/2010/main" val="242158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3"/>
          <p:cNvSpPr>
            <a:spLocks noGrp="1"/>
          </p:cNvSpPr>
          <p:nvPr>
            <p:ph type="ctrTitle"/>
          </p:nvPr>
        </p:nvSpPr>
        <p:spPr/>
        <p:txBody>
          <a:bodyPr/>
          <a:lstStyle/>
          <a:p>
            <a:pPr eaLnBrk="1" hangingPunct="1"/>
            <a:r>
              <a:rPr lang="en-US" altLang="x-none" sz="2800" b="0" i="1" cap="none" dirty="0" smtClean="0">
                <a:latin typeface="Calibri" charset="0"/>
                <a:ea typeface="Calibri" charset="0"/>
                <a:cs typeface="Calibri" charset="0"/>
              </a:rPr>
              <a:t>Take </a:t>
            </a:r>
            <a:r>
              <a:rPr lang="en-US" altLang="x-none" sz="2800" b="0" i="1" cap="none" dirty="0">
                <a:latin typeface="Calibri" charset="0"/>
                <a:ea typeface="Calibri" charset="0"/>
                <a:cs typeface="Calibri" charset="0"/>
              </a:rPr>
              <a:t>a </a:t>
            </a:r>
            <a:r>
              <a:rPr lang="ja-JP" altLang="en-US" sz="2800" b="0" i="1" cap="none" dirty="0" smtClean="0">
                <a:latin typeface="Calibri" charset="0"/>
                <a:ea typeface="Calibri" charset="0"/>
                <a:cs typeface="Calibri" charset="0"/>
              </a:rPr>
              <a:t>“</a:t>
            </a:r>
            <a:r>
              <a:rPr lang="en-US" altLang="ja-JP" sz="2800" i="1" cap="none" dirty="0" smtClean="0">
                <a:latin typeface="Calibri" charset="0"/>
                <a:ea typeface="Calibri" charset="0"/>
                <a:cs typeface="Calibri" charset="0"/>
              </a:rPr>
              <a:t>w</a:t>
            </a:r>
            <a:r>
              <a:rPr lang="en-US" altLang="ja-JP" sz="2800" b="0" i="1" cap="none" dirty="0" smtClean="0">
                <a:latin typeface="Calibri" charset="0"/>
                <a:ea typeface="Calibri" charset="0"/>
                <a:cs typeface="Calibri" charset="0"/>
              </a:rPr>
              <a:t>hole-person</a:t>
            </a:r>
            <a:r>
              <a:rPr lang="ja-JP" altLang="en-US" sz="2800" b="0" i="1" cap="none" dirty="0">
                <a:latin typeface="Calibri" charset="0"/>
                <a:ea typeface="Calibri" charset="0"/>
                <a:cs typeface="Calibri" charset="0"/>
              </a:rPr>
              <a:t>”</a:t>
            </a:r>
            <a:r>
              <a:rPr lang="en-US" altLang="ja-JP" sz="2800" b="0" i="1" cap="none" dirty="0">
                <a:latin typeface="Calibri" charset="0"/>
                <a:ea typeface="Calibri" charset="0"/>
                <a:cs typeface="Calibri" charset="0"/>
              </a:rPr>
              <a:t> </a:t>
            </a:r>
            <a:r>
              <a:rPr lang="en-US" altLang="ja-JP" sz="2800" i="1" cap="none" dirty="0">
                <a:latin typeface="Calibri" charset="0"/>
                <a:ea typeface="Calibri" charset="0"/>
                <a:cs typeface="Calibri" charset="0"/>
              </a:rPr>
              <a:t>a</a:t>
            </a:r>
            <a:r>
              <a:rPr lang="en-US" altLang="ja-JP" sz="2800" b="0" i="1" cap="none" dirty="0" smtClean="0">
                <a:latin typeface="Calibri" charset="0"/>
                <a:ea typeface="Calibri" charset="0"/>
                <a:cs typeface="Calibri" charset="0"/>
              </a:rPr>
              <a:t>pproach</a:t>
            </a:r>
            <a:endParaRPr lang="en-US" altLang="x-none" sz="2800" b="0" i="1" cap="none" dirty="0">
              <a:latin typeface="Calibri" charset="0"/>
              <a:ea typeface="Calibri" charset="0"/>
              <a:cs typeface="Calibri" charset="0"/>
            </a:endParaRPr>
          </a:p>
        </p:txBody>
      </p:sp>
      <p:sp>
        <p:nvSpPr>
          <p:cNvPr id="2" name="Subtitle 1"/>
          <p:cNvSpPr>
            <a:spLocks noGrp="1"/>
          </p:cNvSpPr>
          <p:nvPr>
            <p:ph type="subTitle" idx="1"/>
          </p:nvPr>
        </p:nvSpPr>
        <p:spPr>
          <a:xfrm>
            <a:off x="685800" y="3505200"/>
            <a:ext cx="8058150" cy="1752600"/>
          </a:xfrm>
        </p:spPr>
        <p:txBody>
          <a:bodyPr>
            <a:normAutofit/>
          </a:bodyPr>
          <a:lstStyle/>
          <a:p>
            <a:r>
              <a:rPr lang="en-US" sz="2000" dirty="0" smtClean="0">
                <a:latin typeface="Calibri" charset="0"/>
                <a:ea typeface="Calibri" charset="0"/>
                <a:cs typeface="Calibri" charset="0"/>
              </a:rPr>
              <a:t>Engagement, responsiveness, helpfulness are patient-centered</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033360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r>
              <a:rPr lang="en-US" altLang="en-US" sz="2800" dirty="0">
                <a:latin typeface="Calibri" charset="0"/>
                <a:ea typeface="Calibri" charset="0"/>
                <a:cs typeface="Calibri" charset="0"/>
              </a:rPr>
              <a:t>“</a:t>
            </a:r>
            <a:r>
              <a:rPr lang="en-US" altLang="x-none" sz="2800" dirty="0">
                <a:latin typeface="Calibri" charset="0"/>
                <a:ea typeface="Calibri" charset="0"/>
                <a:cs typeface="Calibri" charset="0"/>
              </a:rPr>
              <a:t>Whole-Person</a:t>
            </a:r>
            <a:r>
              <a:rPr lang="en-US" altLang="en-US" sz="2800" dirty="0">
                <a:latin typeface="Calibri" charset="0"/>
                <a:ea typeface="Calibri" charset="0"/>
                <a:cs typeface="Calibri" charset="0"/>
              </a:rPr>
              <a:t>”</a:t>
            </a:r>
            <a:r>
              <a:rPr lang="en-US" altLang="x-none" sz="2800" dirty="0">
                <a:latin typeface="Calibri" charset="0"/>
                <a:ea typeface="Calibri" charset="0"/>
                <a:cs typeface="Calibri" charset="0"/>
              </a:rPr>
              <a:t> Adaptations to Transitional Care</a:t>
            </a:r>
          </a:p>
        </p:txBody>
      </p:sp>
      <p:sp>
        <p:nvSpPr>
          <p:cNvPr id="3" name="Content Placeholder 2"/>
          <p:cNvSpPr>
            <a:spLocks noGrp="1"/>
          </p:cNvSpPr>
          <p:nvPr>
            <p:ph idx="1"/>
          </p:nvPr>
        </p:nvSpPr>
        <p:spPr/>
        <p:txBody>
          <a:bodyPr/>
          <a:lstStyle/>
          <a:p>
            <a:pPr>
              <a:lnSpc>
                <a:spcPct val="120000"/>
              </a:lnSpc>
            </a:pPr>
            <a:r>
              <a:rPr lang="en-US" altLang="x-none" sz="2000" dirty="0">
                <a:latin typeface="Calibri" charset="0"/>
                <a:ea typeface="Calibri" charset="0"/>
                <a:cs typeface="Calibri" charset="0"/>
              </a:rPr>
              <a:t>Navigating</a:t>
            </a:r>
          </a:p>
          <a:p>
            <a:pPr>
              <a:lnSpc>
                <a:spcPct val="120000"/>
              </a:lnSpc>
            </a:pPr>
            <a:r>
              <a:rPr lang="en-US" altLang="x-none" sz="2000" dirty="0">
                <a:latin typeface="Calibri" charset="0"/>
                <a:ea typeface="Calibri" charset="0"/>
                <a:cs typeface="Calibri" charset="0"/>
              </a:rPr>
              <a:t>Hand-holding</a:t>
            </a:r>
          </a:p>
          <a:p>
            <a:pPr>
              <a:lnSpc>
                <a:spcPct val="120000"/>
              </a:lnSpc>
            </a:pPr>
            <a:r>
              <a:rPr lang="en-US" altLang="x-none" sz="2000" dirty="0">
                <a:latin typeface="Calibri" charset="0"/>
                <a:ea typeface="Calibri" charset="0"/>
                <a:cs typeface="Calibri" charset="0"/>
              </a:rPr>
              <a:t>Arranging for….</a:t>
            </a:r>
          </a:p>
          <a:p>
            <a:pPr>
              <a:lnSpc>
                <a:spcPct val="120000"/>
              </a:lnSpc>
            </a:pPr>
            <a:r>
              <a:rPr lang="en-US" altLang="x-none" sz="2000" dirty="0">
                <a:latin typeface="Calibri" charset="0"/>
                <a:ea typeface="Calibri" charset="0"/>
                <a:cs typeface="Calibri" charset="0"/>
              </a:rPr>
              <a:t>Providing with….</a:t>
            </a:r>
          </a:p>
          <a:p>
            <a:pPr>
              <a:lnSpc>
                <a:spcPct val="120000"/>
              </a:lnSpc>
            </a:pPr>
            <a:r>
              <a:rPr lang="en-US" altLang="x-none" sz="2000" dirty="0">
                <a:latin typeface="Calibri" charset="0"/>
                <a:ea typeface="Calibri" charset="0"/>
                <a:cs typeface="Calibri" charset="0"/>
              </a:rPr>
              <a:t>Harm reduction</a:t>
            </a:r>
          </a:p>
          <a:p>
            <a:pPr>
              <a:lnSpc>
                <a:spcPct val="120000"/>
              </a:lnSpc>
            </a:pPr>
            <a:r>
              <a:rPr lang="en-US" altLang="x-none" sz="2000" dirty="0">
                <a:latin typeface="Calibri" charset="0"/>
                <a:ea typeface="Calibri" charset="0"/>
                <a:cs typeface="Calibri" charset="0"/>
              </a:rPr>
              <a:t>Meet </a:t>
            </a:r>
            <a:r>
              <a:rPr lang="en-US" altLang="en-US" sz="2000" dirty="0">
                <a:latin typeface="Calibri" charset="0"/>
                <a:ea typeface="Calibri" charset="0"/>
                <a:cs typeface="Calibri" charset="0"/>
              </a:rPr>
              <a:t>“</a:t>
            </a:r>
            <a:r>
              <a:rPr lang="en-US" altLang="x-none" sz="2000" dirty="0">
                <a:latin typeface="Calibri" charset="0"/>
                <a:ea typeface="Calibri" charset="0"/>
                <a:cs typeface="Calibri" charset="0"/>
              </a:rPr>
              <a:t>where they are</a:t>
            </a:r>
            <a:r>
              <a:rPr lang="en-US" altLang="en-US" sz="2000" dirty="0">
                <a:latin typeface="Calibri" charset="0"/>
                <a:ea typeface="Calibri" charset="0"/>
                <a:cs typeface="Calibri" charset="0"/>
              </a:rPr>
              <a:t>”</a:t>
            </a:r>
            <a:r>
              <a:rPr lang="en-US" altLang="x-none" sz="2000" dirty="0">
                <a:latin typeface="Calibri" charset="0"/>
                <a:ea typeface="Calibri" charset="0"/>
                <a:cs typeface="Calibri" charset="0"/>
              </a:rPr>
              <a:t> </a:t>
            </a:r>
          </a:p>
          <a:p>
            <a:pPr>
              <a:lnSpc>
                <a:spcPct val="120000"/>
              </a:lnSpc>
            </a:pPr>
            <a:r>
              <a:rPr lang="en-US" altLang="x-none" sz="2000" dirty="0" smtClean="0">
                <a:latin typeface="Calibri" charset="0"/>
                <a:ea typeface="Calibri" charset="0"/>
                <a:cs typeface="Calibri" charset="0"/>
              </a:rPr>
              <a:t>Patient/caregiver priorities </a:t>
            </a:r>
            <a:r>
              <a:rPr lang="en-US" altLang="x-none" sz="2000" dirty="0">
                <a:latin typeface="Calibri" charset="0"/>
                <a:ea typeface="Calibri" charset="0"/>
                <a:cs typeface="Calibri" charset="0"/>
              </a:rPr>
              <a:t>first</a:t>
            </a:r>
          </a:p>
          <a:p>
            <a:pPr>
              <a:lnSpc>
                <a:spcPct val="120000"/>
              </a:lnSpc>
            </a:pPr>
            <a:r>
              <a:rPr lang="en-US" altLang="x-none" sz="2000" dirty="0">
                <a:latin typeface="Calibri" charset="0"/>
                <a:ea typeface="Calibri" charset="0"/>
                <a:cs typeface="Calibri" charset="0"/>
              </a:rPr>
              <a:t>Relationship-based</a:t>
            </a:r>
          </a:p>
          <a:p>
            <a:pPr>
              <a:lnSpc>
                <a:spcPct val="120000"/>
              </a:lnSpc>
              <a:buFont typeface="Arial" charset="0"/>
              <a:buNone/>
            </a:pPr>
            <a:endParaRPr lang="en-US" altLang="x-none" sz="2000" dirty="0">
              <a:latin typeface="Calibri" charset="0"/>
              <a:ea typeface="Calibri" charset="0"/>
              <a:cs typeface="Calibri" charset="0"/>
            </a:endParaRPr>
          </a:p>
        </p:txBody>
      </p:sp>
    </p:spTree>
    <p:extLst>
      <p:ext uri="{BB962C8B-B14F-4D97-AF65-F5344CB8AC3E}">
        <p14:creationId xmlns:p14="http://schemas.microsoft.com/office/powerpoint/2010/main" val="1718950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normAutofit/>
          </a:bodyPr>
          <a:lstStyle/>
          <a:p>
            <a:pPr eaLnBrk="1" hangingPunct="1"/>
            <a:r>
              <a:rPr lang="en-US" altLang="x-none" sz="2800" dirty="0">
                <a:latin typeface="Calibri" charset="0"/>
                <a:ea typeface="Calibri" charset="0"/>
                <a:cs typeface="Calibri" charset="0"/>
              </a:rPr>
              <a:t>Whole-Person Approach</a:t>
            </a:r>
          </a:p>
        </p:txBody>
      </p:sp>
      <p:sp>
        <p:nvSpPr>
          <p:cNvPr id="50178" name="Content Placeholder 2"/>
          <p:cNvSpPr>
            <a:spLocks noGrp="1"/>
          </p:cNvSpPr>
          <p:nvPr>
            <p:ph idx="1"/>
          </p:nvPr>
        </p:nvSpPr>
        <p:spPr/>
        <p:txBody>
          <a:bodyPr/>
          <a:lstStyle/>
          <a:p>
            <a:pPr marL="0" indent="0" eaLnBrk="1" hangingPunct="1">
              <a:buNone/>
            </a:pPr>
            <a:r>
              <a:rPr lang="en-US" altLang="x-none" sz="2000" dirty="0" smtClean="0">
                <a:latin typeface="Calibri" charset="0"/>
                <a:ea typeface="Calibri" charset="0"/>
                <a:cs typeface="Calibri" charset="0"/>
              </a:rPr>
              <a:t>Successful </a:t>
            </a:r>
            <a:r>
              <a:rPr lang="en-US" altLang="x-none" sz="2000" dirty="0">
                <a:latin typeface="Calibri" charset="0"/>
                <a:ea typeface="Calibri" charset="0"/>
                <a:cs typeface="Calibri" charset="0"/>
              </a:rPr>
              <a:t>readmission reduction teams state: </a:t>
            </a:r>
          </a:p>
          <a:p>
            <a:pPr lvl="1" eaLnBrk="1" hangingPunct="1">
              <a:spcBef>
                <a:spcPts val="1600"/>
              </a:spcBef>
            </a:pPr>
            <a:r>
              <a:rPr lang="ja-JP" altLang="en-US" sz="1600" i="1" dirty="0">
                <a:latin typeface="Calibri" charset="0"/>
                <a:ea typeface="Calibri" charset="0"/>
                <a:cs typeface="Calibri" charset="0"/>
              </a:rPr>
              <a:t>“</a:t>
            </a:r>
            <a:r>
              <a:rPr lang="en-US" altLang="ja-JP" sz="1600" i="1" dirty="0">
                <a:latin typeface="Calibri" charset="0"/>
                <a:ea typeface="Calibri" charset="0"/>
                <a:cs typeface="Calibri" charset="0"/>
              </a:rPr>
              <a:t>We look at the whole person, the big picture</a:t>
            </a:r>
            <a:r>
              <a:rPr lang="ja-JP" altLang="en-US" sz="1600" i="1" dirty="0">
                <a:latin typeface="Calibri" charset="0"/>
                <a:ea typeface="Calibri" charset="0"/>
                <a:cs typeface="Calibri" charset="0"/>
              </a:rPr>
              <a:t>”</a:t>
            </a:r>
            <a:endParaRPr lang="en-US" altLang="ja-JP" sz="1600" i="1" dirty="0">
              <a:latin typeface="Calibri" charset="0"/>
              <a:ea typeface="Calibri" charset="0"/>
              <a:cs typeface="Calibri" charset="0"/>
            </a:endParaRPr>
          </a:p>
          <a:p>
            <a:pPr lvl="1" eaLnBrk="1" hangingPunct="1">
              <a:spcBef>
                <a:spcPts val="1600"/>
              </a:spcBef>
            </a:pPr>
            <a:r>
              <a:rPr lang="ja-JP" altLang="en-US" sz="1600" i="1" dirty="0">
                <a:latin typeface="Calibri" charset="0"/>
                <a:ea typeface="Calibri" charset="0"/>
                <a:cs typeface="Calibri" charset="0"/>
              </a:rPr>
              <a:t>“</a:t>
            </a:r>
            <a:r>
              <a:rPr lang="en-US" altLang="ja-JP" sz="1600" i="1" dirty="0">
                <a:latin typeface="Calibri" charset="0"/>
                <a:ea typeface="Calibri" charset="0"/>
                <a:cs typeface="Calibri" charset="0"/>
              </a:rPr>
              <a:t>We always address goals and ask what the patient wants</a:t>
            </a:r>
            <a:r>
              <a:rPr lang="ja-JP" altLang="en-US" sz="1600" i="1" dirty="0">
                <a:latin typeface="Calibri" charset="0"/>
                <a:ea typeface="Calibri" charset="0"/>
                <a:cs typeface="Calibri" charset="0"/>
              </a:rPr>
              <a:t>”</a:t>
            </a:r>
            <a:endParaRPr lang="en-US" altLang="ja-JP" sz="1600" i="1" dirty="0">
              <a:latin typeface="Calibri" charset="0"/>
              <a:ea typeface="Calibri" charset="0"/>
              <a:cs typeface="Calibri" charset="0"/>
            </a:endParaRPr>
          </a:p>
          <a:p>
            <a:pPr lvl="1" eaLnBrk="1" hangingPunct="1">
              <a:spcBef>
                <a:spcPts val="1600"/>
              </a:spcBef>
            </a:pPr>
            <a:r>
              <a:rPr lang="ja-JP" altLang="en-US" sz="1600" i="1" dirty="0">
                <a:latin typeface="Calibri" charset="0"/>
                <a:ea typeface="Calibri" charset="0"/>
                <a:cs typeface="Calibri" charset="0"/>
              </a:rPr>
              <a:t>“</a:t>
            </a:r>
            <a:r>
              <a:rPr lang="en-US" altLang="ja-JP" sz="1600" i="1" dirty="0">
                <a:latin typeface="Calibri" charset="0"/>
                <a:ea typeface="Calibri" charset="0"/>
                <a:cs typeface="Calibri" charset="0"/>
              </a:rPr>
              <a:t>We meet the patient where they are</a:t>
            </a:r>
            <a:r>
              <a:rPr lang="ja-JP" altLang="en-US" sz="1600" i="1" dirty="0">
                <a:latin typeface="Calibri" charset="0"/>
                <a:ea typeface="Calibri" charset="0"/>
                <a:cs typeface="Calibri" charset="0"/>
              </a:rPr>
              <a:t>”</a:t>
            </a:r>
            <a:endParaRPr lang="en-US" altLang="ja-JP" sz="1600" i="1" dirty="0">
              <a:latin typeface="Calibri" charset="0"/>
              <a:ea typeface="Calibri" charset="0"/>
              <a:cs typeface="Calibri" charset="0"/>
            </a:endParaRPr>
          </a:p>
          <a:p>
            <a:pPr lvl="1" eaLnBrk="1" hangingPunct="1">
              <a:spcBef>
                <a:spcPts val="1600"/>
              </a:spcBef>
            </a:pPr>
            <a:r>
              <a:rPr lang="ja-JP" altLang="en-US" sz="1600" i="1" dirty="0">
                <a:latin typeface="Calibri" charset="0"/>
                <a:ea typeface="Calibri" charset="0"/>
                <a:cs typeface="Calibri" charset="0"/>
              </a:rPr>
              <a:t>“</a:t>
            </a:r>
            <a:r>
              <a:rPr lang="en-US" altLang="ja-JP" sz="1600" i="1" dirty="0">
                <a:latin typeface="Calibri" charset="0"/>
                <a:ea typeface="Calibri" charset="0"/>
                <a:cs typeface="Calibri" charset="0"/>
              </a:rPr>
              <a:t>First and foremost </a:t>
            </a:r>
            <a:r>
              <a:rPr lang="en-US" altLang="ja-JP" sz="1600" i="1" dirty="0" smtClean="0">
                <a:latin typeface="Calibri" charset="0"/>
                <a:ea typeface="Calibri" charset="0"/>
                <a:cs typeface="Calibri" charset="0"/>
              </a:rPr>
              <a:t>it’s </a:t>
            </a:r>
            <a:r>
              <a:rPr lang="en-US" altLang="ja-JP" sz="1600" i="1" dirty="0">
                <a:latin typeface="Calibri" charset="0"/>
                <a:ea typeface="Calibri" charset="0"/>
                <a:cs typeface="Calibri" charset="0"/>
              </a:rPr>
              <a:t>about a trusting relationship</a:t>
            </a:r>
            <a:r>
              <a:rPr lang="ja-JP" altLang="en-US" sz="1600" i="1" dirty="0">
                <a:latin typeface="Calibri" charset="0"/>
                <a:ea typeface="Calibri" charset="0"/>
                <a:cs typeface="Calibri" charset="0"/>
              </a:rPr>
              <a:t>”</a:t>
            </a:r>
            <a:endParaRPr lang="en-US" altLang="ja-JP" sz="1600" i="1" dirty="0">
              <a:latin typeface="Calibri" charset="0"/>
              <a:ea typeface="Calibri" charset="0"/>
              <a:cs typeface="Calibri" charset="0"/>
            </a:endParaRPr>
          </a:p>
          <a:p>
            <a:pPr lvl="1" eaLnBrk="1" hangingPunct="1">
              <a:spcBef>
                <a:spcPts val="1600"/>
              </a:spcBef>
            </a:pPr>
            <a:r>
              <a:rPr lang="ja-JP" altLang="en-US" sz="1600" i="1" dirty="0">
                <a:latin typeface="Calibri" charset="0"/>
                <a:ea typeface="Calibri" charset="0"/>
                <a:cs typeface="Calibri" charset="0"/>
              </a:rPr>
              <a:t>“</a:t>
            </a:r>
            <a:r>
              <a:rPr lang="en-US" altLang="ja-JP" sz="1600" i="1" dirty="0">
                <a:latin typeface="Calibri" charset="0"/>
                <a:ea typeface="Calibri" charset="0"/>
                <a:cs typeface="Calibri" charset="0"/>
              </a:rPr>
              <a:t>You </a:t>
            </a:r>
            <a:r>
              <a:rPr lang="en-US" altLang="ja-JP" sz="1600" i="1" dirty="0" smtClean="0">
                <a:latin typeface="Calibri" charset="0"/>
                <a:ea typeface="Calibri" charset="0"/>
                <a:cs typeface="Calibri" charset="0"/>
              </a:rPr>
              <a:t>can’t </a:t>
            </a:r>
            <a:r>
              <a:rPr lang="en-US" altLang="ja-JP" sz="1600" i="1" dirty="0">
                <a:latin typeface="Calibri" charset="0"/>
                <a:ea typeface="Calibri" charset="0"/>
                <a:cs typeface="Calibri" charset="0"/>
              </a:rPr>
              <a:t>talk to someone about their medications if there is no food in the fridge</a:t>
            </a:r>
            <a:r>
              <a:rPr lang="ja-JP" altLang="en-US" sz="1600" i="1" dirty="0" smtClean="0">
                <a:latin typeface="Calibri" charset="0"/>
                <a:ea typeface="Calibri" charset="0"/>
                <a:cs typeface="Calibri" charset="0"/>
              </a:rPr>
              <a:t>”</a:t>
            </a:r>
            <a:endParaRPr lang="en-US" altLang="ja-JP" sz="1600" i="1" dirty="0" smtClean="0">
              <a:latin typeface="Calibri" charset="0"/>
              <a:ea typeface="Calibri" charset="0"/>
              <a:cs typeface="Calibri" charset="0"/>
            </a:endParaRPr>
          </a:p>
          <a:p>
            <a:pPr lvl="1">
              <a:spcBef>
                <a:spcPts val="1600"/>
              </a:spcBef>
            </a:pPr>
            <a:r>
              <a:rPr lang="en-US" altLang="x-none" sz="1600" i="1" dirty="0" smtClean="0">
                <a:latin typeface="Calibri" charset="0"/>
                <a:ea typeface="Calibri" charset="0"/>
                <a:cs typeface="Calibri" charset="0"/>
              </a:rPr>
              <a:t>“Our navigators </a:t>
            </a:r>
            <a:r>
              <a:rPr lang="en-US" altLang="x-none" sz="1600" i="1" dirty="0">
                <a:latin typeface="Calibri" charset="0"/>
                <a:ea typeface="Calibri" charset="0"/>
                <a:cs typeface="Calibri" charset="0"/>
              </a:rPr>
              <a:t>are flexible, proactive, and persistent; they address all needs. Each of them has incredible interpersonal </a:t>
            </a:r>
            <a:r>
              <a:rPr lang="en-US" altLang="x-none" sz="1600" i="1" dirty="0" smtClean="0">
                <a:latin typeface="Calibri" charset="0"/>
                <a:ea typeface="Calibri" charset="0"/>
                <a:cs typeface="Calibri" charset="0"/>
              </a:rPr>
              <a:t>skills”</a:t>
            </a:r>
            <a:endParaRPr lang="en-US" altLang="ja-JP" sz="1600" i="1" dirty="0">
              <a:latin typeface="Calibri" charset="0"/>
              <a:ea typeface="Calibri" charset="0"/>
              <a:cs typeface="Calibri" charset="0"/>
            </a:endParaRPr>
          </a:p>
          <a:p>
            <a:pPr lvl="1" eaLnBrk="1" hangingPunct="1">
              <a:spcBef>
                <a:spcPts val="1600"/>
              </a:spcBef>
            </a:pPr>
            <a:r>
              <a:rPr lang="ja-JP" altLang="en-US" sz="1600" i="1" dirty="0">
                <a:latin typeface="Calibri" charset="0"/>
                <a:ea typeface="Calibri" charset="0"/>
                <a:cs typeface="Calibri" charset="0"/>
              </a:rPr>
              <a:t>“</a:t>
            </a:r>
            <a:r>
              <a:rPr lang="en-US" altLang="ja-JP" sz="1600" i="1" dirty="0">
                <a:latin typeface="Calibri" charset="0"/>
                <a:ea typeface="Calibri" charset="0"/>
                <a:cs typeface="Calibri" charset="0"/>
              </a:rPr>
              <a:t>We do whatever it takes</a:t>
            </a:r>
            <a:r>
              <a:rPr lang="ja-JP" altLang="en-US" sz="1600" i="1" dirty="0">
                <a:latin typeface="Calibri" charset="0"/>
                <a:ea typeface="Calibri" charset="0"/>
                <a:cs typeface="Calibri" charset="0"/>
              </a:rPr>
              <a:t>”</a:t>
            </a:r>
            <a:endParaRPr lang="en-US" altLang="ja-JP" sz="1600" i="1" dirty="0">
              <a:latin typeface="Calibri" charset="0"/>
              <a:ea typeface="Calibri" charset="0"/>
              <a:cs typeface="Calibri" charset="0"/>
            </a:endParaRPr>
          </a:p>
          <a:p>
            <a:pPr lvl="1" eaLnBrk="1" hangingPunct="1">
              <a:spcBef>
                <a:spcPts val="1075"/>
              </a:spcBef>
            </a:pPr>
            <a:endParaRPr lang="en-US" altLang="x-none" sz="2000" dirty="0">
              <a:latin typeface="Calibri" charset="0"/>
              <a:ea typeface="Calibri" charset="0"/>
              <a:cs typeface="Calibri" charset="0"/>
            </a:endParaRPr>
          </a:p>
          <a:p>
            <a:pPr lvl="1" eaLnBrk="1" hangingPunct="1"/>
            <a:endParaRPr lang="en-US" altLang="x-none" sz="1600" dirty="0">
              <a:latin typeface="Calibri" charset="0"/>
              <a:ea typeface="Calibri" charset="0"/>
              <a:cs typeface="Calibri" charset="0"/>
            </a:endParaRPr>
          </a:p>
          <a:p>
            <a:pPr lvl="1" eaLnBrk="1" hangingPunct="1"/>
            <a:endParaRPr lang="en-US" altLang="x-none" sz="1600" dirty="0">
              <a:latin typeface="Calibri" charset="0"/>
              <a:ea typeface="Calibri" charset="0"/>
              <a:cs typeface="Calibri" charset="0"/>
            </a:endParaRPr>
          </a:p>
          <a:p>
            <a:pPr eaLnBrk="1" hangingPunct="1"/>
            <a:endParaRPr lang="en-US" altLang="x-none" dirty="0">
              <a:latin typeface="Calibri" charset="0"/>
              <a:ea typeface="Calibri" charset="0"/>
              <a:cs typeface="Calibri" charset="0"/>
            </a:endParaRPr>
          </a:p>
        </p:txBody>
      </p:sp>
    </p:spTree>
    <p:extLst>
      <p:ext uri="{BB962C8B-B14F-4D97-AF65-F5344CB8AC3E}">
        <p14:creationId xmlns:p14="http://schemas.microsoft.com/office/powerpoint/2010/main" val="301231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2800" i="1" cap="none" dirty="0">
                <a:latin typeface="Calibri" charset="0"/>
                <a:ea typeface="Calibri" charset="0"/>
                <a:cs typeface="Calibri" charset="0"/>
              </a:rPr>
              <a:t>E</a:t>
            </a:r>
            <a:r>
              <a:rPr lang="en-US" sz="2800" i="1" cap="none" dirty="0" smtClean="0">
                <a:latin typeface="Calibri" charset="0"/>
                <a:ea typeface="Calibri" charset="0"/>
                <a:cs typeface="Calibri" charset="0"/>
              </a:rPr>
              <a:t>ngagement = Outcomes</a:t>
            </a:r>
            <a:endParaRPr lang="en-US" sz="2800" i="1" cap="none" dirty="0">
              <a:latin typeface="Calibri" charset="0"/>
              <a:ea typeface="Calibri" charset="0"/>
              <a:cs typeface="Calibri" charset="0"/>
            </a:endParaRPr>
          </a:p>
        </p:txBody>
      </p:sp>
      <p:sp>
        <p:nvSpPr>
          <p:cNvPr id="5" name="Subtitle 4"/>
          <p:cNvSpPr>
            <a:spLocks noGrp="1"/>
          </p:cNvSpPr>
          <p:nvPr>
            <p:ph type="subTitle" idx="1"/>
          </p:nvPr>
        </p:nvSpPr>
        <p:spPr>
          <a:xfrm>
            <a:off x="685800" y="3505200"/>
            <a:ext cx="7848600" cy="1752600"/>
          </a:xfrm>
        </p:spPr>
        <p:txBody>
          <a:bodyPr>
            <a:normAutofit/>
          </a:bodyPr>
          <a:lstStyle/>
          <a:p>
            <a:r>
              <a:rPr lang="en-US" sz="2000" dirty="0" smtClean="0">
                <a:latin typeface="Calibri" charset="0"/>
                <a:ea typeface="Calibri" charset="0"/>
                <a:cs typeface="Calibri" charset="0"/>
              </a:rPr>
              <a:t>The best plans can not work if they are not delivered </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171183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charset="0"/>
                <a:ea typeface="Calibri" charset="0"/>
                <a:cs typeface="Calibri" charset="0"/>
              </a:rPr>
              <a:t>Engagement </a:t>
            </a:r>
            <a:r>
              <a:rPr lang="en-US" sz="2800" dirty="0" smtClean="0">
                <a:latin typeface="Calibri" charset="0"/>
                <a:ea typeface="Calibri" charset="0"/>
                <a:cs typeface="Calibri" charset="0"/>
                <a:sym typeface="Wingdings"/>
              </a:rPr>
              <a:t> Implementation </a:t>
            </a:r>
            <a:r>
              <a:rPr lang="en-US" sz="2800" dirty="0" smtClean="0">
                <a:latin typeface="Calibri" charset="0"/>
                <a:ea typeface="Calibri" charset="0"/>
                <a:cs typeface="Calibri" charset="0"/>
                <a:sym typeface="Wingdings"/>
              </a:rPr>
              <a:t>Outcomes </a:t>
            </a:r>
            <a:endParaRPr lang="en-US" sz="2800" dirty="0">
              <a:latin typeface="Calibri" charset="0"/>
              <a:ea typeface="Calibri" charset="0"/>
              <a:cs typeface="Calibri" charset="0"/>
            </a:endParaRPr>
          </a:p>
        </p:txBody>
      </p:sp>
      <p:sp>
        <p:nvSpPr>
          <p:cNvPr id="5" name="Slide Number Placeholder 4"/>
          <p:cNvSpPr>
            <a:spLocks noGrp="1"/>
          </p:cNvSpPr>
          <p:nvPr>
            <p:ph type="sldNum" sz="quarter" idx="4294967295"/>
          </p:nvPr>
        </p:nvSpPr>
        <p:spPr>
          <a:xfrm>
            <a:off x="457200" y="6361971"/>
            <a:ext cx="349624" cy="181770"/>
          </a:xfrm>
          <a:prstGeom prst="rect">
            <a:avLst/>
          </a:prstGeom>
        </p:spPr>
        <p:txBody>
          <a:bodyPr/>
          <a:lstStyle/>
          <a:p>
            <a:fld id="{C0D42ABE-EA05-4842-819E-2C916F1CD485}" type="slidenum">
              <a:rPr lang="en-US" smtClean="0"/>
              <a:pPr/>
              <a:t>35</a:t>
            </a:fld>
            <a:endParaRPr lang="en-US" dirty="0"/>
          </a:p>
        </p:txBody>
      </p:sp>
      <p:sp>
        <p:nvSpPr>
          <p:cNvPr id="6" name="Content Placeholder 2"/>
          <p:cNvSpPr>
            <a:spLocks noGrp="1"/>
          </p:cNvSpPr>
          <p:nvPr>
            <p:ph idx="1"/>
          </p:nvPr>
        </p:nvSpPr>
        <p:spPr>
          <a:xfrm>
            <a:off x="457200" y="1590114"/>
            <a:ext cx="8229600" cy="4351895"/>
          </a:xfrm>
        </p:spPr>
        <p:txBody>
          <a:bodyPr>
            <a:noAutofit/>
          </a:bodyPr>
          <a:lstStyle/>
          <a:p>
            <a:pPr>
              <a:lnSpc>
                <a:spcPct val="150000"/>
              </a:lnSpc>
            </a:pPr>
            <a:r>
              <a:rPr lang="en-US" sz="1800" dirty="0" smtClean="0">
                <a:latin typeface="Calibri" charset="0"/>
                <a:ea typeface="Calibri" charset="0"/>
                <a:cs typeface="Calibri" charset="0"/>
              </a:rPr>
              <a:t>Use </a:t>
            </a:r>
            <a:r>
              <a:rPr lang="en-US" sz="1800" dirty="0" smtClean="0">
                <a:latin typeface="Calibri" charset="0"/>
                <a:ea typeface="Calibri" charset="0"/>
                <a:cs typeface="Calibri" charset="0"/>
              </a:rPr>
              <a:t>focus on engagement to drive outcomes</a:t>
            </a:r>
          </a:p>
          <a:p>
            <a:pPr>
              <a:lnSpc>
                <a:spcPct val="150000"/>
              </a:lnSpc>
            </a:pPr>
            <a:r>
              <a:rPr lang="en-US" sz="1800" dirty="0" smtClean="0">
                <a:latin typeface="Calibri" charset="0"/>
                <a:ea typeface="Calibri" charset="0"/>
                <a:cs typeface="Calibri" charset="0"/>
              </a:rPr>
              <a:t>What matters is whether the service was delivered, not whether it was offered</a:t>
            </a:r>
          </a:p>
          <a:p>
            <a:pPr>
              <a:lnSpc>
                <a:spcPct val="150000"/>
              </a:lnSpc>
            </a:pPr>
            <a:r>
              <a:rPr lang="en-US" sz="1800" dirty="0" smtClean="0">
                <a:latin typeface="Calibri" charset="0"/>
                <a:ea typeface="Calibri" charset="0"/>
                <a:cs typeface="Calibri" charset="0"/>
              </a:rPr>
              <a:t>Low levels of “consent” or “engagement” signal need to change our approach</a:t>
            </a:r>
          </a:p>
          <a:p>
            <a:pPr>
              <a:lnSpc>
                <a:spcPct val="150000"/>
              </a:lnSpc>
            </a:pPr>
            <a:r>
              <a:rPr lang="en-US" sz="1800" dirty="0" smtClean="0">
                <a:latin typeface="Calibri" charset="0"/>
                <a:ea typeface="Calibri" charset="0"/>
                <a:cs typeface="Calibri" charset="0"/>
              </a:rPr>
              <a:t>Breakthroughs: be personable, low-barrier, be helpful, navigate, link</a:t>
            </a:r>
          </a:p>
          <a:p>
            <a:pPr>
              <a:lnSpc>
                <a:spcPct val="150000"/>
              </a:lnSpc>
            </a:pPr>
            <a:r>
              <a:rPr lang="en-US" sz="1800" dirty="0" smtClean="0">
                <a:latin typeface="Calibri" charset="0"/>
                <a:ea typeface="Calibri" charset="0"/>
                <a:cs typeface="Calibri" charset="0"/>
              </a:rPr>
              <a:t>Effective engagement is a marker for good outcomes; it is a virtuous cycle </a:t>
            </a:r>
          </a:p>
          <a:p>
            <a:endParaRPr lang="en-US" sz="1800" dirty="0">
              <a:latin typeface="Calibri" charset="0"/>
              <a:ea typeface="Calibri" charset="0"/>
              <a:cs typeface="Calibri" charset="0"/>
            </a:endParaRPr>
          </a:p>
          <a:p>
            <a:endParaRPr lang="en-US" sz="1800" dirty="0" smtClean="0">
              <a:latin typeface="Calibri" charset="0"/>
              <a:ea typeface="Calibri" charset="0"/>
              <a:cs typeface="Calibri" charset="0"/>
            </a:endParaRPr>
          </a:p>
          <a:p>
            <a:endParaRPr lang="en-US" sz="2000" dirty="0" smtClean="0">
              <a:latin typeface="Calibri" charset="0"/>
              <a:ea typeface="Calibri" charset="0"/>
              <a:cs typeface="Calibri" charset="0"/>
            </a:endParaRPr>
          </a:p>
          <a:p>
            <a:endParaRPr lang="en-US" sz="1800" dirty="0" smtClean="0">
              <a:latin typeface="Calibri" charset="0"/>
              <a:ea typeface="Calibri" charset="0"/>
              <a:cs typeface="Calibri" charset="0"/>
            </a:endParaRPr>
          </a:p>
        </p:txBody>
      </p:sp>
    </p:spTree>
    <p:extLst>
      <p:ext uri="{BB962C8B-B14F-4D97-AF65-F5344CB8AC3E}">
        <p14:creationId xmlns:p14="http://schemas.microsoft.com/office/powerpoint/2010/main" val="2497072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p:txBody>
          <a:bodyPr>
            <a:normAutofit/>
          </a:bodyPr>
          <a:lstStyle/>
          <a:p>
            <a:r>
              <a:rPr lang="en-US" altLang="x-none" sz="2800" dirty="0">
                <a:latin typeface="Calibri" charset="0"/>
                <a:ea typeface="Calibri" charset="0"/>
                <a:cs typeface="Calibri" charset="0"/>
              </a:rPr>
              <a:t>Percent of Target Population Patients Served</a:t>
            </a:r>
          </a:p>
        </p:txBody>
      </p:sp>
      <p:graphicFrame>
        <p:nvGraphicFramePr>
          <p:cNvPr id="5" name="Chart 4"/>
          <p:cNvGraphicFramePr>
            <a:graphicFrameLocks noChangeAspect="1"/>
          </p:cNvGraphicFramePr>
          <p:nvPr>
            <p:extLst/>
          </p:nvPr>
        </p:nvGraphicFramePr>
        <p:xfrm>
          <a:off x="446827" y="1961323"/>
          <a:ext cx="5396645" cy="294198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txBox="1">
            <a:spLocks/>
          </p:cNvSpPr>
          <p:nvPr/>
        </p:nvSpPr>
        <p:spPr>
          <a:xfrm>
            <a:off x="5300133" y="1961323"/>
            <a:ext cx="4773707" cy="5247307"/>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004080"/>
              </a:buClr>
              <a:buFont typeface="Arial" pitchFamily="34" charset="0"/>
              <a:buNone/>
            </a:pPr>
            <a:r>
              <a:rPr lang="en-US" sz="2000" dirty="0" smtClean="0">
                <a:solidFill>
                  <a:prstClr val="black"/>
                </a:solidFill>
                <a:latin typeface="Calibri" charset="0"/>
                <a:ea typeface="Calibri" charset="0"/>
                <a:cs typeface="Calibri" charset="0"/>
              </a:rPr>
              <a:t>Key lessons:</a:t>
            </a:r>
          </a:p>
          <a:p>
            <a:pPr marL="342900" indent="-342900">
              <a:buClr>
                <a:srgbClr val="004080"/>
              </a:buClr>
              <a:buFont typeface="Arial" charset="0"/>
              <a:buChar char="•"/>
            </a:pPr>
            <a:r>
              <a:rPr lang="en-US" sz="2000" dirty="0" smtClean="0">
                <a:solidFill>
                  <a:prstClr val="black"/>
                </a:solidFill>
                <a:latin typeface="Calibri" charset="0"/>
                <a:ea typeface="Calibri" charset="0"/>
                <a:cs typeface="Calibri" charset="0"/>
              </a:rPr>
              <a:t>Reliably identify target pop</a:t>
            </a:r>
          </a:p>
          <a:p>
            <a:pPr marL="342900" indent="-342900">
              <a:buClr>
                <a:srgbClr val="004080"/>
              </a:buClr>
              <a:buFont typeface="Arial" charset="0"/>
              <a:buChar char="•"/>
            </a:pPr>
            <a:r>
              <a:rPr lang="en-US" sz="2000" dirty="0" smtClean="0">
                <a:solidFill>
                  <a:prstClr val="black"/>
                </a:solidFill>
                <a:latin typeface="Calibri" charset="0"/>
                <a:ea typeface="Calibri" charset="0"/>
                <a:cs typeface="Calibri" charset="0"/>
              </a:rPr>
              <a:t>Face to face in-hospital</a:t>
            </a:r>
          </a:p>
          <a:p>
            <a:pPr marL="342900" indent="-342900">
              <a:buClr>
                <a:srgbClr val="004080"/>
              </a:buClr>
              <a:buFont typeface="Arial" charset="0"/>
              <a:buChar char="•"/>
            </a:pPr>
            <a:r>
              <a:rPr lang="en-US" sz="2000" dirty="0" smtClean="0">
                <a:solidFill>
                  <a:prstClr val="black"/>
                </a:solidFill>
                <a:latin typeface="Calibri" charset="0"/>
                <a:ea typeface="Calibri" charset="0"/>
                <a:cs typeface="Calibri" charset="0"/>
              </a:rPr>
              <a:t>Opt-out approach</a:t>
            </a:r>
          </a:p>
          <a:p>
            <a:pPr marL="342900" indent="-342900">
              <a:buClr>
                <a:srgbClr val="004080"/>
              </a:buClr>
              <a:buFont typeface="Arial" charset="0"/>
              <a:buChar char="•"/>
            </a:pPr>
            <a:r>
              <a:rPr lang="en-US" sz="2000" dirty="0" smtClean="0">
                <a:solidFill>
                  <a:prstClr val="black"/>
                </a:solidFill>
                <a:latin typeface="Calibri" charset="0"/>
                <a:ea typeface="Calibri" charset="0"/>
                <a:cs typeface="Calibri" charset="0"/>
              </a:rPr>
              <a:t>Continuation of your care</a:t>
            </a:r>
          </a:p>
          <a:p>
            <a:pPr marL="342900" indent="-342900">
              <a:buClr>
                <a:srgbClr val="004080"/>
              </a:buClr>
              <a:buFont typeface="Arial" charset="0"/>
              <a:buChar char="•"/>
            </a:pPr>
            <a:r>
              <a:rPr lang="en-US" sz="2000" dirty="0" smtClean="0">
                <a:solidFill>
                  <a:prstClr val="black"/>
                </a:solidFill>
                <a:latin typeface="Calibri" charset="0"/>
                <a:ea typeface="Calibri" charset="0"/>
                <a:cs typeface="Calibri" charset="0"/>
              </a:rPr>
              <a:t>Avoid “special program” </a:t>
            </a:r>
          </a:p>
          <a:p>
            <a:pPr marL="342900" indent="-342900">
              <a:buClr>
                <a:srgbClr val="004080"/>
              </a:buClr>
              <a:buFont typeface="Arial" charset="0"/>
              <a:buChar char="•"/>
            </a:pPr>
            <a:endParaRPr lang="en-US" sz="2000" dirty="0">
              <a:solidFill>
                <a:prstClr val="black"/>
              </a:solidFill>
              <a:latin typeface="Calibri" charset="0"/>
              <a:ea typeface="Calibri" charset="0"/>
              <a:cs typeface="Calibri" charset="0"/>
            </a:endParaRPr>
          </a:p>
        </p:txBody>
      </p:sp>
    </p:spTree>
    <p:extLst>
      <p:ext uri="{BB962C8B-B14F-4D97-AF65-F5344CB8AC3E}">
        <p14:creationId xmlns:p14="http://schemas.microsoft.com/office/powerpoint/2010/main" val="21347824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a:xfrm>
            <a:off x="457200" y="274638"/>
            <a:ext cx="8686800" cy="1143000"/>
          </a:xfrm>
        </p:spPr>
        <p:txBody>
          <a:bodyPr>
            <a:normAutofit/>
          </a:bodyPr>
          <a:lstStyle/>
          <a:p>
            <a:r>
              <a:rPr lang="en-US" altLang="x-none" sz="2800" dirty="0">
                <a:latin typeface="Calibri" charset="0"/>
                <a:ea typeface="Calibri" charset="0"/>
                <a:cs typeface="Calibri" charset="0"/>
              </a:rPr>
              <a:t>Timely Contact Post-Discharge</a:t>
            </a:r>
          </a:p>
        </p:txBody>
      </p:sp>
      <p:graphicFrame>
        <p:nvGraphicFramePr>
          <p:cNvPr id="149506" name="Content Placeholder 4"/>
          <p:cNvGraphicFramePr>
            <a:graphicFrameLocks noGrp="1"/>
          </p:cNvGraphicFramePr>
          <p:nvPr>
            <p:ph idx="1"/>
            <p:extLst/>
          </p:nvPr>
        </p:nvGraphicFramePr>
        <p:xfrm>
          <a:off x="247375" y="2198757"/>
          <a:ext cx="4907722" cy="2837069"/>
        </p:xfrm>
        <a:graphic>
          <a:graphicData uri="http://schemas.openxmlformats.org/presentationml/2006/ole">
            <mc:AlternateContent xmlns:mc="http://schemas.openxmlformats.org/markup-compatibility/2006">
              <mc:Choice xmlns:v="urn:schemas-microsoft-com:vml" Requires="v">
                <p:oleObj spid="_x0000_s119817" name="Chart" r:id="rId3" imgW="8338639" imgH="4632577" progId="Excel.Chart.8">
                  <p:embed/>
                </p:oleObj>
              </mc:Choice>
              <mc:Fallback>
                <p:oleObj name="Chart" r:id="rId3" imgW="8338639" imgH="4632577"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75" y="2198757"/>
                        <a:ext cx="4907722" cy="2837069"/>
                      </a:xfrm>
                      <a:prstGeom prst="rect">
                        <a:avLst/>
                      </a:prstGeom>
                    </p:spPr>
                  </p:pic>
                </p:oleObj>
              </mc:Fallback>
            </mc:AlternateContent>
          </a:graphicData>
        </a:graphic>
      </p:graphicFrame>
      <p:sp>
        <p:nvSpPr>
          <p:cNvPr id="4" name="Text Placeholder 3"/>
          <p:cNvSpPr txBox="1">
            <a:spLocks/>
          </p:cNvSpPr>
          <p:nvPr/>
        </p:nvSpPr>
        <p:spPr>
          <a:xfrm>
            <a:off x="5433391" y="1782971"/>
            <a:ext cx="3710609" cy="5247307"/>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004080"/>
              </a:buClr>
              <a:buFont typeface="Arial" pitchFamily="34" charset="0"/>
              <a:buNone/>
            </a:pPr>
            <a:r>
              <a:rPr lang="en-US" sz="2000" dirty="0" smtClean="0">
                <a:solidFill>
                  <a:prstClr val="black"/>
                </a:solidFill>
                <a:latin typeface="Calibri" charset="0"/>
                <a:ea typeface="Calibri" charset="0"/>
                <a:cs typeface="Calibri" charset="0"/>
              </a:rPr>
              <a:t>Key lessons:</a:t>
            </a:r>
          </a:p>
          <a:p>
            <a:pPr marL="342900" indent="-342900">
              <a:buClr>
                <a:srgbClr val="004080"/>
              </a:buClr>
              <a:buFont typeface="Arial" charset="0"/>
              <a:buChar char="•"/>
            </a:pPr>
            <a:r>
              <a:rPr lang="en-US" sz="2000" dirty="0" smtClean="0">
                <a:solidFill>
                  <a:prstClr val="black"/>
                </a:solidFill>
                <a:latin typeface="Calibri" charset="0"/>
                <a:ea typeface="Calibri" charset="0"/>
                <a:cs typeface="Calibri" charset="0"/>
              </a:rPr>
              <a:t>“It’s my job to check on you once you go home”</a:t>
            </a:r>
          </a:p>
          <a:p>
            <a:pPr marL="342900" indent="-342900">
              <a:buClr>
                <a:srgbClr val="004080"/>
              </a:buClr>
              <a:buFont typeface="Arial" charset="0"/>
              <a:buChar char="•"/>
            </a:pPr>
            <a:r>
              <a:rPr lang="en-US" sz="2000" dirty="0" smtClean="0">
                <a:solidFill>
                  <a:prstClr val="black"/>
                </a:solidFill>
                <a:latin typeface="Calibri" charset="0"/>
                <a:ea typeface="Calibri" charset="0"/>
                <a:cs typeface="Calibri" charset="0"/>
              </a:rPr>
              <a:t>Use texting </a:t>
            </a:r>
          </a:p>
          <a:p>
            <a:pPr marL="342900" indent="-342900">
              <a:buClr>
                <a:srgbClr val="004080"/>
              </a:buClr>
              <a:buFont typeface="Arial" charset="0"/>
              <a:buChar char="•"/>
            </a:pPr>
            <a:r>
              <a:rPr lang="en-US" sz="2000" dirty="0" smtClean="0">
                <a:solidFill>
                  <a:prstClr val="black"/>
                </a:solidFill>
                <a:latin typeface="Calibri" charset="0"/>
                <a:ea typeface="Calibri" charset="0"/>
                <a:cs typeface="Calibri" charset="0"/>
              </a:rPr>
              <a:t>Any relevant contact</a:t>
            </a:r>
          </a:p>
          <a:p>
            <a:pPr marL="342900" indent="-342900">
              <a:buClr>
                <a:srgbClr val="004080"/>
              </a:buClr>
              <a:buFont typeface="Arial" charset="0"/>
              <a:buChar char="•"/>
            </a:pPr>
            <a:r>
              <a:rPr lang="en-US" sz="2000" dirty="0" smtClean="0">
                <a:solidFill>
                  <a:prstClr val="black"/>
                </a:solidFill>
                <a:latin typeface="Calibri" charset="0"/>
                <a:ea typeface="Calibri" charset="0"/>
                <a:cs typeface="Calibri" charset="0"/>
              </a:rPr>
              <a:t>Call their cell prior to discharge to confirm #</a:t>
            </a:r>
          </a:p>
        </p:txBody>
      </p:sp>
    </p:spTree>
    <p:extLst>
      <p:ext uri="{BB962C8B-B14F-4D97-AF65-F5344CB8AC3E}">
        <p14:creationId xmlns:p14="http://schemas.microsoft.com/office/powerpoint/2010/main" val="809115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charset="0"/>
                <a:ea typeface="Calibri" charset="0"/>
                <a:cs typeface="Calibri" charset="0"/>
              </a:rPr>
              <a:t>Intensive Service </a:t>
            </a:r>
            <a:r>
              <a:rPr lang="en-US" sz="2800" dirty="0" smtClean="0">
                <a:latin typeface="Calibri" charset="0"/>
                <a:ea typeface="Calibri" charset="0"/>
                <a:cs typeface="Calibri" charset="0"/>
              </a:rPr>
              <a:t>Delivery: Work Smarter</a:t>
            </a:r>
            <a:endParaRPr lang="en-US" sz="2800" dirty="0">
              <a:latin typeface="Calibri" charset="0"/>
              <a:ea typeface="Calibri" charset="0"/>
              <a:cs typeface="Calibri" charset="0"/>
            </a:endParaRPr>
          </a:p>
        </p:txBody>
      </p:sp>
      <p:graphicFrame>
        <p:nvGraphicFramePr>
          <p:cNvPr id="4" name="Content Placeholder 4"/>
          <p:cNvGraphicFramePr>
            <a:graphicFrameLocks noGrp="1"/>
          </p:cNvGraphicFramePr>
          <p:nvPr>
            <p:ph idx="4294967295"/>
            <p:extLst/>
          </p:nvPr>
        </p:nvGraphicFramePr>
        <p:xfrm>
          <a:off x="457200" y="2142803"/>
          <a:ext cx="4080933" cy="3118309"/>
        </p:xfrm>
        <a:graphic>
          <a:graphicData uri="http://schemas.openxmlformats.org/presentationml/2006/ole">
            <mc:AlternateContent xmlns:mc="http://schemas.openxmlformats.org/markup-compatibility/2006">
              <mc:Choice xmlns:v="urn:schemas-microsoft-com:vml" Requires="v">
                <p:oleObj spid="_x0000_s1033" name="Chart" r:id="rId3" imgW="8338639" imgH="4632577" progId="Excel.Chart.8">
                  <p:embed/>
                </p:oleObj>
              </mc:Choice>
              <mc:Fallback>
                <p:oleObj name="Chart" r:id="rId3" imgW="8338639" imgH="4632577"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142803"/>
                        <a:ext cx="4080933" cy="3118309"/>
                      </a:xfrm>
                      <a:prstGeom prst="rect">
                        <a:avLst/>
                      </a:prstGeom>
                    </p:spPr>
                  </p:pic>
                </p:oleObj>
              </mc:Fallback>
            </mc:AlternateContent>
          </a:graphicData>
        </a:graphic>
      </p:graphicFrame>
      <p:sp>
        <p:nvSpPr>
          <p:cNvPr id="5" name="Text Placeholder 3"/>
          <p:cNvSpPr txBox="1">
            <a:spLocks/>
          </p:cNvSpPr>
          <p:nvPr/>
        </p:nvSpPr>
        <p:spPr>
          <a:xfrm>
            <a:off x="5151436" y="1900633"/>
            <a:ext cx="4350373" cy="5247307"/>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2000" dirty="0" smtClean="0">
                <a:latin typeface="Calibri" charset="0"/>
                <a:ea typeface="Calibri" charset="0"/>
                <a:cs typeface="Calibri" charset="0"/>
              </a:rPr>
              <a:t>Key lessons:</a:t>
            </a:r>
          </a:p>
          <a:p>
            <a:pPr marL="342900" indent="-342900">
              <a:buFont typeface="Arial" charset="0"/>
              <a:buChar char="•"/>
            </a:pPr>
            <a:r>
              <a:rPr lang="en-US" sz="2000" dirty="0" smtClean="0">
                <a:latin typeface="Calibri" charset="0"/>
                <a:ea typeface="Calibri" charset="0"/>
                <a:cs typeface="Calibri" charset="0"/>
              </a:rPr>
              <a:t>Brief in-hospital visit</a:t>
            </a:r>
          </a:p>
          <a:p>
            <a:pPr marL="342900" indent="-342900">
              <a:buFont typeface="Arial" charset="0"/>
              <a:buChar char="•"/>
            </a:pPr>
            <a:r>
              <a:rPr lang="en-US" sz="2000" dirty="0" smtClean="0">
                <a:latin typeface="Calibri" charset="0"/>
                <a:ea typeface="Calibri" charset="0"/>
                <a:cs typeface="Calibri" charset="0"/>
              </a:rPr>
              <a:t>Prioritize community visits</a:t>
            </a:r>
          </a:p>
          <a:p>
            <a:pPr marL="342900" indent="-342900">
              <a:buFont typeface="Arial" charset="0"/>
              <a:buChar char="•"/>
            </a:pPr>
            <a:r>
              <a:rPr lang="en-US" sz="2000" dirty="0" smtClean="0">
                <a:latin typeface="Calibri" charset="0"/>
                <a:ea typeface="Calibri" charset="0"/>
                <a:cs typeface="Calibri" charset="0"/>
              </a:rPr>
              <a:t>Batch SNF visits</a:t>
            </a:r>
          </a:p>
          <a:p>
            <a:pPr marL="342900" indent="-342900">
              <a:buFont typeface="Arial" charset="0"/>
              <a:buChar char="•"/>
            </a:pPr>
            <a:r>
              <a:rPr lang="en-US" sz="2000" dirty="0" smtClean="0">
                <a:latin typeface="Calibri" charset="0"/>
                <a:ea typeface="Calibri" charset="0"/>
                <a:cs typeface="Calibri" charset="0"/>
              </a:rPr>
              <a:t>Batch home visits</a:t>
            </a:r>
          </a:p>
          <a:p>
            <a:pPr marL="342900" indent="-342900">
              <a:buFont typeface="Arial" charset="0"/>
              <a:buChar char="•"/>
            </a:pPr>
            <a:r>
              <a:rPr lang="en-US" sz="2000" dirty="0" smtClean="0">
                <a:latin typeface="Calibri" charset="0"/>
                <a:ea typeface="Calibri" charset="0"/>
                <a:cs typeface="Calibri" charset="0"/>
              </a:rPr>
              <a:t>Batch documentation</a:t>
            </a:r>
          </a:p>
        </p:txBody>
      </p:sp>
    </p:spTree>
    <p:extLst>
      <p:ext uri="{BB962C8B-B14F-4D97-AF65-F5344CB8AC3E}">
        <p14:creationId xmlns:p14="http://schemas.microsoft.com/office/powerpoint/2010/main" val="939184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4">
                    <a:lumMod val="50000"/>
                  </a:schemeClr>
                </a:solidFill>
                <a:latin typeface="Calibri" charset="0"/>
                <a:ea typeface="Calibri" charset="0"/>
                <a:cs typeface="Calibri" charset="0"/>
              </a:rPr>
              <a:t>All Cause All Payer 30-day Readmissions</a:t>
            </a:r>
            <a:br>
              <a:rPr lang="en-US" sz="2800" dirty="0">
                <a:solidFill>
                  <a:schemeClr val="accent4">
                    <a:lumMod val="50000"/>
                  </a:schemeClr>
                </a:solidFill>
                <a:latin typeface="Calibri" charset="0"/>
                <a:ea typeface="Calibri" charset="0"/>
                <a:cs typeface="Calibri" charset="0"/>
              </a:rPr>
            </a:br>
            <a:r>
              <a:rPr lang="en-US" sz="2400" i="1" dirty="0" smtClean="0">
                <a:solidFill>
                  <a:schemeClr val="accent4">
                    <a:lumMod val="50000"/>
                  </a:schemeClr>
                </a:solidFill>
                <a:latin typeface="Calibri" charset="0"/>
                <a:ea typeface="Calibri" charset="0"/>
                <a:cs typeface="Calibri" charset="0"/>
              </a:rPr>
              <a:t>ASPIRE Implementation Hospital</a:t>
            </a:r>
            <a:endParaRPr lang="en-US" sz="2400" i="1" dirty="0">
              <a:solidFill>
                <a:schemeClr val="accent4">
                  <a:lumMod val="50000"/>
                </a:schemeClr>
              </a:solidFill>
              <a:latin typeface="Calibri" charset="0"/>
              <a:ea typeface="Calibri" charset="0"/>
              <a:cs typeface="Calibri" charset="0"/>
            </a:endParaRPr>
          </a:p>
        </p:txBody>
      </p:sp>
      <p:graphicFrame>
        <p:nvGraphicFramePr>
          <p:cNvPr id="4" name="Content Placeholder 4"/>
          <p:cNvGraphicFramePr>
            <a:graphicFrameLocks noGrp="1"/>
          </p:cNvGraphicFramePr>
          <p:nvPr>
            <p:ph idx="1"/>
            <p:extLst/>
          </p:nvPr>
        </p:nvGraphicFramePr>
        <p:xfrm>
          <a:off x="438150" y="1546225"/>
          <a:ext cx="8113713" cy="4564063"/>
        </p:xfrm>
        <a:graphic>
          <a:graphicData uri="http://schemas.openxmlformats.org/presentationml/2006/ole">
            <mc:AlternateContent xmlns:mc="http://schemas.openxmlformats.org/markup-compatibility/2006">
              <mc:Choice xmlns:v="urn:schemas-microsoft-com:vml" Requires="v">
                <p:oleObj spid="_x0000_s118797" name="Worksheet" r:id="rId3" imgW="8331200" imgH="4686300" progId="Excel.Sheet.8">
                  <p:embed/>
                </p:oleObj>
              </mc:Choice>
              <mc:Fallback>
                <p:oleObj name="Worksheet" r:id="rId3" imgW="8331200" imgH="4686300" progId="Excel.Sheet.8">
                  <p:embed/>
                  <p:pic>
                    <p:nvPicPr>
                      <p:cNvPr id="0" name=""/>
                      <p:cNvPicPr>
                        <a:picLocks noGrp="1" noChangeArrowheads="1"/>
                      </p:cNvPicPr>
                      <p:nvPr/>
                    </p:nvPicPr>
                    <p:blipFill>
                      <a:blip r:embed="rId4"/>
                      <a:srcRect/>
                      <a:stretch>
                        <a:fillRect/>
                      </a:stretch>
                    </p:blipFill>
                    <p:spPr bwMode="auto">
                      <a:xfrm>
                        <a:off x="438150" y="1546225"/>
                        <a:ext cx="8113713" cy="4564063"/>
                      </a:xfrm>
                      <a:prstGeom prst="rect">
                        <a:avLst/>
                      </a:prstGeom>
                    </p:spPr>
                  </p:pic>
                </p:oleObj>
              </mc:Fallback>
            </mc:AlternateContent>
          </a:graphicData>
        </a:graphic>
      </p:graphicFrame>
    </p:spTree>
    <p:extLst>
      <p:ext uri="{BB962C8B-B14F-4D97-AF65-F5344CB8AC3E}">
        <p14:creationId xmlns:p14="http://schemas.microsoft.com/office/powerpoint/2010/main" val="15470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3"/>
          <p:cNvSpPr>
            <a:spLocks noGrp="1"/>
          </p:cNvSpPr>
          <p:nvPr>
            <p:ph type="title"/>
          </p:nvPr>
        </p:nvSpPr>
        <p:spPr>
          <a:xfrm>
            <a:off x="685800" y="2590800"/>
            <a:ext cx="7772400" cy="960783"/>
          </a:xfrm>
        </p:spPr>
        <p:txBody>
          <a:bodyPr/>
          <a:lstStyle/>
          <a:p>
            <a:pPr>
              <a:defRPr/>
            </a:pPr>
            <a:r>
              <a:rPr lang="en-US" altLang="x-none" sz="2800" b="0" i="1" cap="none" dirty="0" smtClean="0">
                <a:solidFill>
                  <a:schemeClr val="accent4">
                    <a:lumMod val="50000"/>
                  </a:schemeClr>
                </a:solidFill>
                <a:ea typeface="ＭＳ Ｐゴシック" charset="-128"/>
              </a:rPr>
              <a:t>Who do you consider at risk of readmission</a:t>
            </a:r>
            <a:r>
              <a:rPr lang="en-US" altLang="x-none" sz="2800" b="0" i="1" cap="none" dirty="0" smtClean="0">
                <a:solidFill>
                  <a:schemeClr val="accent4">
                    <a:lumMod val="50000"/>
                  </a:schemeClr>
                </a:solidFill>
                <a:ea typeface="ＭＳ Ｐゴシック" charset="-128"/>
              </a:rPr>
              <a:t>? </a:t>
            </a:r>
            <a:endParaRPr lang="en-US" altLang="x-none" sz="2800" b="0" i="1" cap="none" dirty="0">
              <a:solidFill>
                <a:schemeClr val="accent4">
                  <a:lumMod val="50000"/>
                </a:schemeClr>
              </a:solidFill>
              <a:ea typeface="ＭＳ Ｐゴシック" charset="-128"/>
            </a:endParaRPr>
          </a:p>
        </p:txBody>
      </p:sp>
    </p:spTree>
    <p:extLst>
      <p:ext uri="{BB962C8B-B14F-4D97-AF65-F5344CB8AC3E}">
        <p14:creationId xmlns:p14="http://schemas.microsoft.com/office/powerpoint/2010/main" val="121732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2800" i="1" cap="none" dirty="0" smtClean="0">
                <a:latin typeface="Calibri" charset="0"/>
                <a:ea typeface="Calibri" charset="0"/>
                <a:cs typeface="Calibri" charset="0"/>
              </a:rPr>
              <a:t>This is possible</a:t>
            </a:r>
            <a:endParaRPr lang="en-US" sz="2800" i="1" cap="none" dirty="0">
              <a:latin typeface="Calibri" charset="0"/>
              <a:ea typeface="Calibri" charset="0"/>
              <a:cs typeface="Calibri" charset="0"/>
            </a:endParaRPr>
          </a:p>
        </p:txBody>
      </p:sp>
      <p:sp>
        <p:nvSpPr>
          <p:cNvPr id="5" name="Subtitle 4"/>
          <p:cNvSpPr>
            <a:spLocks noGrp="1"/>
          </p:cNvSpPr>
          <p:nvPr>
            <p:ph type="subTitle" idx="1"/>
          </p:nvPr>
        </p:nvSpPr>
        <p:spPr>
          <a:xfrm>
            <a:off x="685800" y="3505200"/>
            <a:ext cx="7848600" cy="1752600"/>
          </a:xfrm>
        </p:spPr>
        <p:txBody>
          <a:bodyPr>
            <a:normAutofit/>
          </a:bodyPr>
          <a:lstStyle/>
          <a:p>
            <a:r>
              <a:rPr lang="en-US" sz="2000" dirty="0" smtClean="0">
                <a:latin typeface="Calibri" charset="0"/>
                <a:ea typeface="Calibri" charset="0"/>
                <a:cs typeface="Calibri" charset="0"/>
              </a:rPr>
              <a:t>Examples from small and rural hospitals</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939059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charset="0"/>
                <a:ea typeface="Calibri" charset="0"/>
                <a:cs typeface="Calibri" charset="0"/>
              </a:rPr>
              <a:t>Rural Hospital: All Payer Heart Failure </a:t>
            </a:r>
            <a:endParaRPr lang="en-US" sz="2800" dirty="0">
              <a:latin typeface="Calibri" charset="0"/>
              <a:ea typeface="Calibri" charset="0"/>
              <a:cs typeface="Calibri"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340470"/>
              </p:ext>
            </p:extLst>
          </p:nvPr>
        </p:nvGraphicFramePr>
        <p:xfrm>
          <a:off x="457200" y="1719263"/>
          <a:ext cx="5506278" cy="315753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056243" y="2266123"/>
            <a:ext cx="2896627" cy="2585323"/>
          </a:xfrm>
          <a:prstGeom prst="rect">
            <a:avLst/>
          </a:prstGeom>
          <a:noFill/>
        </p:spPr>
        <p:txBody>
          <a:bodyPr wrap="none" rtlCol="0">
            <a:spAutoFit/>
          </a:bodyPr>
          <a:lstStyle/>
          <a:p>
            <a:pPr marL="285750" indent="-285750">
              <a:buFont typeface="Arial" charset="0"/>
              <a:buChar char="•"/>
            </a:pPr>
            <a:r>
              <a:rPr lang="en-US" dirty="0" smtClean="0">
                <a:latin typeface="Calibri" charset="0"/>
                <a:ea typeface="Calibri" charset="0"/>
                <a:cs typeface="Calibri" charset="0"/>
              </a:rPr>
              <a:t>ED CM flags all HF admits</a:t>
            </a:r>
          </a:p>
          <a:p>
            <a:pPr marL="285750" indent="-285750">
              <a:buFont typeface="Arial" charset="0"/>
              <a:buChar char="•"/>
            </a:pPr>
            <a:r>
              <a:rPr lang="en-US" dirty="0" smtClean="0">
                <a:latin typeface="Calibri" charset="0"/>
                <a:ea typeface="Calibri" charset="0"/>
                <a:cs typeface="Calibri" charset="0"/>
              </a:rPr>
              <a:t>List to HF </a:t>
            </a:r>
            <a:r>
              <a:rPr lang="en-US" dirty="0" err="1" smtClean="0">
                <a:latin typeface="Calibri" charset="0"/>
                <a:ea typeface="Calibri" charset="0"/>
                <a:cs typeface="Calibri" charset="0"/>
              </a:rPr>
              <a:t>ToC</a:t>
            </a:r>
            <a:r>
              <a:rPr lang="en-US" dirty="0" smtClean="0">
                <a:latin typeface="Calibri" charset="0"/>
                <a:ea typeface="Calibri" charset="0"/>
                <a:cs typeface="Calibri" charset="0"/>
              </a:rPr>
              <a:t> RN</a:t>
            </a:r>
          </a:p>
          <a:p>
            <a:pPr marL="285750" indent="-285750">
              <a:buFont typeface="Arial" charset="0"/>
              <a:buChar char="•"/>
            </a:pPr>
            <a:r>
              <a:rPr lang="en-US" dirty="0" smtClean="0">
                <a:latin typeface="Calibri" charset="0"/>
                <a:ea typeface="Calibri" charset="0"/>
                <a:cs typeface="Calibri" charset="0"/>
              </a:rPr>
              <a:t>1-2 new patients  / day</a:t>
            </a:r>
          </a:p>
          <a:p>
            <a:pPr marL="285750" indent="-285750">
              <a:buFont typeface="Arial" charset="0"/>
              <a:buChar char="•"/>
            </a:pPr>
            <a:r>
              <a:rPr lang="en-US" dirty="0" smtClean="0">
                <a:latin typeface="Calibri" charset="0"/>
                <a:ea typeface="Calibri" charset="0"/>
                <a:cs typeface="Calibri" charset="0"/>
              </a:rPr>
              <a:t>Brief visit in-hospital</a:t>
            </a:r>
          </a:p>
          <a:p>
            <a:pPr marL="285750" indent="-285750">
              <a:buFont typeface="Arial" charset="0"/>
              <a:buChar char="•"/>
            </a:pPr>
            <a:r>
              <a:rPr lang="en-US" dirty="0" smtClean="0">
                <a:latin typeface="Calibri" charset="0"/>
                <a:ea typeface="Calibri" charset="0"/>
                <a:cs typeface="Calibri" charset="0"/>
              </a:rPr>
              <a:t>Phone calls x 30 days</a:t>
            </a:r>
          </a:p>
          <a:p>
            <a:pPr marL="285750" indent="-285750">
              <a:buFont typeface="Arial" charset="0"/>
              <a:buChar char="•"/>
            </a:pPr>
            <a:r>
              <a:rPr lang="en-US" dirty="0" smtClean="0">
                <a:latin typeface="Calibri" charset="0"/>
                <a:ea typeface="Calibri" charset="0"/>
                <a:cs typeface="Calibri" charset="0"/>
              </a:rPr>
              <a:t>Transportation</a:t>
            </a:r>
          </a:p>
          <a:p>
            <a:pPr marL="285750" indent="-285750">
              <a:buFont typeface="Arial" charset="0"/>
              <a:buChar char="•"/>
            </a:pPr>
            <a:r>
              <a:rPr lang="en-US" dirty="0" smtClean="0">
                <a:latin typeface="Calibri" charset="0"/>
                <a:ea typeface="Calibri" charset="0"/>
                <a:cs typeface="Calibri" charset="0"/>
              </a:rPr>
              <a:t>Medication </a:t>
            </a:r>
            <a:r>
              <a:rPr lang="mr-IN" dirty="0" smtClean="0">
                <a:latin typeface="Calibri" charset="0"/>
                <a:ea typeface="Calibri" charset="0"/>
                <a:cs typeface="Calibri" charset="0"/>
              </a:rPr>
              <a:t>–</a:t>
            </a:r>
            <a:r>
              <a:rPr lang="en-US" dirty="0" smtClean="0">
                <a:latin typeface="Calibri" charset="0"/>
                <a:ea typeface="Calibri" charset="0"/>
                <a:cs typeface="Calibri" charset="0"/>
              </a:rPr>
              <a:t> affordability</a:t>
            </a:r>
          </a:p>
          <a:p>
            <a:pPr marL="285750" indent="-285750">
              <a:buFont typeface="Arial" charset="0"/>
              <a:buChar char="•"/>
            </a:pPr>
            <a:r>
              <a:rPr lang="en-US" dirty="0" smtClean="0">
                <a:latin typeface="Calibri" charset="0"/>
                <a:ea typeface="Calibri" charset="0"/>
                <a:cs typeface="Calibri" charset="0"/>
              </a:rPr>
              <a:t>Care seeking patterns</a:t>
            </a:r>
          </a:p>
          <a:p>
            <a:pPr marL="285750" indent="-285750">
              <a:buFont typeface="Arial" charset="0"/>
              <a:buChar char="•"/>
            </a:pPr>
            <a:endParaRPr lang="en-US" dirty="0">
              <a:latin typeface="Calibri" charset="0"/>
              <a:ea typeface="Calibri" charset="0"/>
              <a:cs typeface="Calibri" charset="0"/>
            </a:endParaRPr>
          </a:p>
        </p:txBody>
      </p:sp>
      <p:sp>
        <p:nvSpPr>
          <p:cNvPr id="6" name="TextBox 5"/>
          <p:cNvSpPr txBox="1"/>
          <p:nvPr/>
        </p:nvSpPr>
        <p:spPr>
          <a:xfrm>
            <a:off x="887896" y="5009322"/>
            <a:ext cx="2754472" cy="923330"/>
          </a:xfrm>
          <a:prstGeom prst="rect">
            <a:avLst/>
          </a:prstGeom>
          <a:noFill/>
        </p:spPr>
        <p:txBody>
          <a:bodyPr wrap="none" rtlCol="0">
            <a:spAutoFit/>
          </a:bodyPr>
          <a:lstStyle/>
          <a:p>
            <a:r>
              <a:rPr lang="en-US" dirty="0" smtClean="0">
                <a:latin typeface="Calibri" charset="0"/>
                <a:ea typeface="Calibri" charset="0"/>
                <a:cs typeface="Calibri" charset="0"/>
              </a:rPr>
              <a:t>Team: </a:t>
            </a:r>
          </a:p>
          <a:p>
            <a:pPr marL="285750" indent="-285750">
              <a:buFont typeface="Arial" charset="0"/>
              <a:buChar char="•"/>
            </a:pPr>
            <a:r>
              <a:rPr lang="en-US" dirty="0" smtClean="0">
                <a:latin typeface="Calibri" charset="0"/>
                <a:ea typeface="Calibri" charset="0"/>
                <a:cs typeface="Calibri" charset="0"/>
              </a:rPr>
              <a:t>ED CM, 1 RN </a:t>
            </a:r>
          </a:p>
          <a:p>
            <a:pPr marL="285750" indent="-285750">
              <a:buFont typeface="Arial" charset="0"/>
              <a:buChar char="•"/>
            </a:pPr>
            <a:r>
              <a:rPr lang="en-US" dirty="0" smtClean="0">
                <a:latin typeface="Calibri" charset="0"/>
                <a:ea typeface="Calibri" charset="0"/>
                <a:cs typeface="Calibri" charset="0"/>
              </a:rPr>
              <a:t>Finance/ Quality Analyst</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2046852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charset="0"/>
                <a:ea typeface="Calibri" charset="0"/>
                <a:cs typeface="Calibri" charset="0"/>
              </a:rPr>
              <a:t>Rural Hospital: High Risk Readmission</a:t>
            </a:r>
            <a:endParaRPr lang="en-US" sz="2800" dirty="0">
              <a:latin typeface="Calibri" charset="0"/>
              <a:ea typeface="Calibri" charset="0"/>
              <a:cs typeface="Calibri" charset="0"/>
            </a:endParaRPr>
          </a:p>
        </p:txBody>
      </p:sp>
      <p:graphicFrame>
        <p:nvGraphicFramePr>
          <p:cNvPr id="6" name="Chart 5"/>
          <p:cNvGraphicFramePr>
            <a:graphicFrameLocks/>
          </p:cNvGraphicFramePr>
          <p:nvPr>
            <p:extLst>
              <p:ext uri="{D42A27DB-BD31-4B8C-83A1-F6EECF244321}">
                <p14:modId xmlns:p14="http://schemas.microsoft.com/office/powerpoint/2010/main" val="1667690187"/>
              </p:ext>
            </p:extLst>
          </p:nvPr>
        </p:nvGraphicFramePr>
        <p:xfrm>
          <a:off x="457200" y="2209036"/>
          <a:ext cx="4459357" cy="28798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115339" y="1940776"/>
            <a:ext cx="3843131" cy="3139321"/>
          </a:xfrm>
          <a:prstGeom prst="rect">
            <a:avLst/>
          </a:prstGeom>
          <a:noFill/>
        </p:spPr>
        <p:txBody>
          <a:bodyPr wrap="square" rtlCol="0">
            <a:spAutoFit/>
          </a:bodyPr>
          <a:lstStyle/>
          <a:p>
            <a:pPr marL="285750" indent="-285750">
              <a:buFont typeface="Arial" charset="0"/>
              <a:buChar char="•"/>
            </a:pPr>
            <a:r>
              <a:rPr lang="en-US" smtClean="0">
                <a:latin typeface="Calibri" charset="0"/>
                <a:ea typeface="Calibri" charset="0"/>
                <a:cs typeface="Calibri" charset="0"/>
              </a:rPr>
              <a:t>Daily </a:t>
            </a:r>
            <a:r>
              <a:rPr lang="en-US" dirty="0" smtClean="0">
                <a:latin typeface="Calibri" charset="0"/>
                <a:ea typeface="Calibri" charset="0"/>
                <a:cs typeface="Calibri" charset="0"/>
              </a:rPr>
              <a:t>review of inpatient census</a:t>
            </a:r>
          </a:p>
          <a:p>
            <a:pPr marL="285750" indent="-285750">
              <a:buFont typeface="Arial" charset="0"/>
              <a:buChar char="•"/>
            </a:pPr>
            <a:r>
              <a:rPr lang="en-US" dirty="0" smtClean="0">
                <a:latin typeface="Calibri" charset="0"/>
                <a:ea typeface="Calibri" charset="0"/>
                <a:cs typeface="Calibri" charset="0"/>
              </a:rPr>
              <a:t>High risk: any cardiac, pulmonary or behavioral health condition</a:t>
            </a:r>
          </a:p>
          <a:p>
            <a:pPr marL="285750" indent="-285750">
              <a:buFont typeface="Arial" charset="0"/>
              <a:buChar char="•"/>
            </a:pPr>
            <a:r>
              <a:rPr lang="en-US" dirty="0" smtClean="0">
                <a:latin typeface="Calibri" charset="0"/>
                <a:ea typeface="Calibri" charset="0"/>
                <a:cs typeface="Calibri" charset="0"/>
              </a:rPr>
              <a:t>~50% of inpatients “high risk” </a:t>
            </a:r>
          </a:p>
          <a:p>
            <a:pPr marL="285750" indent="-285750">
              <a:buFont typeface="Arial" charset="0"/>
              <a:buChar char="•"/>
            </a:pPr>
            <a:r>
              <a:rPr lang="en-US" dirty="0" smtClean="0">
                <a:latin typeface="Calibri" charset="0"/>
                <a:ea typeface="Calibri" charset="0"/>
                <a:cs typeface="Calibri" charset="0"/>
              </a:rPr>
              <a:t>Only 4-6 people per day</a:t>
            </a:r>
          </a:p>
          <a:p>
            <a:pPr marL="285750" indent="-285750">
              <a:buFont typeface="Arial" charset="0"/>
              <a:buChar char="•"/>
            </a:pPr>
            <a:r>
              <a:rPr lang="en-US" dirty="0" smtClean="0">
                <a:latin typeface="Calibri" charset="0"/>
                <a:ea typeface="Calibri" charset="0"/>
                <a:cs typeface="Calibri" charset="0"/>
              </a:rPr>
              <a:t>Brief meet &amp; greet in-hospital</a:t>
            </a:r>
          </a:p>
          <a:p>
            <a:pPr marL="285750" indent="-285750">
              <a:buFont typeface="Arial" charset="0"/>
              <a:buChar char="•"/>
            </a:pPr>
            <a:r>
              <a:rPr lang="en-US" dirty="0" smtClean="0">
                <a:latin typeface="Calibri" charset="0"/>
                <a:ea typeface="Calibri" charset="0"/>
                <a:cs typeface="Calibri" charset="0"/>
              </a:rPr>
              <a:t>48h follow up call</a:t>
            </a:r>
          </a:p>
          <a:p>
            <a:pPr marL="285750" indent="-285750">
              <a:buFont typeface="Arial" charset="0"/>
              <a:buChar char="•"/>
            </a:pPr>
            <a:r>
              <a:rPr lang="en-US" dirty="0" smtClean="0">
                <a:latin typeface="Calibri" charset="0"/>
                <a:ea typeface="Calibri" charset="0"/>
                <a:cs typeface="Calibri" charset="0"/>
              </a:rPr>
              <a:t>Home visit “just to see if we can help with anything you might need”</a:t>
            </a:r>
          </a:p>
          <a:p>
            <a:pPr marL="285750" indent="-285750">
              <a:buFont typeface="Arial" charset="0"/>
              <a:buChar char="•"/>
            </a:pPr>
            <a:r>
              <a:rPr lang="en-US" dirty="0" smtClean="0">
                <a:latin typeface="Calibri" charset="0"/>
                <a:ea typeface="Calibri" charset="0"/>
                <a:cs typeface="Calibri" charset="0"/>
              </a:rPr>
              <a:t>SW and RN did visit together</a:t>
            </a:r>
          </a:p>
          <a:p>
            <a:pPr marL="285750" indent="-285750">
              <a:buFont typeface="Arial" charset="0"/>
              <a:buChar char="•"/>
            </a:pPr>
            <a:r>
              <a:rPr lang="en-US" dirty="0" smtClean="0">
                <a:latin typeface="Calibri" charset="0"/>
                <a:ea typeface="Calibri" charset="0"/>
                <a:cs typeface="Calibri" charset="0"/>
              </a:rPr>
              <a:t>Identified needs, mobilized services</a:t>
            </a:r>
          </a:p>
        </p:txBody>
      </p:sp>
      <p:sp>
        <p:nvSpPr>
          <p:cNvPr id="5" name="TextBox 4"/>
          <p:cNvSpPr txBox="1"/>
          <p:nvPr/>
        </p:nvSpPr>
        <p:spPr>
          <a:xfrm>
            <a:off x="715617" y="5088836"/>
            <a:ext cx="5035827" cy="923330"/>
          </a:xfrm>
          <a:prstGeom prst="rect">
            <a:avLst/>
          </a:prstGeom>
          <a:noFill/>
        </p:spPr>
        <p:txBody>
          <a:bodyPr wrap="square" rtlCol="0">
            <a:spAutoFit/>
          </a:bodyPr>
          <a:lstStyle/>
          <a:p>
            <a:r>
              <a:rPr lang="en-US" dirty="0" smtClean="0">
                <a:latin typeface="Calibri" charset="0"/>
                <a:ea typeface="Calibri" charset="0"/>
                <a:cs typeface="Calibri" charset="0"/>
              </a:rPr>
              <a:t>Team: </a:t>
            </a:r>
          </a:p>
          <a:p>
            <a:pPr marL="285750" indent="-285750">
              <a:buFont typeface="Arial" charset="0"/>
              <a:buChar char="•"/>
            </a:pPr>
            <a:r>
              <a:rPr lang="en-US" dirty="0" smtClean="0">
                <a:latin typeface="Calibri" charset="0"/>
                <a:ea typeface="Calibri" charset="0"/>
                <a:cs typeface="Calibri" charset="0"/>
              </a:rPr>
              <a:t>1 RN, 1 SW</a:t>
            </a:r>
          </a:p>
          <a:p>
            <a:pPr marL="285750" indent="-285750">
              <a:buFont typeface="Arial" charset="0"/>
              <a:buChar char="•"/>
            </a:pPr>
            <a:endParaRPr lang="en-US" dirty="0">
              <a:latin typeface="Calibri" charset="0"/>
              <a:ea typeface="Calibri" charset="0"/>
              <a:cs typeface="Calibri" charset="0"/>
            </a:endParaRPr>
          </a:p>
        </p:txBody>
      </p:sp>
    </p:spTree>
    <p:extLst>
      <p:ext uri="{BB962C8B-B14F-4D97-AF65-F5344CB8AC3E}">
        <p14:creationId xmlns:p14="http://schemas.microsoft.com/office/powerpoint/2010/main" val="901644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charset="0"/>
                <a:ea typeface="Calibri" charset="0"/>
                <a:cs typeface="Calibri" charset="0"/>
              </a:rPr>
              <a:t>Rural Hospital: Frequent Users of the ED </a:t>
            </a:r>
            <a:endParaRPr lang="en-US" sz="2800" dirty="0">
              <a:latin typeface="Calibri" charset="0"/>
              <a:ea typeface="Calibri" charset="0"/>
              <a:cs typeface="Calibri" charset="0"/>
            </a:endParaRPr>
          </a:p>
        </p:txBody>
      </p:sp>
      <p:graphicFrame>
        <p:nvGraphicFramePr>
          <p:cNvPr id="4" name="Chart 3"/>
          <p:cNvGraphicFramePr>
            <a:graphicFrameLocks/>
          </p:cNvGraphicFramePr>
          <p:nvPr>
            <p:extLst>
              <p:ext uri="{D42A27DB-BD31-4B8C-83A1-F6EECF244321}">
                <p14:modId xmlns:p14="http://schemas.microsoft.com/office/powerpoint/2010/main" val="590540418"/>
              </p:ext>
            </p:extLst>
          </p:nvPr>
        </p:nvGraphicFramePr>
        <p:xfrm>
          <a:off x="457200" y="1972275"/>
          <a:ext cx="5644045" cy="269249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473950" y="2164358"/>
            <a:ext cx="2212850" cy="2308324"/>
          </a:xfrm>
          <a:prstGeom prst="rect">
            <a:avLst/>
          </a:prstGeom>
          <a:noFill/>
        </p:spPr>
        <p:txBody>
          <a:bodyPr wrap="none" rtlCol="0">
            <a:spAutoFit/>
          </a:bodyPr>
          <a:lstStyle/>
          <a:p>
            <a:pPr marL="285750" indent="-285750">
              <a:buFont typeface="Arial" charset="0"/>
              <a:buChar char="•"/>
            </a:pPr>
            <a:r>
              <a:rPr lang="en-US" dirty="0" smtClean="0">
                <a:latin typeface="Calibri" charset="0"/>
                <a:ea typeface="Calibri" charset="0"/>
                <a:cs typeface="Calibri" charset="0"/>
              </a:rPr>
              <a:t>Identify</a:t>
            </a:r>
          </a:p>
          <a:p>
            <a:pPr marL="285750" indent="-285750">
              <a:buFont typeface="Arial" charset="0"/>
              <a:buChar char="•"/>
            </a:pPr>
            <a:r>
              <a:rPr lang="en-US" dirty="0" smtClean="0">
                <a:latin typeface="Calibri" charset="0"/>
                <a:ea typeface="Calibri" charset="0"/>
                <a:cs typeface="Calibri" charset="0"/>
              </a:rPr>
              <a:t>Engage</a:t>
            </a:r>
          </a:p>
          <a:p>
            <a:pPr marL="285750" indent="-285750">
              <a:buFont typeface="Arial" charset="0"/>
              <a:buChar char="•"/>
            </a:pPr>
            <a:r>
              <a:rPr lang="en-US" dirty="0" smtClean="0">
                <a:latin typeface="Calibri" charset="0"/>
                <a:ea typeface="Calibri" charset="0"/>
                <a:cs typeface="Calibri" charset="0"/>
              </a:rPr>
              <a:t>Be helpful</a:t>
            </a:r>
          </a:p>
          <a:p>
            <a:pPr marL="285750" indent="-285750">
              <a:buFont typeface="Arial" charset="0"/>
              <a:buChar char="•"/>
            </a:pPr>
            <a:r>
              <a:rPr lang="en-US" dirty="0" smtClean="0">
                <a:latin typeface="Calibri" charset="0"/>
                <a:ea typeface="Calibri" charset="0"/>
                <a:cs typeface="Calibri" charset="0"/>
              </a:rPr>
              <a:t>Problem solving</a:t>
            </a:r>
          </a:p>
          <a:p>
            <a:pPr marL="285750" indent="-285750">
              <a:buFont typeface="Arial" charset="0"/>
              <a:buChar char="•"/>
            </a:pPr>
            <a:r>
              <a:rPr lang="en-US" dirty="0" smtClean="0">
                <a:latin typeface="Calibri" charset="0"/>
                <a:ea typeface="Calibri" charset="0"/>
                <a:cs typeface="Calibri" charset="0"/>
              </a:rPr>
              <a:t>Navigating</a:t>
            </a:r>
          </a:p>
          <a:p>
            <a:pPr marL="285750" indent="-285750">
              <a:buFont typeface="Arial" charset="0"/>
              <a:buChar char="•"/>
            </a:pPr>
            <a:r>
              <a:rPr lang="en-US" dirty="0" smtClean="0">
                <a:latin typeface="Calibri" charset="0"/>
                <a:ea typeface="Calibri" charset="0"/>
                <a:cs typeface="Calibri" charset="0"/>
              </a:rPr>
              <a:t>“Life skills” </a:t>
            </a:r>
          </a:p>
          <a:p>
            <a:pPr marL="285750" indent="-285750">
              <a:buFont typeface="Arial" charset="0"/>
              <a:buChar char="•"/>
            </a:pPr>
            <a:r>
              <a:rPr lang="en-US" dirty="0" smtClean="0">
                <a:latin typeface="Calibri" charset="0"/>
                <a:ea typeface="Calibri" charset="0"/>
                <a:cs typeface="Calibri" charset="0"/>
              </a:rPr>
              <a:t>Coping</a:t>
            </a:r>
          </a:p>
          <a:p>
            <a:pPr marL="285750" indent="-285750">
              <a:buFont typeface="Arial" charset="0"/>
              <a:buChar char="•"/>
            </a:pPr>
            <a:r>
              <a:rPr lang="en-US" dirty="0" smtClean="0">
                <a:latin typeface="Calibri" charset="0"/>
                <a:ea typeface="Calibri" charset="0"/>
                <a:cs typeface="Calibri" charset="0"/>
              </a:rPr>
              <a:t>Different response</a:t>
            </a:r>
          </a:p>
        </p:txBody>
      </p:sp>
      <p:sp>
        <p:nvSpPr>
          <p:cNvPr id="3" name="TextBox 2"/>
          <p:cNvSpPr txBox="1"/>
          <p:nvPr/>
        </p:nvSpPr>
        <p:spPr>
          <a:xfrm>
            <a:off x="795130" y="4770783"/>
            <a:ext cx="6071727" cy="1477328"/>
          </a:xfrm>
          <a:prstGeom prst="rect">
            <a:avLst/>
          </a:prstGeom>
          <a:noFill/>
        </p:spPr>
        <p:txBody>
          <a:bodyPr wrap="none" rtlCol="0">
            <a:spAutoFit/>
          </a:bodyPr>
          <a:lstStyle/>
          <a:p>
            <a:r>
              <a:rPr lang="en-US" dirty="0" smtClean="0">
                <a:latin typeface="Calibri" charset="0"/>
                <a:ea typeface="Calibri" charset="0"/>
                <a:cs typeface="Calibri" charset="0"/>
              </a:rPr>
              <a:t>Team: </a:t>
            </a:r>
          </a:p>
          <a:p>
            <a:pPr marL="285750" indent="-285750">
              <a:buFont typeface="Arial" charset="0"/>
              <a:buChar char="•"/>
            </a:pPr>
            <a:r>
              <a:rPr lang="en-US" dirty="0" smtClean="0">
                <a:latin typeface="Calibri" charset="0"/>
                <a:ea typeface="Calibri" charset="0"/>
                <a:cs typeface="Calibri" charset="0"/>
              </a:rPr>
              <a:t>“Air traffic controller” </a:t>
            </a:r>
            <a:r>
              <a:rPr lang="mr-IN" dirty="0" smtClean="0">
                <a:latin typeface="Calibri" charset="0"/>
                <a:ea typeface="Calibri" charset="0"/>
                <a:cs typeface="Calibri" charset="0"/>
              </a:rPr>
              <a:t>–</a:t>
            </a:r>
            <a:r>
              <a:rPr lang="en-US" dirty="0" smtClean="0">
                <a:latin typeface="Calibri" charset="0"/>
                <a:ea typeface="Calibri" charset="0"/>
                <a:cs typeface="Calibri" charset="0"/>
              </a:rPr>
              <a:t> notifies team</a:t>
            </a:r>
          </a:p>
          <a:p>
            <a:pPr marL="285750" indent="-285750">
              <a:buFont typeface="Arial" charset="0"/>
              <a:buChar char="•"/>
            </a:pPr>
            <a:r>
              <a:rPr lang="en-US" dirty="0" smtClean="0">
                <a:latin typeface="Calibri" charset="0"/>
                <a:ea typeface="Calibri" charset="0"/>
                <a:cs typeface="Calibri" charset="0"/>
              </a:rPr>
              <a:t>1 SW, 2 CHWs</a:t>
            </a:r>
          </a:p>
          <a:p>
            <a:pPr marL="285750" indent="-285750">
              <a:buFont typeface="Arial" charset="0"/>
              <a:buChar char="•"/>
            </a:pPr>
            <a:r>
              <a:rPr lang="en-US" dirty="0" smtClean="0">
                <a:latin typeface="Calibri" charset="0"/>
                <a:ea typeface="Calibri" charset="0"/>
                <a:cs typeface="Calibri" charset="0"/>
              </a:rPr>
              <a:t>Director of Care Management / Discharge Planning/ Quality</a:t>
            </a:r>
          </a:p>
          <a:p>
            <a:pPr marL="285750" indent="-285750">
              <a:buFont typeface="Arial" charset="0"/>
              <a:buChar char="•"/>
            </a:pPr>
            <a:endParaRPr lang="en-US" dirty="0">
              <a:latin typeface="Calibri" charset="0"/>
              <a:ea typeface="Calibri" charset="0"/>
              <a:cs typeface="Calibri" charset="0"/>
            </a:endParaRPr>
          </a:p>
        </p:txBody>
      </p:sp>
    </p:spTree>
    <p:extLst>
      <p:ext uri="{BB962C8B-B14F-4D97-AF65-F5344CB8AC3E}">
        <p14:creationId xmlns:p14="http://schemas.microsoft.com/office/powerpoint/2010/main" val="1295607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97808" y="1815586"/>
            <a:ext cx="8563617" cy="3948797"/>
          </a:xfrm>
          <a:prstGeom prst="rect">
            <a:avLst/>
          </a:prstGeom>
        </p:spPr>
        <p:txBody>
          <a:bodyPr/>
          <a:lstStyle/>
          <a:p>
            <a:pPr marL="85725" indent="-257175">
              <a:lnSpc>
                <a:spcPct val="150000"/>
              </a:lnSpc>
              <a:buFont typeface="Arial" charset="0"/>
              <a:buChar char="•"/>
            </a:pPr>
            <a:r>
              <a:rPr lang="en-US" altLang="x-none" sz="2000" dirty="0" smtClean="0">
                <a:latin typeface="Calibri" charset="0"/>
                <a:ea typeface="Calibri" charset="0"/>
                <a:cs typeface="Calibri" charset="0"/>
              </a:rPr>
              <a:t>Use </a:t>
            </a:r>
            <a:r>
              <a:rPr lang="en-US" altLang="x-none" sz="2000" dirty="0">
                <a:latin typeface="Calibri" charset="0"/>
                <a:ea typeface="Calibri" charset="0"/>
                <a:cs typeface="Calibri" charset="0"/>
              </a:rPr>
              <a:t>a </a:t>
            </a:r>
            <a:r>
              <a:rPr lang="en-US" altLang="x-none" sz="2000" b="1" i="1" dirty="0">
                <a:latin typeface="Calibri" charset="0"/>
                <a:ea typeface="Calibri" charset="0"/>
                <a:cs typeface="Calibri" charset="0"/>
              </a:rPr>
              <a:t>data-informed approach </a:t>
            </a:r>
            <a:r>
              <a:rPr lang="en-US" altLang="x-none" sz="2000" dirty="0">
                <a:latin typeface="Calibri" charset="0"/>
                <a:ea typeface="Calibri" charset="0"/>
                <a:cs typeface="Calibri" charset="0"/>
              </a:rPr>
              <a:t>to designing efforts</a:t>
            </a:r>
          </a:p>
          <a:p>
            <a:pPr marL="85725" indent="-257175">
              <a:lnSpc>
                <a:spcPct val="150000"/>
              </a:lnSpc>
              <a:buFont typeface="Arial" charset="0"/>
              <a:buChar char="•"/>
            </a:pPr>
            <a:r>
              <a:rPr lang="en-US" altLang="x-none" sz="2000" dirty="0">
                <a:latin typeface="Calibri" charset="0"/>
                <a:ea typeface="Calibri" charset="0"/>
                <a:cs typeface="Calibri" charset="0"/>
              </a:rPr>
              <a:t>Design efforts targeted at </a:t>
            </a:r>
            <a:r>
              <a:rPr lang="en-US" altLang="x-none" sz="2000" b="1" i="1" dirty="0">
                <a:latin typeface="Calibri" charset="0"/>
                <a:ea typeface="Calibri" charset="0"/>
                <a:cs typeface="Calibri" charset="0"/>
              </a:rPr>
              <a:t>root causes </a:t>
            </a:r>
            <a:r>
              <a:rPr lang="en-US" altLang="x-none" sz="2000" dirty="0">
                <a:latin typeface="Calibri" charset="0"/>
                <a:ea typeface="Calibri" charset="0"/>
                <a:cs typeface="Calibri" charset="0"/>
              </a:rPr>
              <a:t>of </a:t>
            </a:r>
            <a:r>
              <a:rPr lang="en-US" altLang="x-none" sz="2000" dirty="0" smtClean="0">
                <a:latin typeface="Calibri" charset="0"/>
                <a:ea typeface="Calibri" charset="0"/>
                <a:cs typeface="Calibri" charset="0"/>
              </a:rPr>
              <a:t>readmissions</a:t>
            </a:r>
          </a:p>
          <a:p>
            <a:pPr marL="85725" indent="-257175">
              <a:lnSpc>
                <a:spcPct val="150000"/>
              </a:lnSpc>
              <a:buFont typeface="Arial" charset="0"/>
              <a:buChar char="•"/>
            </a:pPr>
            <a:r>
              <a:rPr lang="en-US" altLang="x-none" sz="2000" dirty="0" smtClean="0">
                <a:latin typeface="Calibri" charset="0"/>
                <a:ea typeface="Calibri" charset="0"/>
                <a:cs typeface="Calibri" charset="0"/>
              </a:rPr>
              <a:t>Prioritize</a:t>
            </a:r>
            <a:r>
              <a:rPr lang="en-US" altLang="x-none" sz="2000" b="1" i="1" dirty="0" smtClean="0">
                <a:latin typeface="Calibri" charset="0"/>
                <a:ea typeface="Calibri" charset="0"/>
                <a:cs typeface="Calibri" charset="0"/>
              </a:rPr>
              <a:t> </a:t>
            </a:r>
            <a:r>
              <a:rPr lang="en-US" altLang="x-none" sz="2000" dirty="0" smtClean="0">
                <a:latin typeface="Calibri" charset="0"/>
                <a:ea typeface="Calibri" charset="0"/>
                <a:cs typeface="Calibri" charset="0"/>
              </a:rPr>
              <a:t>effective </a:t>
            </a:r>
            <a:r>
              <a:rPr lang="en-US" altLang="x-none" sz="2000" b="1" i="1" dirty="0" smtClean="0">
                <a:latin typeface="Calibri" charset="0"/>
                <a:ea typeface="Calibri" charset="0"/>
                <a:cs typeface="Calibri" charset="0"/>
              </a:rPr>
              <a:t>engagement </a:t>
            </a:r>
          </a:p>
          <a:p>
            <a:pPr marL="85725" indent="-257175">
              <a:lnSpc>
                <a:spcPct val="150000"/>
              </a:lnSpc>
              <a:buFont typeface="Arial" charset="0"/>
              <a:buChar char="•"/>
            </a:pPr>
            <a:r>
              <a:rPr lang="en-US" altLang="x-none" sz="2000" b="1" i="1" dirty="0" smtClean="0">
                <a:latin typeface="Calibri" charset="0"/>
                <a:ea typeface="Calibri" charset="0"/>
                <a:cs typeface="Calibri" charset="0"/>
              </a:rPr>
              <a:t>Address </a:t>
            </a:r>
            <a:r>
              <a:rPr lang="en-US" altLang="x-none" sz="2000" dirty="0" smtClean="0">
                <a:latin typeface="Calibri" charset="0"/>
                <a:ea typeface="Calibri" charset="0"/>
                <a:cs typeface="Calibri" charset="0"/>
              </a:rPr>
              <a:t>whole-person </a:t>
            </a:r>
            <a:r>
              <a:rPr lang="en-US" altLang="x-none" sz="2000" dirty="0" smtClean="0">
                <a:latin typeface="Calibri" charset="0"/>
                <a:ea typeface="Calibri" charset="0"/>
                <a:cs typeface="Calibri" charset="0"/>
              </a:rPr>
              <a:t>needs</a:t>
            </a:r>
          </a:p>
          <a:p>
            <a:pPr marL="85725" indent="-257175">
              <a:lnSpc>
                <a:spcPct val="150000"/>
              </a:lnSpc>
              <a:buFont typeface="Arial" charset="0"/>
              <a:buChar char="•"/>
            </a:pPr>
            <a:r>
              <a:rPr lang="en-US" altLang="ja-JP" sz="2000" b="1" i="1" dirty="0" smtClean="0">
                <a:latin typeface="Calibri" charset="0"/>
                <a:ea typeface="Calibri" charset="0"/>
                <a:cs typeface="Calibri" charset="0"/>
              </a:rPr>
              <a:t>Actively collaborate</a:t>
            </a:r>
            <a:r>
              <a:rPr lang="en-US" altLang="ja-JP" sz="2000" dirty="0" smtClean="0">
                <a:latin typeface="Calibri" charset="0"/>
                <a:ea typeface="Calibri" charset="0"/>
                <a:cs typeface="Calibri" charset="0"/>
              </a:rPr>
              <a:t>: this is a team sport</a:t>
            </a:r>
            <a:endParaRPr lang="en-US" altLang="ja-JP" sz="2000" dirty="0" smtClean="0">
              <a:latin typeface="Calibri" charset="0"/>
              <a:ea typeface="Calibri" charset="0"/>
              <a:cs typeface="Calibri" charset="0"/>
            </a:endParaRPr>
          </a:p>
          <a:p>
            <a:pPr marL="85725" indent="-257175">
              <a:lnSpc>
                <a:spcPct val="150000"/>
              </a:lnSpc>
              <a:buFont typeface="Arial" charset="0"/>
              <a:buChar char="•"/>
            </a:pPr>
            <a:r>
              <a:rPr lang="en-US" altLang="ja-JP" sz="2000" b="1" i="1" dirty="0" smtClean="0">
                <a:latin typeface="Calibri" charset="0"/>
                <a:ea typeface="Calibri" charset="0"/>
                <a:cs typeface="Calibri" charset="0"/>
              </a:rPr>
              <a:t>Deliver </a:t>
            </a:r>
            <a:r>
              <a:rPr lang="en-US" altLang="ja-JP" sz="2000" dirty="0" smtClean="0">
                <a:latin typeface="Calibri" charset="0"/>
                <a:ea typeface="Calibri" charset="0"/>
                <a:cs typeface="Calibri" charset="0"/>
              </a:rPr>
              <a:t>interventions</a:t>
            </a:r>
            <a:r>
              <a:rPr lang="en-US" altLang="ja-JP" sz="2000" smtClean="0">
                <a:latin typeface="Calibri" charset="0"/>
                <a:ea typeface="Calibri" charset="0"/>
                <a:cs typeface="Calibri" charset="0"/>
              </a:rPr>
              <a:t>: change what we do until we are effective</a:t>
            </a:r>
            <a:endParaRPr lang="en-US" altLang="ja-JP" sz="2000" dirty="0" smtClean="0">
              <a:latin typeface="Calibri" charset="0"/>
              <a:ea typeface="Calibri" charset="0"/>
              <a:cs typeface="Calibri" charset="0"/>
            </a:endParaRPr>
          </a:p>
          <a:p>
            <a:pPr marL="85725" indent="-257175">
              <a:lnSpc>
                <a:spcPct val="150000"/>
              </a:lnSpc>
              <a:buFont typeface="Arial" charset="0"/>
              <a:buChar char="•"/>
            </a:pPr>
            <a:endParaRPr lang="en-US" altLang="ja-JP" sz="2000" dirty="0" smtClean="0">
              <a:latin typeface="Calibri" charset="0"/>
              <a:ea typeface="Calibri" charset="0"/>
              <a:cs typeface="Calibri" charset="0"/>
            </a:endParaRPr>
          </a:p>
          <a:p>
            <a:pPr marL="85725" indent="-257175">
              <a:lnSpc>
                <a:spcPct val="150000"/>
              </a:lnSpc>
              <a:buFont typeface="Arial" charset="0"/>
              <a:buChar char="•"/>
            </a:pPr>
            <a:endParaRPr lang="en-US" altLang="ja-JP" sz="2000" dirty="0" smtClean="0">
              <a:latin typeface="Calibri" charset="0"/>
              <a:ea typeface="Calibri" charset="0"/>
              <a:cs typeface="Calibri" charset="0"/>
            </a:endParaRPr>
          </a:p>
          <a:p>
            <a:pPr marL="85725" indent="-257175">
              <a:lnSpc>
                <a:spcPct val="150000"/>
              </a:lnSpc>
              <a:buFont typeface="Arial" charset="0"/>
              <a:buChar char="•"/>
            </a:pPr>
            <a:endParaRPr lang="en-US" altLang="ja-JP" sz="2000" dirty="0">
              <a:latin typeface="Calibri" charset="0"/>
              <a:ea typeface="Calibri" charset="0"/>
              <a:cs typeface="Calibri" charset="0"/>
            </a:endParaRPr>
          </a:p>
          <a:p>
            <a:pPr lvl="1"/>
            <a:endParaRPr lang="en-US" altLang="x-none" dirty="0">
              <a:latin typeface="Calibri" charset="0"/>
              <a:ea typeface="Calibri" charset="0"/>
              <a:cs typeface="Calibri" charset="0"/>
            </a:endParaRPr>
          </a:p>
          <a:p>
            <a:endParaRPr lang="en-US" sz="2000" dirty="0">
              <a:latin typeface="Calibri" charset="0"/>
              <a:ea typeface="Calibri" charset="0"/>
              <a:cs typeface="Calibri" charset="0"/>
            </a:endParaRPr>
          </a:p>
        </p:txBody>
      </p:sp>
      <p:sp>
        <p:nvSpPr>
          <p:cNvPr id="3" name="Title 2"/>
          <p:cNvSpPr>
            <a:spLocks noGrp="1"/>
          </p:cNvSpPr>
          <p:nvPr>
            <p:ph type="title"/>
          </p:nvPr>
        </p:nvSpPr>
        <p:spPr/>
        <p:txBody>
          <a:bodyPr/>
          <a:lstStyle/>
          <a:p>
            <a:r>
              <a:rPr lang="en-US" dirty="0" smtClean="0">
                <a:latin typeface="Calibri" charset="0"/>
                <a:ea typeface="Calibri" charset="0"/>
                <a:cs typeface="Calibri" charset="0"/>
              </a:rPr>
              <a:t>Summary </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17390845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9383" y="1371600"/>
            <a:ext cx="8546078" cy="1927225"/>
          </a:xfrm>
        </p:spPr>
        <p:txBody>
          <a:bodyPr/>
          <a:lstStyle/>
          <a:p>
            <a:pPr algn="ctr"/>
            <a:r>
              <a:rPr lang="en-US" sz="2400" dirty="0" smtClean="0"/>
              <a:t>Thank </a:t>
            </a:r>
            <a:r>
              <a:rPr lang="en-US" sz="2400" dirty="0" smtClean="0"/>
              <a:t>you for your commitment to improving care</a:t>
            </a:r>
            <a:endParaRPr lang="en-US" sz="2400" dirty="0"/>
          </a:p>
        </p:txBody>
      </p:sp>
      <p:sp>
        <p:nvSpPr>
          <p:cNvPr id="6" name="TextBox 5"/>
          <p:cNvSpPr txBox="1"/>
          <p:nvPr/>
        </p:nvSpPr>
        <p:spPr>
          <a:xfrm>
            <a:off x="359383" y="4176722"/>
            <a:ext cx="8396658" cy="1323439"/>
          </a:xfrm>
          <a:prstGeom prst="rect">
            <a:avLst/>
          </a:prstGeom>
          <a:noFill/>
        </p:spPr>
        <p:txBody>
          <a:bodyPr wrap="none" rtlCol="0">
            <a:spAutoFit/>
          </a:bodyPr>
          <a:lstStyle/>
          <a:p>
            <a:pPr algn="ctr" defTabSz="457200"/>
            <a:r>
              <a:rPr lang="en-US" sz="1600" dirty="0">
                <a:solidFill>
                  <a:prstClr val="black"/>
                </a:solidFill>
              </a:rPr>
              <a:t>Amy E. Boutwell, MD, MPP</a:t>
            </a:r>
          </a:p>
          <a:p>
            <a:pPr algn="ctr" defTabSz="457200"/>
            <a:r>
              <a:rPr lang="en-US" sz="1600" dirty="0">
                <a:solidFill>
                  <a:prstClr val="black"/>
                </a:solidFill>
              </a:rPr>
              <a:t>President, Collaborative Healthcare </a:t>
            </a:r>
            <a:r>
              <a:rPr lang="en-US" sz="1600" dirty="0" smtClean="0">
                <a:solidFill>
                  <a:prstClr val="black"/>
                </a:solidFill>
              </a:rPr>
              <a:t>Strategies</a:t>
            </a:r>
          </a:p>
          <a:p>
            <a:pPr algn="ctr" defTabSz="457200"/>
            <a:r>
              <a:rPr lang="en-US" sz="1600" dirty="0" smtClean="0">
                <a:solidFill>
                  <a:prstClr val="black"/>
                </a:solidFill>
              </a:rPr>
              <a:t>Co-Principal </a:t>
            </a:r>
            <a:r>
              <a:rPr lang="en-US" sz="1600" dirty="0">
                <a:solidFill>
                  <a:prstClr val="black"/>
                </a:solidFill>
              </a:rPr>
              <a:t>Investigator, AHRQ Designing and Delivering Whole-Person Transitional Care</a:t>
            </a:r>
          </a:p>
          <a:p>
            <a:pPr algn="ctr" defTabSz="457200"/>
            <a:r>
              <a:rPr lang="en-US" sz="1600" dirty="0" err="1" smtClean="0">
                <a:solidFill>
                  <a:prstClr val="black"/>
                </a:solidFill>
              </a:rPr>
              <a:t>Amy@CollaborativeHealthcareStrategies.com</a:t>
            </a:r>
            <a:endParaRPr lang="en-US" sz="1600" dirty="0">
              <a:solidFill>
                <a:prstClr val="black"/>
              </a:solidFill>
            </a:endParaRPr>
          </a:p>
          <a:p>
            <a:pPr algn="ctr" defTabSz="457200"/>
            <a:endParaRPr lang="en-US" sz="1600" dirty="0">
              <a:solidFill>
                <a:prstClr val="black"/>
              </a:solidFill>
            </a:endParaRPr>
          </a:p>
        </p:txBody>
      </p:sp>
    </p:spTree>
    <p:extLst>
      <p:ext uri="{BB962C8B-B14F-4D97-AF65-F5344CB8AC3E}">
        <p14:creationId xmlns:p14="http://schemas.microsoft.com/office/powerpoint/2010/main" val="1542201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3"/>
          <p:cNvSpPr>
            <a:spLocks noGrp="1"/>
          </p:cNvSpPr>
          <p:nvPr>
            <p:ph type="title"/>
          </p:nvPr>
        </p:nvSpPr>
        <p:spPr>
          <a:xfrm>
            <a:off x="457200" y="423337"/>
            <a:ext cx="8229600" cy="990600"/>
          </a:xfrm>
        </p:spPr>
        <p:txBody>
          <a:bodyPr anchor="ctr">
            <a:normAutofit/>
          </a:bodyPr>
          <a:lstStyle/>
          <a:p>
            <a:r>
              <a:rPr lang="en-US" sz="2800" dirty="0" smtClean="0">
                <a:solidFill>
                  <a:schemeClr val="accent4">
                    <a:lumMod val="75000"/>
                  </a:schemeClr>
                </a:solidFill>
                <a:latin typeface="Calibri" charset="0"/>
                <a:ea typeface="Calibri" charset="0"/>
                <a:cs typeface="Calibri" charset="0"/>
              </a:rPr>
              <a:t>Medicare </a:t>
            </a:r>
            <a:r>
              <a:rPr lang="en-US" sz="2800" dirty="0" smtClean="0">
                <a:solidFill>
                  <a:schemeClr val="accent4">
                    <a:lumMod val="75000"/>
                  </a:schemeClr>
                </a:solidFill>
                <a:latin typeface="Calibri" charset="0"/>
                <a:ea typeface="Calibri" charset="0"/>
                <a:cs typeface="Calibri" charset="0"/>
              </a:rPr>
              <a:t>Readmission Penalty Created Focus - also Blinders</a:t>
            </a:r>
            <a:endParaRPr lang="en-US" sz="2800" dirty="0">
              <a:solidFill>
                <a:schemeClr val="accent4">
                  <a:lumMod val="75000"/>
                </a:schemeClr>
              </a:solidFill>
              <a:latin typeface="Calibri" charset="0"/>
              <a:ea typeface="Calibri" charset="0"/>
              <a:cs typeface="Calibri" charset="0"/>
            </a:endParaRPr>
          </a:p>
        </p:txBody>
      </p:sp>
      <p:sp>
        <p:nvSpPr>
          <p:cNvPr id="3" name="Content Placeholder 2"/>
          <p:cNvSpPr>
            <a:spLocks noGrp="1"/>
          </p:cNvSpPr>
          <p:nvPr>
            <p:ph idx="1"/>
          </p:nvPr>
        </p:nvSpPr>
        <p:spPr>
          <a:xfrm>
            <a:off x="457200" y="1642533"/>
            <a:ext cx="8229600" cy="4605870"/>
          </a:xfrm>
        </p:spPr>
        <p:txBody>
          <a:bodyPr>
            <a:noAutofit/>
          </a:bodyPr>
          <a:lstStyle/>
          <a:p>
            <a:pPr marL="457200" indent="-457200">
              <a:buFont typeface="+mj-lt"/>
              <a:buAutoNum type="arabicPeriod"/>
              <a:defRPr/>
            </a:pPr>
            <a:r>
              <a:rPr lang="en-US" sz="2000" dirty="0" smtClean="0">
                <a:solidFill>
                  <a:schemeClr val="tx1"/>
                </a:solidFill>
                <a:latin typeface="Calibri" charset="0"/>
                <a:ea typeface="Calibri" charset="0"/>
                <a:cs typeface="Calibri" charset="0"/>
              </a:rPr>
              <a:t>Diagnosis-based focus</a:t>
            </a:r>
          </a:p>
          <a:p>
            <a:pPr lvl="1">
              <a:defRPr/>
            </a:pPr>
            <a:endParaRPr lang="en-US" sz="1800" dirty="0" smtClean="0">
              <a:solidFill>
                <a:schemeClr val="tx1"/>
              </a:solidFill>
              <a:latin typeface="Calibri" charset="0"/>
              <a:ea typeface="Calibri" charset="0"/>
              <a:cs typeface="Calibri" charset="0"/>
            </a:endParaRPr>
          </a:p>
          <a:p>
            <a:pPr marL="457200" indent="-457200">
              <a:buFont typeface="+mj-lt"/>
              <a:buAutoNum type="arabicPeriod"/>
              <a:defRPr/>
            </a:pPr>
            <a:r>
              <a:rPr lang="en-US" sz="2000" dirty="0" smtClean="0">
                <a:solidFill>
                  <a:schemeClr val="tx1"/>
                </a:solidFill>
                <a:latin typeface="Calibri" charset="0"/>
                <a:ea typeface="Calibri" charset="0"/>
                <a:cs typeface="Calibri" charset="0"/>
              </a:rPr>
              <a:t>Medicare focus</a:t>
            </a:r>
          </a:p>
          <a:p>
            <a:pPr marL="692150" lvl="3" indent="-342900">
              <a:buFont typeface="Arial" charset="0"/>
              <a:buChar char="•"/>
              <a:defRPr/>
            </a:pPr>
            <a:endParaRPr lang="en-US" dirty="0">
              <a:solidFill>
                <a:schemeClr val="tx1"/>
              </a:solidFill>
              <a:latin typeface="Calibri" charset="0"/>
              <a:ea typeface="Calibri" charset="0"/>
              <a:cs typeface="Calibri" charset="0"/>
            </a:endParaRPr>
          </a:p>
          <a:p>
            <a:pPr marL="457200" indent="-457200">
              <a:buFont typeface="+mj-lt"/>
              <a:buAutoNum type="arabicPeriod"/>
              <a:defRPr/>
            </a:pPr>
            <a:r>
              <a:rPr lang="en-US" sz="2000" dirty="0" smtClean="0">
                <a:solidFill>
                  <a:schemeClr val="tx1"/>
                </a:solidFill>
                <a:latin typeface="Calibri" charset="0"/>
                <a:ea typeface="Calibri" charset="0"/>
                <a:cs typeface="Calibri" charset="0"/>
              </a:rPr>
              <a:t>Limited our understanding of who is at risk of readmission</a:t>
            </a:r>
          </a:p>
          <a:p>
            <a:pPr marL="457200" indent="-457200">
              <a:buFont typeface="+mj-lt"/>
              <a:buAutoNum type="arabicPeriod"/>
              <a:defRPr/>
            </a:pPr>
            <a:endParaRPr lang="en-US" sz="2000" dirty="0">
              <a:latin typeface="Calibri" charset="0"/>
              <a:ea typeface="Calibri" charset="0"/>
              <a:cs typeface="Calibri" charset="0"/>
            </a:endParaRPr>
          </a:p>
          <a:p>
            <a:pPr marL="457200" indent="-457200">
              <a:buFont typeface="+mj-lt"/>
              <a:buAutoNum type="arabicPeriod"/>
              <a:defRPr/>
            </a:pPr>
            <a:r>
              <a:rPr lang="en-US" sz="2000" dirty="0" smtClean="0">
                <a:latin typeface="Calibri" charset="0"/>
                <a:ea typeface="Calibri" charset="0"/>
                <a:cs typeface="Calibri" charset="0"/>
              </a:rPr>
              <a:t>Narrow “project-itis” </a:t>
            </a:r>
            <a:r>
              <a:rPr lang="en-US" sz="2000" dirty="0" smtClean="0">
                <a:latin typeface="Calibri" charset="0"/>
                <a:ea typeface="Calibri" charset="0"/>
                <a:cs typeface="Calibri" charset="0"/>
              </a:rPr>
              <a:t>limits </a:t>
            </a:r>
            <a:r>
              <a:rPr lang="en-US" sz="2000" dirty="0" smtClean="0">
                <a:latin typeface="Calibri" charset="0"/>
                <a:ea typeface="Calibri" charset="0"/>
                <a:cs typeface="Calibri" charset="0"/>
              </a:rPr>
              <a:t>system redesign </a:t>
            </a:r>
            <a:r>
              <a:rPr lang="mr-IN" sz="2000" dirty="0" smtClean="0">
                <a:latin typeface="Calibri" charset="0"/>
                <a:ea typeface="Calibri" charset="0"/>
                <a:cs typeface="Calibri" charset="0"/>
              </a:rPr>
              <a:t>–</a:t>
            </a:r>
            <a:r>
              <a:rPr lang="en-US" sz="2000" dirty="0" smtClean="0">
                <a:latin typeface="Calibri" charset="0"/>
                <a:ea typeface="Calibri" charset="0"/>
                <a:cs typeface="Calibri" charset="0"/>
              </a:rPr>
              <a:t> hard to break through to </a:t>
            </a:r>
            <a:r>
              <a:rPr lang="en-US" sz="2000" dirty="0" smtClean="0">
                <a:latin typeface="Calibri" charset="0"/>
                <a:ea typeface="Calibri" charset="0"/>
                <a:cs typeface="Calibri" charset="0"/>
              </a:rPr>
              <a:t>transforming care</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21044571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4">
                    <a:lumMod val="75000"/>
                  </a:schemeClr>
                </a:solidFill>
                <a:latin typeface="Calibri" charset="0"/>
                <a:ea typeface="Calibri" charset="0"/>
                <a:cs typeface="Calibri" charset="0"/>
              </a:rPr>
              <a:t>AHRQ Reducing Medicaid Readmissions Project</a:t>
            </a:r>
            <a:endParaRPr lang="en-US" sz="2800" dirty="0">
              <a:solidFill>
                <a:schemeClr val="accent4">
                  <a:lumMod val="75000"/>
                </a:schemeClr>
              </a:solidFill>
              <a:latin typeface="Calibri" charset="0"/>
              <a:ea typeface="Calibri" charset="0"/>
              <a:cs typeface="Calibri" charset="0"/>
            </a:endParaRPr>
          </a:p>
        </p:txBody>
      </p:sp>
      <p:sp>
        <p:nvSpPr>
          <p:cNvPr id="3" name="Content Placeholder 2"/>
          <p:cNvSpPr>
            <a:spLocks noGrp="1"/>
          </p:cNvSpPr>
          <p:nvPr>
            <p:ph idx="1"/>
          </p:nvPr>
        </p:nvSpPr>
        <p:spPr/>
        <p:txBody>
          <a:bodyPr/>
          <a:lstStyle/>
          <a:p>
            <a:r>
              <a:rPr lang="en-US" sz="2000" dirty="0" smtClean="0">
                <a:latin typeface="Calibri" charset="0"/>
                <a:ea typeface="Calibri" charset="0"/>
                <a:cs typeface="Calibri" charset="0"/>
              </a:rPr>
              <a:t>Identify the </a:t>
            </a:r>
            <a:r>
              <a:rPr lang="en-US" sz="2000" b="1" i="1" dirty="0" smtClean="0">
                <a:latin typeface="Calibri" charset="0"/>
                <a:ea typeface="Calibri" charset="0"/>
                <a:cs typeface="Calibri" charset="0"/>
              </a:rPr>
              <a:t>similarities &amp; differences</a:t>
            </a:r>
            <a:r>
              <a:rPr lang="en-US" sz="2000" dirty="0" smtClean="0">
                <a:latin typeface="Calibri" charset="0"/>
                <a:ea typeface="Calibri" charset="0"/>
                <a:cs typeface="Calibri" charset="0"/>
              </a:rPr>
              <a:t> in readmission patterns for Medicare v. Medicaid patients</a:t>
            </a:r>
          </a:p>
          <a:p>
            <a:endParaRPr lang="en-US" sz="2000" dirty="0" smtClean="0">
              <a:latin typeface="Calibri" charset="0"/>
              <a:ea typeface="Calibri" charset="0"/>
              <a:cs typeface="Calibri" charset="0"/>
            </a:endParaRPr>
          </a:p>
          <a:p>
            <a:r>
              <a:rPr lang="en-US" sz="2000" dirty="0" smtClean="0">
                <a:latin typeface="Calibri" charset="0"/>
                <a:ea typeface="Calibri" charset="0"/>
                <a:cs typeface="Calibri" charset="0"/>
              </a:rPr>
              <a:t>Explore whether the models developed for older adults </a:t>
            </a:r>
            <a:r>
              <a:rPr lang="en-US" sz="2000" b="1" i="1" dirty="0" smtClean="0">
                <a:latin typeface="Calibri" charset="0"/>
                <a:ea typeface="Calibri" charset="0"/>
                <a:cs typeface="Calibri" charset="0"/>
              </a:rPr>
              <a:t>apply</a:t>
            </a:r>
            <a:r>
              <a:rPr lang="en-US" sz="2000" dirty="0" smtClean="0">
                <a:latin typeface="Calibri" charset="0"/>
                <a:ea typeface="Calibri" charset="0"/>
                <a:cs typeface="Calibri" charset="0"/>
              </a:rPr>
              <a:t> to the Medicaid population as well</a:t>
            </a:r>
          </a:p>
          <a:p>
            <a:endParaRPr lang="en-US" sz="2000" dirty="0" smtClean="0">
              <a:latin typeface="Calibri" charset="0"/>
              <a:ea typeface="Calibri" charset="0"/>
              <a:cs typeface="Calibri" charset="0"/>
            </a:endParaRPr>
          </a:p>
          <a:p>
            <a:r>
              <a:rPr lang="en-US" sz="2000" dirty="0" smtClean="0">
                <a:latin typeface="Calibri" charset="0"/>
                <a:ea typeface="Calibri" charset="0"/>
                <a:cs typeface="Calibri" charset="0"/>
              </a:rPr>
              <a:t>Create a guide for hospitals to </a:t>
            </a:r>
            <a:r>
              <a:rPr lang="en-US" sz="2000" b="1" i="1" dirty="0" smtClean="0">
                <a:latin typeface="Calibri" charset="0"/>
                <a:ea typeface="Calibri" charset="0"/>
                <a:cs typeface="Calibri" charset="0"/>
              </a:rPr>
              <a:t>expand and adapt strategies </a:t>
            </a:r>
            <a:r>
              <a:rPr lang="en-US" sz="2000" dirty="0" smtClean="0">
                <a:latin typeface="Calibri" charset="0"/>
                <a:ea typeface="Calibri" charset="0"/>
                <a:cs typeface="Calibri" charset="0"/>
              </a:rPr>
              <a:t>to reduce readmissions </a:t>
            </a:r>
            <a:r>
              <a:rPr lang="mr-IN" sz="2000" dirty="0" smtClean="0">
                <a:latin typeface="Calibri" charset="0"/>
                <a:ea typeface="Calibri" charset="0"/>
                <a:cs typeface="Calibri" charset="0"/>
              </a:rPr>
              <a:t>–</a:t>
            </a:r>
            <a:r>
              <a:rPr lang="en-US" sz="2000" dirty="0" smtClean="0">
                <a:latin typeface="Calibri" charset="0"/>
                <a:ea typeface="Calibri" charset="0"/>
                <a:cs typeface="Calibri" charset="0"/>
              </a:rPr>
              <a:t> to apply to a </a:t>
            </a:r>
            <a:r>
              <a:rPr lang="en-US" sz="2000" b="1" i="1" dirty="0" smtClean="0">
                <a:latin typeface="Calibri" charset="0"/>
                <a:ea typeface="Calibri" charset="0"/>
                <a:cs typeface="Calibri" charset="0"/>
              </a:rPr>
              <a:t>broader, all payer </a:t>
            </a:r>
            <a:r>
              <a:rPr lang="en-US" sz="2000" dirty="0" smtClean="0">
                <a:latin typeface="Calibri" charset="0"/>
                <a:ea typeface="Calibri" charset="0"/>
                <a:cs typeface="Calibri" charset="0"/>
              </a:rPr>
              <a:t>population</a:t>
            </a:r>
          </a:p>
          <a:p>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556191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accent4">
                    <a:lumMod val="50000"/>
                  </a:schemeClr>
                </a:solidFill>
              </a:rPr>
              <a:t>Hospitals with Hospital-Wide Results</a:t>
            </a:r>
            <a:endParaRPr lang="en-US" sz="2800" dirty="0">
              <a:solidFill>
                <a:schemeClr val="accent4">
                  <a:lumMod val="50000"/>
                </a:schemeClr>
              </a:solidFill>
            </a:endParaRPr>
          </a:p>
        </p:txBody>
      </p:sp>
      <p:sp>
        <p:nvSpPr>
          <p:cNvPr id="3" name="Content Placeholder 2"/>
          <p:cNvSpPr>
            <a:spLocks noGrp="1"/>
          </p:cNvSpPr>
          <p:nvPr>
            <p:ph idx="1"/>
          </p:nvPr>
        </p:nvSpPr>
        <p:spPr/>
        <p:txBody>
          <a:bodyPr/>
          <a:lstStyle/>
          <a:p>
            <a:r>
              <a:rPr lang="en-US" sz="2000" dirty="0" smtClean="0"/>
              <a:t>Know their data – </a:t>
            </a:r>
          </a:p>
          <a:p>
            <a:pPr marL="617220" lvl="1" indent="-342900"/>
            <a:r>
              <a:rPr lang="en-US" sz="2000" i="1" dirty="0" smtClean="0"/>
              <a:t>Analyze, trend, track, display, share, post</a:t>
            </a:r>
          </a:p>
          <a:p>
            <a:pPr lvl="1"/>
            <a:endParaRPr lang="en-US" sz="2000" dirty="0" smtClean="0"/>
          </a:p>
          <a:p>
            <a:r>
              <a:rPr lang="en-US" sz="2000" dirty="0" smtClean="0"/>
              <a:t>Broad concept of “readmission risk”</a:t>
            </a:r>
          </a:p>
          <a:p>
            <a:pPr marL="617220" lvl="1" indent="-342900"/>
            <a:r>
              <a:rPr lang="en-US" sz="2000" i="1" dirty="0" smtClean="0"/>
              <a:t>Way beyond case finding for diagnoses</a:t>
            </a:r>
          </a:p>
          <a:p>
            <a:pPr lvl="1"/>
            <a:endParaRPr lang="en-US" sz="2000" dirty="0" smtClean="0"/>
          </a:p>
          <a:p>
            <a:r>
              <a:rPr lang="en-US" sz="2000" dirty="0" smtClean="0"/>
              <a:t>Multifaceted strategy</a:t>
            </a:r>
          </a:p>
          <a:p>
            <a:pPr marL="617220" lvl="1" indent="-342900"/>
            <a:r>
              <a:rPr lang="en-US" sz="2000" i="1" dirty="0" smtClean="0"/>
              <a:t>Improve standard care, collaborate across settings, enhanced care</a:t>
            </a:r>
          </a:p>
          <a:p>
            <a:pPr lvl="1"/>
            <a:endParaRPr lang="en-US" sz="2000" dirty="0" smtClean="0"/>
          </a:p>
          <a:p>
            <a:r>
              <a:rPr lang="en-US" sz="2000" dirty="0" smtClean="0"/>
              <a:t>Use technology to make this better, quicker, automated</a:t>
            </a:r>
          </a:p>
          <a:p>
            <a:pPr marL="617220" lvl="1" indent="-342900"/>
            <a:r>
              <a:rPr lang="en-US" sz="2000" i="1" dirty="0" smtClean="0"/>
              <a:t>Automated notifications, implementation tracking, dashboards</a:t>
            </a:r>
          </a:p>
          <a:p>
            <a:endParaRPr lang="en-US" sz="2000" dirty="0"/>
          </a:p>
        </p:txBody>
      </p:sp>
    </p:spTree>
    <p:extLst>
      <p:ext uri="{BB962C8B-B14F-4D97-AF65-F5344CB8AC3E}">
        <p14:creationId xmlns:p14="http://schemas.microsoft.com/office/powerpoint/2010/main" val="1774896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798" y="1674550"/>
            <a:ext cx="2809429" cy="363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3433" y="1712010"/>
            <a:ext cx="1298993" cy="129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p:cNvSpPr txBox="1">
            <a:spLocks noChangeArrowheads="1"/>
          </p:cNvSpPr>
          <p:nvPr/>
        </p:nvSpPr>
        <p:spPr bwMode="auto">
          <a:xfrm>
            <a:off x="5578383" y="2161451"/>
            <a:ext cx="3431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defRPr/>
            </a:pPr>
            <a:r>
              <a:rPr lang="en-US" sz="2000" kern="0" dirty="0" smtClean="0">
                <a:solidFill>
                  <a:prstClr val="black"/>
                </a:solidFill>
              </a:rPr>
              <a:t>13 customizable tools</a:t>
            </a:r>
            <a:endParaRPr lang="en-US" sz="2000" kern="0" dirty="0">
              <a:solidFill>
                <a:prstClr val="black"/>
              </a:solidFill>
            </a:endParaRPr>
          </a:p>
        </p:txBody>
      </p:sp>
      <p:pic>
        <p:nvPicPr>
          <p:cNvPr id="13" name="Picture 12"/>
          <p:cNvPicPr>
            <a:picLocks noChangeAspect="1"/>
          </p:cNvPicPr>
          <p:nvPr/>
        </p:nvPicPr>
        <p:blipFill>
          <a:blip r:embed="rId4"/>
          <a:stretch>
            <a:fillRect/>
          </a:stretch>
        </p:blipFill>
        <p:spPr>
          <a:xfrm>
            <a:off x="344059" y="5601334"/>
            <a:ext cx="8442754" cy="462870"/>
          </a:xfrm>
          <a:prstGeom prst="rect">
            <a:avLst/>
          </a:prstGeom>
        </p:spPr>
      </p:pic>
      <p:pic>
        <p:nvPicPr>
          <p:cNvPr id="14" name="Picture 13"/>
          <p:cNvPicPr>
            <a:picLocks noChangeAspect="1"/>
          </p:cNvPicPr>
          <p:nvPr/>
        </p:nvPicPr>
        <p:blipFill>
          <a:blip r:embed="rId5"/>
          <a:stretch>
            <a:fillRect/>
          </a:stretch>
        </p:blipFill>
        <p:spPr>
          <a:xfrm>
            <a:off x="4120215" y="3447565"/>
            <a:ext cx="1252211" cy="1252211"/>
          </a:xfrm>
          <a:prstGeom prst="rect">
            <a:avLst/>
          </a:prstGeom>
        </p:spPr>
      </p:pic>
      <p:sp>
        <p:nvSpPr>
          <p:cNvPr id="15" name="TextBox 2"/>
          <p:cNvSpPr txBox="1">
            <a:spLocks noChangeArrowheads="1"/>
          </p:cNvSpPr>
          <p:nvPr/>
        </p:nvSpPr>
        <p:spPr bwMode="auto">
          <a:xfrm>
            <a:off x="5578383" y="3866293"/>
            <a:ext cx="34314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defRPr/>
            </a:pPr>
            <a:r>
              <a:rPr lang="en-US" sz="2000" kern="0" dirty="0" smtClean="0">
                <a:solidFill>
                  <a:prstClr val="black"/>
                </a:solidFill>
              </a:rPr>
              <a:t>6-part  webinar series </a:t>
            </a:r>
            <a:endParaRPr lang="en-US" sz="2000" kern="0" dirty="0">
              <a:solidFill>
                <a:prstClr val="black"/>
              </a:solidFill>
            </a:endParaRPr>
          </a:p>
        </p:txBody>
      </p:sp>
      <p:sp>
        <p:nvSpPr>
          <p:cNvPr id="2" name="Title 1"/>
          <p:cNvSpPr>
            <a:spLocks noGrp="1"/>
          </p:cNvSpPr>
          <p:nvPr>
            <p:ph type="title"/>
          </p:nvPr>
        </p:nvSpPr>
        <p:spPr/>
        <p:txBody>
          <a:bodyPr>
            <a:normAutofit fontScale="90000"/>
          </a:bodyPr>
          <a:lstStyle/>
          <a:p>
            <a:r>
              <a:rPr lang="en-US" sz="2800" dirty="0" smtClean="0">
                <a:solidFill>
                  <a:schemeClr val="accent4">
                    <a:lumMod val="50000"/>
                  </a:schemeClr>
                </a:solidFill>
              </a:rPr>
              <a:t>Designing and Delivering Whole-Person Transitional Care: </a:t>
            </a:r>
            <a:br>
              <a:rPr lang="en-US" sz="2800" dirty="0" smtClean="0">
                <a:solidFill>
                  <a:schemeClr val="accent4">
                    <a:lumMod val="50000"/>
                  </a:schemeClr>
                </a:solidFill>
              </a:rPr>
            </a:br>
            <a:r>
              <a:rPr lang="en-US" sz="2700" i="1" dirty="0" smtClean="0">
                <a:solidFill>
                  <a:schemeClr val="accent4">
                    <a:lumMod val="50000"/>
                  </a:schemeClr>
                </a:solidFill>
              </a:rPr>
              <a:t>The ASPIRE Guide</a:t>
            </a:r>
            <a:endParaRPr lang="en-US" sz="2700" i="1" dirty="0">
              <a:solidFill>
                <a:schemeClr val="accent4">
                  <a:lumMod val="50000"/>
                </a:schemeClr>
              </a:solidFill>
            </a:endParaRPr>
          </a:p>
        </p:txBody>
      </p:sp>
    </p:spTree>
    <p:extLst>
      <p:ext uri="{BB962C8B-B14F-4D97-AF65-F5344CB8AC3E}">
        <p14:creationId xmlns:p14="http://schemas.microsoft.com/office/powerpoint/2010/main" val="214045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accent4">
                    <a:lumMod val="50000"/>
                  </a:schemeClr>
                </a:solidFill>
              </a:rPr>
              <a:t>ASPIRE Framework</a:t>
            </a:r>
            <a:endParaRPr lang="en-US" sz="2800" dirty="0">
              <a:solidFill>
                <a:schemeClr val="accent4">
                  <a:lumMod val="50000"/>
                </a:schemeClr>
              </a:solidFill>
            </a:endParaRPr>
          </a:p>
        </p:txBody>
      </p:sp>
      <p:pic>
        <p:nvPicPr>
          <p:cNvPr id="3" name="Picture 2" descr="This driver diagram illustrates this guide’s framework of action for reducing Medicaid readmissions. To achieve the aim of reducing Medicaid readmissions, the two primary drivers required to achieve the aim in our model include analysis and action. Analysis is required to expand teams’ understanding of the patterns and root causes of Medicaid readmissions, inventory and assess current readmission reduction efforts in the hospital and community, and develop a multifaceted portfolio of strategies to better match readmission reduction efforts to high-risk patients’ transitional care needs. Action is required to change transitional care in three complementary domains: improve hospital-based care, collaborate with “receiving” providers, and deliver enhanced services. The six secondary drivers correspond to the six section of the guide, which are intended as steps for hospital teams to move through in their readmission reduction work. These six steps have also been organized into the acronym ASPIRE to help hospital teams remember and implement the full structure of this framework. " title="ASPIRE Driver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 y="1839283"/>
            <a:ext cx="8828087" cy="2679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671762" y="2528889"/>
            <a:ext cx="861133" cy="307777"/>
          </a:xfrm>
          <a:prstGeom prst="rect">
            <a:avLst/>
          </a:prstGeom>
          <a:noFill/>
        </p:spPr>
        <p:txBody>
          <a:bodyPr wrap="none" rtlCol="0">
            <a:spAutoFit/>
          </a:bodyPr>
          <a:lstStyle/>
          <a:p>
            <a:pPr defTabSz="457200"/>
            <a:r>
              <a:rPr lang="en-US" sz="1400" i="1">
                <a:solidFill>
                  <a:prstClr val="black"/>
                </a:solidFill>
              </a:rPr>
              <a:t>“Design”</a:t>
            </a:r>
          </a:p>
        </p:txBody>
      </p:sp>
      <p:sp>
        <p:nvSpPr>
          <p:cNvPr id="7" name="TextBox 6"/>
          <p:cNvSpPr txBox="1"/>
          <p:nvPr/>
        </p:nvSpPr>
        <p:spPr>
          <a:xfrm>
            <a:off x="2671762" y="3738564"/>
            <a:ext cx="861133" cy="307777"/>
          </a:xfrm>
          <a:prstGeom prst="rect">
            <a:avLst/>
          </a:prstGeom>
          <a:noFill/>
        </p:spPr>
        <p:txBody>
          <a:bodyPr wrap="none" rtlCol="0">
            <a:spAutoFit/>
          </a:bodyPr>
          <a:lstStyle/>
          <a:p>
            <a:pPr defTabSz="457200"/>
            <a:r>
              <a:rPr lang="en-US" sz="1400" i="1" dirty="0">
                <a:solidFill>
                  <a:prstClr val="black"/>
                </a:solidFill>
              </a:rPr>
              <a:t>“Deliver”</a:t>
            </a:r>
          </a:p>
        </p:txBody>
      </p:sp>
    </p:spTree>
    <p:extLst>
      <p:ext uri="{BB962C8B-B14F-4D97-AF65-F5344CB8AC3E}">
        <p14:creationId xmlns:p14="http://schemas.microsoft.com/office/powerpoint/2010/main" val="4924922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CHS_JSI_ASPIRE_webinar1">
  <a:themeElements>
    <a:clrScheme name="Custom 1">
      <a:dk1>
        <a:sysClr val="windowText" lastClr="000000"/>
      </a:dk1>
      <a:lt1>
        <a:sysClr val="window" lastClr="FFFFFF"/>
      </a:lt1>
      <a:dk2>
        <a:srgbClr val="474C55"/>
      </a:dk2>
      <a:lt2>
        <a:srgbClr val="EFF1F5"/>
      </a:lt2>
      <a:accent1>
        <a:srgbClr val="6B1D74"/>
      </a:accent1>
      <a:accent2>
        <a:srgbClr val="F9B91B"/>
      </a:accent2>
      <a:accent3>
        <a:srgbClr val="8F99AA"/>
      </a:accent3>
      <a:accent4>
        <a:srgbClr val="915795"/>
      </a:accent4>
      <a:accent5>
        <a:srgbClr val="F5F0CD"/>
      </a:accent5>
      <a:accent6>
        <a:srgbClr val="F5F0CD"/>
      </a:accent6>
      <a:hlink>
        <a:srgbClr val="6B1D74"/>
      </a:hlink>
      <a:folHlink>
        <a:srgbClr val="6B1D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8">
      <a:dk1>
        <a:sysClr val="windowText" lastClr="000000"/>
      </a:dk1>
      <a:lt1>
        <a:sysClr val="window" lastClr="FFFFFF"/>
      </a:lt1>
      <a:dk2>
        <a:srgbClr val="1F497D"/>
      </a:dk2>
      <a:lt2>
        <a:srgbClr val="EEECE1"/>
      </a:lt2>
      <a:accent1>
        <a:srgbClr val="00408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Custom 8">
      <a:dk1>
        <a:sysClr val="windowText" lastClr="000000"/>
      </a:dk1>
      <a:lt1>
        <a:sysClr val="window" lastClr="FFFFFF"/>
      </a:lt1>
      <a:dk2>
        <a:srgbClr val="1F497D"/>
      </a:dk2>
      <a:lt2>
        <a:srgbClr val="EEECE1"/>
      </a:lt2>
      <a:accent1>
        <a:srgbClr val="00408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Clarity">
  <a:themeElements>
    <a:clrScheme name="Custom 8">
      <a:dk1>
        <a:sysClr val="windowText" lastClr="000000"/>
      </a:dk1>
      <a:lt1>
        <a:sysClr val="window" lastClr="FFFFFF"/>
      </a:lt1>
      <a:dk2>
        <a:srgbClr val="1F497D"/>
      </a:dk2>
      <a:lt2>
        <a:srgbClr val="EEECE1"/>
      </a:lt2>
      <a:accent1>
        <a:srgbClr val="00408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3_Clarity">
  <a:themeElements>
    <a:clrScheme name="Custom 8">
      <a:dk1>
        <a:sysClr val="windowText" lastClr="000000"/>
      </a:dk1>
      <a:lt1>
        <a:sysClr val="window" lastClr="FFFFFF"/>
      </a:lt1>
      <a:dk2>
        <a:srgbClr val="1F497D"/>
      </a:dk2>
      <a:lt2>
        <a:srgbClr val="EEECE1"/>
      </a:lt2>
      <a:accent1>
        <a:srgbClr val="00408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6_CHS_JSI_ASPIRE_webinar1">
  <a:themeElements>
    <a:clrScheme name="Custom 1">
      <a:dk1>
        <a:sysClr val="windowText" lastClr="000000"/>
      </a:dk1>
      <a:lt1>
        <a:sysClr val="window" lastClr="FFFFFF"/>
      </a:lt1>
      <a:dk2>
        <a:srgbClr val="474C55"/>
      </a:dk2>
      <a:lt2>
        <a:srgbClr val="EFF1F5"/>
      </a:lt2>
      <a:accent1>
        <a:srgbClr val="6B1D74"/>
      </a:accent1>
      <a:accent2>
        <a:srgbClr val="F9B91B"/>
      </a:accent2>
      <a:accent3>
        <a:srgbClr val="8F99AA"/>
      </a:accent3>
      <a:accent4>
        <a:srgbClr val="915795"/>
      </a:accent4>
      <a:accent5>
        <a:srgbClr val="F5F0CD"/>
      </a:accent5>
      <a:accent6>
        <a:srgbClr val="F5F0CD"/>
      </a:accent6>
      <a:hlink>
        <a:srgbClr val="6B1D74"/>
      </a:hlink>
      <a:folHlink>
        <a:srgbClr val="6B1D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1196</TotalTime>
  <Words>1899</Words>
  <Application>Microsoft Macintosh PowerPoint</Application>
  <PresentationFormat>On-screen Show (4:3)</PresentationFormat>
  <Paragraphs>343</Paragraphs>
  <Slides>45</Slides>
  <Notes>1</Notes>
  <HiddenSlides>0</HiddenSlides>
  <MMClips>0</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2</vt:i4>
      </vt:variant>
      <vt:variant>
        <vt:lpstr>Slide Titles</vt:lpstr>
      </vt:variant>
      <vt:variant>
        <vt:i4>45</vt:i4>
      </vt:variant>
    </vt:vector>
  </HeadingPairs>
  <TitlesOfParts>
    <vt:vector size="58" baseType="lpstr">
      <vt:lpstr>ＭＳ Ｐゴシック</vt:lpstr>
      <vt:lpstr>Times New Roman</vt:lpstr>
      <vt:lpstr>Arial</vt:lpstr>
      <vt:lpstr>Calibri</vt:lpstr>
      <vt:lpstr>Wingdings</vt:lpstr>
      <vt:lpstr>CHS_JSI_ASPIRE_webinar1</vt:lpstr>
      <vt:lpstr>1_Clarity</vt:lpstr>
      <vt:lpstr>2_Clarity</vt:lpstr>
      <vt:lpstr>Clarity</vt:lpstr>
      <vt:lpstr>3_Clarity</vt:lpstr>
      <vt:lpstr>6_CHS_JSI_ASPIRE_webinar1</vt:lpstr>
      <vt:lpstr>Worksheet</vt:lpstr>
      <vt:lpstr>Chart</vt:lpstr>
      <vt:lpstr> Designing &amp; Delivering Whole-Person Transitional Care</vt:lpstr>
      <vt:lpstr>Agenda</vt:lpstr>
      <vt:lpstr>Objectives for this Session</vt:lpstr>
      <vt:lpstr>Who do you consider at risk of readmission? </vt:lpstr>
      <vt:lpstr>Medicare Readmission Penalty Created Focus - also Blinders</vt:lpstr>
      <vt:lpstr>AHRQ Reducing Medicaid Readmissions Project</vt:lpstr>
      <vt:lpstr>Hospitals with Hospital-Wide Results</vt:lpstr>
      <vt:lpstr>Designing and Delivering Whole-Person Transitional Care:  The ASPIRE Guide</vt:lpstr>
      <vt:lpstr>ASPIRE Framework</vt:lpstr>
      <vt:lpstr>All Cause, All Payer 30-day Readmissions ASPIRE Field Work Hospitals</vt:lpstr>
      <vt:lpstr>Know your (own) Data</vt:lpstr>
      <vt:lpstr>Readmissions by Payer</vt:lpstr>
      <vt:lpstr>Readmissions by Age</vt:lpstr>
      <vt:lpstr>Readmissions by Discharge Disposition</vt:lpstr>
      <vt:lpstr>Timing of Readmissions</vt:lpstr>
      <vt:lpstr>Discharge Diagnoses Leading to Most Readmissions</vt:lpstr>
      <vt:lpstr>Readmission Rates for People with BH conditions</vt:lpstr>
      <vt:lpstr>Readmissions for Multi-Visit Patients</vt:lpstr>
      <vt:lpstr>Ask your patients “Why”</vt:lpstr>
      <vt:lpstr>Understand the “story behind the chief complaint” </vt:lpstr>
      <vt:lpstr>PowerPoint Presentation</vt:lpstr>
      <vt:lpstr>Improve standard transitional care for all</vt:lpstr>
      <vt:lpstr>Risk Score v. Risk Screen</vt:lpstr>
      <vt:lpstr>Readmission Risk Screening Tools</vt:lpstr>
      <vt:lpstr>Improve Standard Care for All</vt:lpstr>
      <vt:lpstr>Collaborate Across settings</vt:lpstr>
      <vt:lpstr>“You don’t understand, there are just no resources in the community”  </vt:lpstr>
      <vt:lpstr>“We would be thrilled if someone from the hospital called us”</vt:lpstr>
      <vt:lpstr>Collaborate with “Receivers”</vt:lpstr>
      <vt:lpstr>New Frontier of Collaboration: the ED</vt:lpstr>
      <vt:lpstr>Take a “whole-person” approach</vt:lpstr>
      <vt:lpstr>“Whole-Person” Adaptations to Transitional Care</vt:lpstr>
      <vt:lpstr>Whole-Person Approach</vt:lpstr>
      <vt:lpstr>Engagement = Outcomes</vt:lpstr>
      <vt:lpstr>Engagement  Implementation Outcomes </vt:lpstr>
      <vt:lpstr>Percent of Target Population Patients Served</vt:lpstr>
      <vt:lpstr>Timely Contact Post-Discharge</vt:lpstr>
      <vt:lpstr>Intensive Service Delivery: Work Smarter</vt:lpstr>
      <vt:lpstr>All Cause All Payer 30-day Readmissions ASPIRE Implementation Hospital</vt:lpstr>
      <vt:lpstr>This is possible</vt:lpstr>
      <vt:lpstr>Rural Hospital: All Payer Heart Failure </vt:lpstr>
      <vt:lpstr>Rural Hospital: High Risk Readmission</vt:lpstr>
      <vt:lpstr>Rural Hospital: Frequent Users of the ED </vt:lpstr>
      <vt:lpstr>Summary </vt:lpstr>
      <vt:lpstr>Thank you for your commitment to improving care</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Designing &amp; Delivering Whole-Person Transitional Care </dc:title>
  <dc:creator>Amy Boutwell</dc:creator>
  <cp:lastModifiedBy>Amy Boutwell</cp:lastModifiedBy>
  <cp:revision>37</cp:revision>
  <dcterms:created xsi:type="dcterms:W3CDTF">2017-09-13T04:00:02Z</dcterms:created>
  <dcterms:modified xsi:type="dcterms:W3CDTF">2017-09-21T12:23:09Z</dcterms:modified>
</cp:coreProperties>
</file>