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322" r:id="rId3"/>
    <p:sldId id="290" r:id="rId4"/>
    <p:sldId id="304" r:id="rId5"/>
    <p:sldId id="305" r:id="rId6"/>
    <p:sldId id="306" r:id="rId7"/>
    <p:sldId id="307" r:id="rId8"/>
    <p:sldId id="308" r:id="rId9"/>
    <p:sldId id="279" r:id="rId10"/>
    <p:sldId id="281" r:id="rId11"/>
    <p:sldId id="321" r:id="rId12"/>
    <p:sldId id="318" r:id="rId13"/>
    <p:sldId id="257" r:id="rId14"/>
    <p:sldId id="315" r:id="rId15"/>
    <p:sldId id="277" r:id="rId16"/>
    <p:sldId id="278" r:id="rId17"/>
    <p:sldId id="297" r:id="rId18"/>
    <p:sldId id="258" r:id="rId19"/>
    <p:sldId id="274" r:id="rId20"/>
    <p:sldId id="259" r:id="rId21"/>
    <p:sldId id="291" r:id="rId22"/>
    <p:sldId id="292" r:id="rId23"/>
    <p:sldId id="261" r:id="rId24"/>
    <p:sldId id="319" r:id="rId25"/>
    <p:sldId id="280" r:id="rId26"/>
    <p:sldId id="293" r:id="rId27"/>
    <p:sldId id="264" r:id="rId28"/>
    <p:sldId id="320" r:id="rId29"/>
    <p:sldId id="296" r:id="rId30"/>
    <p:sldId id="294" r:id="rId31"/>
    <p:sldId id="282" r:id="rId32"/>
    <p:sldId id="283" r:id="rId33"/>
    <p:sldId id="284" r:id="rId34"/>
    <p:sldId id="316" r:id="rId35"/>
    <p:sldId id="309" r:id="rId36"/>
    <p:sldId id="310" r:id="rId37"/>
    <p:sldId id="311" r:id="rId38"/>
    <p:sldId id="312" r:id="rId39"/>
    <p:sldId id="313" r:id="rId40"/>
    <p:sldId id="314" r:id="rId41"/>
    <p:sldId id="285" r:id="rId42"/>
    <p:sldId id="286" r:id="rId43"/>
    <p:sldId id="287" r:id="rId44"/>
    <p:sldId id="303" r:id="rId45"/>
    <p:sldId id="28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D2E7E-D74A-491F-937A-DC7DE98EC81C}"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1ADE333B-2D28-4BEA-9D02-706D99A243EF}">
      <dgm:prSet/>
      <dgm:spPr/>
      <dgm:t>
        <a:bodyPr/>
        <a:lstStyle/>
        <a:p>
          <a:r>
            <a:rPr lang="en-US"/>
            <a:t>Take a minute of “I” time and review the markers</a:t>
          </a:r>
        </a:p>
      </dgm:t>
    </dgm:pt>
    <dgm:pt modelId="{E2E480A6-0A35-42C1-B975-53FD84459F52}" type="parTrans" cxnId="{1DC402E5-2926-493B-9654-19B269ADCFF7}">
      <dgm:prSet/>
      <dgm:spPr/>
      <dgm:t>
        <a:bodyPr/>
        <a:lstStyle/>
        <a:p>
          <a:endParaRPr lang="en-US"/>
        </a:p>
      </dgm:t>
    </dgm:pt>
    <dgm:pt modelId="{ECD2F80E-7561-49F5-A7E6-3B941F11E59E}" type="sibTrans" cxnId="{1DC402E5-2926-493B-9654-19B269ADCFF7}">
      <dgm:prSet phldrT="01" phldr="0"/>
      <dgm:spPr/>
      <dgm:t>
        <a:bodyPr/>
        <a:lstStyle/>
        <a:p>
          <a:r>
            <a:rPr lang="en-US"/>
            <a:t>01</a:t>
          </a:r>
        </a:p>
      </dgm:t>
    </dgm:pt>
    <dgm:pt modelId="{6B4E28D9-5D23-401F-9CB6-3B93338E3E5C}">
      <dgm:prSet/>
      <dgm:spPr/>
      <dgm:t>
        <a:bodyPr/>
        <a:lstStyle/>
        <a:p>
          <a:r>
            <a:rPr lang="en-US"/>
            <a:t>Briefly discuss/describe them</a:t>
          </a:r>
        </a:p>
      </dgm:t>
    </dgm:pt>
    <dgm:pt modelId="{08BDB6C1-9394-41CF-8DB2-2F6D578E00E3}" type="parTrans" cxnId="{E682854E-E6DD-471E-BA48-3A1D4F2623AD}">
      <dgm:prSet/>
      <dgm:spPr/>
      <dgm:t>
        <a:bodyPr/>
        <a:lstStyle/>
        <a:p>
          <a:endParaRPr lang="en-US"/>
        </a:p>
      </dgm:t>
    </dgm:pt>
    <dgm:pt modelId="{EFB20CA9-B448-40FA-9711-00AB5FBE439A}" type="sibTrans" cxnId="{E682854E-E6DD-471E-BA48-3A1D4F2623AD}">
      <dgm:prSet phldrT="02" phldr="0"/>
      <dgm:spPr/>
      <dgm:t>
        <a:bodyPr/>
        <a:lstStyle/>
        <a:p>
          <a:r>
            <a:rPr lang="en-US"/>
            <a:t>02</a:t>
          </a:r>
        </a:p>
      </dgm:t>
    </dgm:pt>
    <dgm:pt modelId="{6453AE1A-E38E-46C6-8A81-ECD7F2DA1AAF}">
      <dgm:prSet/>
      <dgm:spPr/>
      <dgm:t>
        <a:bodyPr/>
        <a:lstStyle/>
        <a:p>
          <a:r>
            <a:rPr lang="en-US"/>
            <a:t>Select one marker from the “red” or low performing side and describe why it is a concern for the organization</a:t>
          </a:r>
        </a:p>
      </dgm:t>
    </dgm:pt>
    <dgm:pt modelId="{670351B1-573B-46BD-BB37-D30258A23D6F}" type="parTrans" cxnId="{DDD9E2E0-574D-4BDE-859A-242F3B6B17FB}">
      <dgm:prSet/>
      <dgm:spPr/>
      <dgm:t>
        <a:bodyPr/>
        <a:lstStyle/>
        <a:p>
          <a:endParaRPr lang="en-US"/>
        </a:p>
      </dgm:t>
    </dgm:pt>
    <dgm:pt modelId="{A582D6AB-D11B-4AFD-80DD-84EB9A2C3496}" type="sibTrans" cxnId="{DDD9E2E0-574D-4BDE-859A-242F3B6B17FB}">
      <dgm:prSet phldrT="03" phldr="0"/>
      <dgm:spPr/>
      <dgm:t>
        <a:bodyPr/>
        <a:lstStyle/>
        <a:p>
          <a:r>
            <a:rPr lang="en-US"/>
            <a:t>03</a:t>
          </a:r>
        </a:p>
      </dgm:t>
    </dgm:pt>
    <dgm:pt modelId="{5D59E2ED-B6AB-4238-BB97-D7D874F808A4}">
      <dgm:prSet/>
      <dgm:spPr/>
      <dgm:t>
        <a:bodyPr/>
        <a:lstStyle/>
        <a:p>
          <a:r>
            <a:rPr lang="en-US"/>
            <a:t>Select one from the “purple” or high performing side, and discuss why it is a good thing or value add for the organization</a:t>
          </a:r>
        </a:p>
      </dgm:t>
    </dgm:pt>
    <dgm:pt modelId="{95829FE2-75E9-45E2-85A5-2C5BE072E5E7}" type="parTrans" cxnId="{61E808E6-DED5-4EE0-ADAC-E74F06F1538B}">
      <dgm:prSet/>
      <dgm:spPr/>
      <dgm:t>
        <a:bodyPr/>
        <a:lstStyle/>
        <a:p>
          <a:endParaRPr lang="en-US"/>
        </a:p>
      </dgm:t>
    </dgm:pt>
    <dgm:pt modelId="{D9FD1AB9-2061-4907-9FAF-A12819A67447}" type="sibTrans" cxnId="{61E808E6-DED5-4EE0-ADAC-E74F06F1538B}">
      <dgm:prSet phldrT="04" phldr="0"/>
      <dgm:spPr/>
      <dgm:t>
        <a:bodyPr/>
        <a:lstStyle/>
        <a:p>
          <a:r>
            <a:rPr lang="en-US"/>
            <a:t>04</a:t>
          </a:r>
        </a:p>
      </dgm:t>
    </dgm:pt>
    <dgm:pt modelId="{514268AD-8B0A-473D-9440-4F59F17925E4}">
      <dgm:prSet/>
      <dgm:spPr/>
      <dgm:t>
        <a:bodyPr/>
        <a:lstStyle/>
        <a:p>
          <a:r>
            <a:rPr lang="en-US"/>
            <a:t>Take one marker in the “red”, and discuss how to move it to the “purple” or high performance	</a:t>
          </a:r>
        </a:p>
      </dgm:t>
    </dgm:pt>
    <dgm:pt modelId="{4544E91F-9D80-4F8E-9B61-74356B9B740C}" type="parTrans" cxnId="{C2AE5EC1-CE1D-471D-90F0-75FE1270235B}">
      <dgm:prSet/>
      <dgm:spPr/>
      <dgm:t>
        <a:bodyPr/>
        <a:lstStyle/>
        <a:p>
          <a:endParaRPr lang="en-US"/>
        </a:p>
      </dgm:t>
    </dgm:pt>
    <dgm:pt modelId="{A977E2B9-501D-4419-910F-136834385B8E}" type="sibTrans" cxnId="{C2AE5EC1-CE1D-471D-90F0-75FE1270235B}">
      <dgm:prSet phldrT="05" phldr="0"/>
      <dgm:spPr/>
      <dgm:t>
        <a:bodyPr/>
        <a:lstStyle/>
        <a:p>
          <a:r>
            <a:rPr lang="en-US"/>
            <a:t>05</a:t>
          </a:r>
        </a:p>
      </dgm:t>
    </dgm:pt>
    <dgm:pt modelId="{0D93B6A6-AC6A-42BD-B213-8461C1BA2087}" type="pres">
      <dgm:prSet presAssocID="{EB1D2E7E-D74A-491F-937A-DC7DE98EC81C}" presName="Name0" presStyleCnt="0">
        <dgm:presLayoutVars>
          <dgm:animLvl val="lvl"/>
          <dgm:resizeHandles val="exact"/>
        </dgm:presLayoutVars>
      </dgm:prSet>
      <dgm:spPr/>
    </dgm:pt>
    <dgm:pt modelId="{035DFD56-1ABD-41B9-BA0B-505BFB98AF39}" type="pres">
      <dgm:prSet presAssocID="{1ADE333B-2D28-4BEA-9D02-706D99A243EF}" presName="compositeNode" presStyleCnt="0">
        <dgm:presLayoutVars>
          <dgm:bulletEnabled val="1"/>
        </dgm:presLayoutVars>
      </dgm:prSet>
      <dgm:spPr/>
    </dgm:pt>
    <dgm:pt modelId="{9E194D90-E370-49FB-9089-7336542E445C}" type="pres">
      <dgm:prSet presAssocID="{1ADE333B-2D28-4BEA-9D02-706D99A243EF}" presName="bgRect" presStyleLbl="alignNode1" presStyleIdx="0" presStyleCnt="5"/>
      <dgm:spPr/>
    </dgm:pt>
    <dgm:pt modelId="{9002B046-FDA2-44FD-A17A-D0EA519F8603}" type="pres">
      <dgm:prSet presAssocID="{ECD2F80E-7561-49F5-A7E6-3B941F11E59E}" presName="sibTransNodeRect" presStyleLbl="alignNode1" presStyleIdx="0" presStyleCnt="5">
        <dgm:presLayoutVars>
          <dgm:chMax val="0"/>
          <dgm:bulletEnabled val="1"/>
        </dgm:presLayoutVars>
      </dgm:prSet>
      <dgm:spPr/>
    </dgm:pt>
    <dgm:pt modelId="{C275AEA3-BDE7-4FC3-9FCE-FB581FB28421}" type="pres">
      <dgm:prSet presAssocID="{1ADE333B-2D28-4BEA-9D02-706D99A243EF}" presName="nodeRect" presStyleLbl="alignNode1" presStyleIdx="0" presStyleCnt="5">
        <dgm:presLayoutVars>
          <dgm:bulletEnabled val="1"/>
        </dgm:presLayoutVars>
      </dgm:prSet>
      <dgm:spPr/>
    </dgm:pt>
    <dgm:pt modelId="{38477417-C6CF-4657-940E-1CF05FA04380}" type="pres">
      <dgm:prSet presAssocID="{ECD2F80E-7561-49F5-A7E6-3B941F11E59E}" presName="sibTrans" presStyleCnt="0"/>
      <dgm:spPr/>
    </dgm:pt>
    <dgm:pt modelId="{49C5042D-132A-42F6-ACD3-F4B1467C8D3E}" type="pres">
      <dgm:prSet presAssocID="{6B4E28D9-5D23-401F-9CB6-3B93338E3E5C}" presName="compositeNode" presStyleCnt="0">
        <dgm:presLayoutVars>
          <dgm:bulletEnabled val="1"/>
        </dgm:presLayoutVars>
      </dgm:prSet>
      <dgm:spPr/>
    </dgm:pt>
    <dgm:pt modelId="{DE09418A-027E-4580-8144-7153B94A0BB9}" type="pres">
      <dgm:prSet presAssocID="{6B4E28D9-5D23-401F-9CB6-3B93338E3E5C}" presName="bgRect" presStyleLbl="alignNode1" presStyleIdx="1" presStyleCnt="5"/>
      <dgm:spPr/>
    </dgm:pt>
    <dgm:pt modelId="{B79EC325-21D0-44E5-AB1D-12FCC89FD007}" type="pres">
      <dgm:prSet presAssocID="{EFB20CA9-B448-40FA-9711-00AB5FBE439A}" presName="sibTransNodeRect" presStyleLbl="alignNode1" presStyleIdx="1" presStyleCnt="5">
        <dgm:presLayoutVars>
          <dgm:chMax val="0"/>
          <dgm:bulletEnabled val="1"/>
        </dgm:presLayoutVars>
      </dgm:prSet>
      <dgm:spPr/>
    </dgm:pt>
    <dgm:pt modelId="{B9633B44-2868-4124-AF9F-DF0C5AB69BFD}" type="pres">
      <dgm:prSet presAssocID="{6B4E28D9-5D23-401F-9CB6-3B93338E3E5C}" presName="nodeRect" presStyleLbl="alignNode1" presStyleIdx="1" presStyleCnt="5">
        <dgm:presLayoutVars>
          <dgm:bulletEnabled val="1"/>
        </dgm:presLayoutVars>
      </dgm:prSet>
      <dgm:spPr/>
    </dgm:pt>
    <dgm:pt modelId="{261D0BCC-A5FC-49B1-8C5E-DEC07ED62D2E}" type="pres">
      <dgm:prSet presAssocID="{EFB20CA9-B448-40FA-9711-00AB5FBE439A}" presName="sibTrans" presStyleCnt="0"/>
      <dgm:spPr/>
    </dgm:pt>
    <dgm:pt modelId="{51F12D62-5F63-402E-BBDD-97CBEFB7BBB3}" type="pres">
      <dgm:prSet presAssocID="{6453AE1A-E38E-46C6-8A81-ECD7F2DA1AAF}" presName="compositeNode" presStyleCnt="0">
        <dgm:presLayoutVars>
          <dgm:bulletEnabled val="1"/>
        </dgm:presLayoutVars>
      </dgm:prSet>
      <dgm:spPr/>
    </dgm:pt>
    <dgm:pt modelId="{D02805B6-CB3A-4B0C-AF98-AB1819DBABD7}" type="pres">
      <dgm:prSet presAssocID="{6453AE1A-E38E-46C6-8A81-ECD7F2DA1AAF}" presName="bgRect" presStyleLbl="alignNode1" presStyleIdx="2" presStyleCnt="5"/>
      <dgm:spPr/>
    </dgm:pt>
    <dgm:pt modelId="{EEE76250-298A-4876-89CA-5D16B3631526}" type="pres">
      <dgm:prSet presAssocID="{A582D6AB-D11B-4AFD-80DD-84EB9A2C3496}" presName="sibTransNodeRect" presStyleLbl="alignNode1" presStyleIdx="2" presStyleCnt="5">
        <dgm:presLayoutVars>
          <dgm:chMax val="0"/>
          <dgm:bulletEnabled val="1"/>
        </dgm:presLayoutVars>
      </dgm:prSet>
      <dgm:spPr/>
    </dgm:pt>
    <dgm:pt modelId="{2D766B11-EE8A-457F-BB91-7036FE343875}" type="pres">
      <dgm:prSet presAssocID="{6453AE1A-E38E-46C6-8A81-ECD7F2DA1AAF}" presName="nodeRect" presStyleLbl="alignNode1" presStyleIdx="2" presStyleCnt="5">
        <dgm:presLayoutVars>
          <dgm:bulletEnabled val="1"/>
        </dgm:presLayoutVars>
      </dgm:prSet>
      <dgm:spPr/>
    </dgm:pt>
    <dgm:pt modelId="{5A32528B-2030-486E-B295-371E63CC3F33}" type="pres">
      <dgm:prSet presAssocID="{A582D6AB-D11B-4AFD-80DD-84EB9A2C3496}" presName="sibTrans" presStyleCnt="0"/>
      <dgm:spPr/>
    </dgm:pt>
    <dgm:pt modelId="{1039FF36-069C-45FA-9A82-C51160A10519}" type="pres">
      <dgm:prSet presAssocID="{5D59E2ED-B6AB-4238-BB97-D7D874F808A4}" presName="compositeNode" presStyleCnt="0">
        <dgm:presLayoutVars>
          <dgm:bulletEnabled val="1"/>
        </dgm:presLayoutVars>
      </dgm:prSet>
      <dgm:spPr/>
    </dgm:pt>
    <dgm:pt modelId="{033FC389-C5BA-4864-A652-0680E31AD9AC}" type="pres">
      <dgm:prSet presAssocID="{5D59E2ED-B6AB-4238-BB97-D7D874F808A4}" presName="bgRect" presStyleLbl="alignNode1" presStyleIdx="3" presStyleCnt="5"/>
      <dgm:spPr/>
    </dgm:pt>
    <dgm:pt modelId="{4AFDE170-FB4C-43BF-9F0B-CC8311B12458}" type="pres">
      <dgm:prSet presAssocID="{D9FD1AB9-2061-4907-9FAF-A12819A67447}" presName="sibTransNodeRect" presStyleLbl="alignNode1" presStyleIdx="3" presStyleCnt="5">
        <dgm:presLayoutVars>
          <dgm:chMax val="0"/>
          <dgm:bulletEnabled val="1"/>
        </dgm:presLayoutVars>
      </dgm:prSet>
      <dgm:spPr/>
    </dgm:pt>
    <dgm:pt modelId="{ED34D079-0285-49E5-BD6C-F7E1B9B5C773}" type="pres">
      <dgm:prSet presAssocID="{5D59E2ED-B6AB-4238-BB97-D7D874F808A4}" presName="nodeRect" presStyleLbl="alignNode1" presStyleIdx="3" presStyleCnt="5">
        <dgm:presLayoutVars>
          <dgm:bulletEnabled val="1"/>
        </dgm:presLayoutVars>
      </dgm:prSet>
      <dgm:spPr/>
    </dgm:pt>
    <dgm:pt modelId="{3F413BBD-F063-4B2B-B94E-7F0B888985DD}" type="pres">
      <dgm:prSet presAssocID="{D9FD1AB9-2061-4907-9FAF-A12819A67447}" presName="sibTrans" presStyleCnt="0"/>
      <dgm:spPr/>
    </dgm:pt>
    <dgm:pt modelId="{6883D824-0962-4CB2-AC5D-48158BC241B7}" type="pres">
      <dgm:prSet presAssocID="{514268AD-8B0A-473D-9440-4F59F17925E4}" presName="compositeNode" presStyleCnt="0">
        <dgm:presLayoutVars>
          <dgm:bulletEnabled val="1"/>
        </dgm:presLayoutVars>
      </dgm:prSet>
      <dgm:spPr/>
    </dgm:pt>
    <dgm:pt modelId="{96E02CEF-0674-4E80-A756-D08A282570DB}" type="pres">
      <dgm:prSet presAssocID="{514268AD-8B0A-473D-9440-4F59F17925E4}" presName="bgRect" presStyleLbl="alignNode1" presStyleIdx="4" presStyleCnt="5"/>
      <dgm:spPr/>
    </dgm:pt>
    <dgm:pt modelId="{0EA132A5-9599-4DF2-A5D1-425C6B302098}" type="pres">
      <dgm:prSet presAssocID="{A977E2B9-501D-4419-910F-136834385B8E}" presName="sibTransNodeRect" presStyleLbl="alignNode1" presStyleIdx="4" presStyleCnt="5">
        <dgm:presLayoutVars>
          <dgm:chMax val="0"/>
          <dgm:bulletEnabled val="1"/>
        </dgm:presLayoutVars>
      </dgm:prSet>
      <dgm:spPr/>
    </dgm:pt>
    <dgm:pt modelId="{6D28D638-8EE9-4B40-8CF2-FA4964B49483}" type="pres">
      <dgm:prSet presAssocID="{514268AD-8B0A-473D-9440-4F59F17925E4}" presName="nodeRect" presStyleLbl="alignNode1" presStyleIdx="4" presStyleCnt="5">
        <dgm:presLayoutVars>
          <dgm:bulletEnabled val="1"/>
        </dgm:presLayoutVars>
      </dgm:prSet>
      <dgm:spPr/>
    </dgm:pt>
  </dgm:ptLst>
  <dgm:cxnLst>
    <dgm:cxn modelId="{FF29AF0B-B957-4655-81DB-C4A5419F6F57}" type="presOf" srcId="{6B4E28D9-5D23-401F-9CB6-3B93338E3E5C}" destId="{B9633B44-2868-4124-AF9F-DF0C5AB69BFD}" srcOrd="1" destOrd="0" presId="urn:microsoft.com/office/officeart/2016/7/layout/LinearBlockProcessNumbered"/>
    <dgm:cxn modelId="{C970CE1B-C4E2-43CA-B857-ED26ABAD4394}" type="presOf" srcId="{6B4E28D9-5D23-401F-9CB6-3B93338E3E5C}" destId="{DE09418A-027E-4580-8144-7153B94A0BB9}" srcOrd="0" destOrd="0" presId="urn:microsoft.com/office/officeart/2016/7/layout/LinearBlockProcessNumbered"/>
    <dgm:cxn modelId="{74F0FA1C-8B53-42F7-A485-9C1FBB2F5B71}" type="presOf" srcId="{514268AD-8B0A-473D-9440-4F59F17925E4}" destId="{96E02CEF-0674-4E80-A756-D08A282570DB}" srcOrd="0" destOrd="0" presId="urn:microsoft.com/office/officeart/2016/7/layout/LinearBlockProcessNumbered"/>
    <dgm:cxn modelId="{665FE032-7653-4965-9D2A-3D6EEDE5A11C}" type="presOf" srcId="{1ADE333B-2D28-4BEA-9D02-706D99A243EF}" destId="{9E194D90-E370-49FB-9089-7336542E445C}" srcOrd="0" destOrd="0" presId="urn:microsoft.com/office/officeart/2016/7/layout/LinearBlockProcessNumbered"/>
    <dgm:cxn modelId="{56BA4D3A-165A-4B6A-85A5-EB89365D0981}" type="presOf" srcId="{A582D6AB-D11B-4AFD-80DD-84EB9A2C3496}" destId="{EEE76250-298A-4876-89CA-5D16B3631526}" srcOrd="0" destOrd="0" presId="urn:microsoft.com/office/officeart/2016/7/layout/LinearBlockProcessNumbered"/>
    <dgm:cxn modelId="{78021260-009C-4CB4-A0EA-29D72BB12C17}" type="presOf" srcId="{6453AE1A-E38E-46C6-8A81-ECD7F2DA1AAF}" destId="{D02805B6-CB3A-4B0C-AF98-AB1819DBABD7}" srcOrd="0" destOrd="0" presId="urn:microsoft.com/office/officeart/2016/7/layout/LinearBlockProcessNumbered"/>
    <dgm:cxn modelId="{03B3D464-3990-403D-A0EE-1E4DCCDA6876}" type="presOf" srcId="{5D59E2ED-B6AB-4238-BB97-D7D874F808A4}" destId="{ED34D079-0285-49E5-BD6C-F7E1B9B5C773}" srcOrd="1" destOrd="0" presId="urn:microsoft.com/office/officeart/2016/7/layout/LinearBlockProcessNumbered"/>
    <dgm:cxn modelId="{4583C945-ECE9-47CB-B019-56C023E9209E}" type="presOf" srcId="{D9FD1AB9-2061-4907-9FAF-A12819A67447}" destId="{4AFDE170-FB4C-43BF-9F0B-CC8311B12458}" srcOrd="0" destOrd="0" presId="urn:microsoft.com/office/officeart/2016/7/layout/LinearBlockProcessNumbered"/>
    <dgm:cxn modelId="{C102494B-A086-42D1-9F2B-C949BCD68028}" type="presOf" srcId="{1ADE333B-2D28-4BEA-9D02-706D99A243EF}" destId="{C275AEA3-BDE7-4FC3-9FCE-FB581FB28421}" srcOrd="1" destOrd="0" presId="urn:microsoft.com/office/officeart/2016/7/layout/LinearBlockProcessNumbered"/>
    <dgm:cxn modelId="{E682854E-E6DD-471E-BA48-3A1D4F2623AD}" srcId="{EB1D2E7E-D74A-491F-937A-DC7DE98EC81C}" destId="{6B4E28D9-5D23-401F-9CB6-3B93338E3E5C}" srcOrd="1" destOrd="0" parTransId="{08BDB6C1-9394-41CF-8DB2-2F6D578E00E3}" sibTransId="{EFB20CA9-B448-40FA-9711-00AB5FBE439A}"/>
    <dgm:cxn modelId="{4D9F6BA1-D6AF-4523-998E-A67CC226F3D1}" type="presOf" srcId="{ECD2F80E-7561-49F5-A7E6-3B941F11E59E}" destId="{9002B046-FDA2-44FD-A17A-D0EA519F8603}" srcOrd="0" destOrd="0" presId="urn:microsoft.com/office/officeart/2016/7/layout/LinearBlockProcessNumbered"/>
    <dgm:cxn modelId="{C2AE5EC1-CE1D-471D-90F0-75FE1270235B}" srcId="{EB1D2E7E-D74A-491F-937A-DC7DE98EC81C}" destId="{514268AD-8B0A-473D-9440-4F59F17925E4}" srcOrd="4" destOrd="0" parTransId="{4544E91F-9D80-4F8E-9B61-74356B9B740C}" sibTransId="{A977E2B9-501D-4419-910F-136834385B8E}"/>
    <dgm:cxn modelId="{6D86AEDA-2686-4C69-BE5A-48CB1FE4D36C}" type="presOf" srcId="{514268AD-8B0A-473D-9440-4F59F17925E4}" destId="{6D28D638-8EE9-4B40-8CF2-FA4964B49483}" srcOrd="1" destOrd="0" presId="urn:microsoft.com/office/officeart/2016/7/layout/LinearBlockProcessNumbered"/>
    <dgm:cxn modelId="{D0A6AEDB-8593-4CBA-BADC-03FDE88D1DFB}" type="presOf" srcId="{5D59E2ED-B6AB-4238-BB97-D7D874F808A4}" destId="{033FC389-C5BA-4864-A652-0680E31AD9AC}" srcOrd="0" destOrd="0" presId="urn:microsoft.com/office/officeart/2016/7/layout/LinearBlockProcessNumbered"/>
    <dgm:cxn modelId="{99E3C7DC-27CF-458D-B3A6-24A82BE78C52}" type="presOf" srcId="{6453AE1A-E38E-46C6-8A81-ECD7F2DA1AAF}" destId="{2D766B11-EE8A-457F-BB91-7036FE343875}" srcOrd="1" destOrd="0" presId="urn:microsoft.com/office/officeart/2016/7/layout/LinearBlockProcessNumbered"/>
    <dgm:cxn modelId="{DDD9E2E0-574D-4BDE-859A-242F3B6B17FB}" srcId="{EB1D2E7E-D74A-491F-937A-DC7DE98EC81C}" destId="{6453AE1A-E38E-46C6-8A81-ECD7F2DA1AAF}" srcOrd="2" destOrd="0" parTransId="{670351B1-573B-46BD-BB37-D30258A23D6F}" sibTransId="{A582D6AB-D11B-4AFD-80DD-84EB9A2C3496}"/>
    <dgm:cxn modelId="{A467FEE2-E391-4A66-BE17-3D087EA59277}" type="presOf" srcId="{EFB20CA9-B448-40FA-9711-00AB5FBE439A}" destId="{B79EC325-21D0-44E5-AB1D-12FCC89FD007}" srcOrd="0" destOrd="0" presId="urn:microsoft.com/office/officeart/2016/7/layout/LinearBlockProcessNumbered"/>
    <dgm:cxn modelId="{1DC402E5-2926-493B-9654-19B269ADCFF7}" srcId="{EB1D2E7E-D74A-491F-937A-DC7DE98EC81C}" destId="{1ADE333B-2D28-4BEA-9D02-706D99A243EF}" srcOrd="0" destOrd="0" parTransId="{E2E480A6-0A35-42C1-B975-53FD84459F52}" sibTransId="{ECD2F80E-7561-49F5-A7E6-3B941F11E59E}"/>
    <dgm:cxn modelId="{61E808E6-DED5-4EE0-ADAC-E74F06F1538B}" srcId="{EB1D2E7E-D74A-491F-937A-DC7DE98EC81C}" destId="{5D59E2ED-B6AB-4238-BB97-D7D874F808A4}" srcOrd="3" destOrd="0" parTransId="{95829FE2-75E9-45E2-85A5-2C5BE072E5E7}" sibTransId="{D9FD1AB9-2061-4907-9FAF-A12819A67447}"/>
    <dgm:cxn modelId="{FD34FDE7-DBB6-4168-A0D1-9FB880A66857}" type="presOf" srcId="{EB1D2E7E-D74A-491F-937A-DC7DE98EC81C}" destId="{0D93B6A6-AC6A-42BD-B213-8461C1BA2087}" srcOrd="0" destOrd="0" presId="urn:microsoft.com/office/officeart/2016/7/layout/LinearBlockProcessNumbered"/>
    <dgm:cxn modelId="{CD1465EB-5C41-4CA5-BA89-EC87C79D4104}" type="presOf" srcId="{A977E2B9-501D-4419-910F-136834385B8E}" destId="{0EA132A5-9599-4DF2-A5D1-425C6B302098}" srcOrd="0" destOrd="0" presId="urn:microsoft.com/office/officeart/2016/7/layout/LinearBlockProcessNumbered"/>
    <dgm:cxn modelId="{D97B97B7-367D-4575-B9AB-A20922EA8812}" type="presParOf" srcId="{0D93B6A6-AC6A-42BD-B213-8461C1BA2087}" destId="{035DFD56-1ABD-41B9-BA0B-505BFB98AF39}" srcOrd="0" destOrd="0" presId="urn:microsoft.com/office/officeart/2016/7/layout/LinearBlockProcessNumbered"/>
    <dgm:cxn modelId="{B68933C4-FDA7-4FED-8E52-E75F89493474}" type="presParOf" srcId="{035DFD56-1ABD-41B9-BA0B-505BFB98AF39}" destId="{9E194D90-E370-49FB-9089-7336542E445C}" srcOrd="0" destOrd="0" presId="urn:microsoft.com/office/officeart/2016/7/layout/LinearBlockProcessNumbered"/>
    <dgm:cxn modelId="{0619ECBB-E06A-4992-87BA-1062A3F8D158}" type="presParOf" srcId="{035DFD56-1ABD-41B9-BA0B-505BFB98AF39}" destId="{9002B046-FDA2-44FD-A17A-D0EA519F8603}" srcOrd="1" destOrd="0" presId="urn:microsoft.com/office/officeart/2016/7/layout/LinearBlockProcessNumbered"/>
    <dgm:cxn modelId="{5729521E-4517-4206-AD4D-956C48F4F868}" type="presParOf" srcId="{035DFD56-1ABD-41B9-BA0B-505BFB98AF39}" destId="{C275AEA3-BDE7-4FC3-9FCE-FB581FB28421}" srcOrd="2" destOrd="0" presId="urn:microsoft.com/office/officeart/2016/7/layout/LinearBlockProcessNumbered"/>
    <dgm:cxn modelId="{8F89CF2D-4856-41C5-AD6D-0196CB307ACC}" type="presParOf" srcId="{0D93B6A6-AC6A-42BD-B213-8461C1BA2087}" destId="{38477417-C6CF-4657-940E-1CF05FA04380}" srcOrd="1" destOrd="0" presId="urn:microsoft.com/office/officeart/2016/7/layout/LinearBlockProcessNumbered"/>
    <dgm:cxn modelId="{DFCD177F-1688-49EC-90D6-BED72BC74F87}" type="presParOf" srcId="{0D93B6A6-AC6A-42BD-B213-8461C1BA2087}" destId="{49C5042D-132A-42F6-ACD3-F4B1467C8D3E}" srcOrd="2" destOrd="0" presId="urn:microsoft.com/office/officeart/2016/7/layout/LinearBlockProcessNumbered"/>
    <dgm:cxn modelId="{411EA934-5AC7-4B1B-8DAC-6B0DCD983D3D}" type="presParOf" srcId="{49C5042D-132A-42F6-ACD3-F4B1467C8D3E}" destId="{DE09418A-027E-4580-8144-7153B94A0BB9}" srcOrd="0" destOrd="0" presId="urn:microsoft.com/office/officeart/2016/7/layout/LinearBlockProcessNumbered"/>
    <dgm:cxn modelId="{C56AB4CB-31FD-4036-9A9B-DAEC98D00A01}" type="presParOf" srcId="{49C5042D-132A-42F6-ACD3-F4B1467C8D3E}" destId="{B79EC325-21D0-44E5-AB1D-12FCC89FD007}" srcOrd="1" destOrd="0" presId="urn:microsoft.com/office/officeart/2016/7/layout/LinearBlockProcessNumbered"/>
    <dgm:cxn modelId="{3BE8E2BB-9A37-4FA7-97AA-0241E1FE0B28}" type="presParOf" srcId="{49C5042D-132A-42F6-ACD3-F4B1467C8D3E}" destId="{B9633B44-2868-4124-AF9F-DF0C5AB69BFD}" srcOrd="2" destOrd="0" presId="urn:microsoft.com/office/officeart/2016/7/layout/LinearBlockProcessNumbered"/>
    <dgm:cxn modelId="{921F0CF8-57BA-4048-98CB-0CFC43F0AFAE}" type="presParOf" srcId="{0D93B6A6-AC6A-42BD-B213-8461C1BA2087}" destId="{261D0BCC-A5FC-49B1-8C5E-DEC07ED62D2E}" srcOrd="3" destOrd="0" presId="urn:microsoft.com/office/officeart/2016/7/layout/LinearBlockProcessNumbered"/>
    <dgm:cxn modelId="{78281709-F5E5-4295-8272-D9AC824D7E98}" type="presParOf" srcId="{0D93B6A6-AC6A-42BD-B213-8461C1BA2087}" destId="{51F12D62-5F63-402E-BBDD-97CBEFB7BBB3}" srcOrd="4" destOrd="0" presId="urn:microsoft.com/office/officeart/2016/7/layout/LinearBlockProcessNumbered"/>
    <dgm:cxn modelId="{92F50559-B63E-4457-A82A-B607394BEB62}" type="presParOf" srcId="{51F12D62-5F63-402E-BBDD-97CBEFB7BBB3}" destId="{D02805B6-CB3A-4B0C-AF98-AB1819DBABD7}" srcOrd="0" destOrd="0" presId="urn:microsoft.com/office/officeart/2016/7/layout/LinearBlockProcessNumbered"/>
    <dgm:cxn modelId="{7E4C03AB-0208-4659-AA2D-3C2DAEC75E5F}" type="presParOf" srcId="{51F12D62-5F63-402E-BBDD-97CBEFB7BBB3}" destId="{EEE76250-298A-4876-89CA-5D16B3631526}" srcOrd="1" destOrd="0" presId="urn:microsoft.com/office/officeart/2016/7/layout/LinearBlockProcessNumbered"/>
    <dgm:cxn modelId="{15CE0723-566B-4396-8FA6-281D1B177086}" type="presParOf" srcId="{51F12D62-5F63-402E-BBDD-97CBEFB7BBB3}" destId="{2D766B11-EE8A-457F-BB91-7036FE343875}" srcOrd="2" destOrd="0" presId="urn:microsoft.com/office/officeart/2016/7/layout/LinearBlockProcessNumbered"/>
    <dgm:cxn modelId="{551B267E-E29C-414F-AA36-32113CDB589E}" type="presParOf" srcId="{0D93B6A6-AC6A-42BD-B213-8461C1BA2087}" destId="{5A32528B-2030-486E-B295-371E63CC3F33}" srcOrd="5" destOrd="0" presId="urn:microsoft.com/office/officeart/2016/7/layout/LinearBlockProcessNumbered"/>
    <dgm:cxn modelId="{4A099099-EB1C-4DB6-A536-48467F290CC8}" type="presParOf" srcId="{0D93B6A6-AC6A-42BD-B213-8461C1BA2087}" destId="{1039FF36-069C-45FA-9A82-C51160A10519}" srcOrd="6" destOrd="0" presId="urn:microsoft.com/office/officeart/2016/7/layout/LinearBlockProcessNumbered"/>
    <dgm:cxn modelId="{1AC280CB-7261-4E99-BBDF-1637FD2ADF89}" type="presParOf" srcId="{1039FF36-069C-45FA-9A82-C51160A10519}" destId="{033FC389-C5BA-4864-A652-0680E31AD9AC}" srcOrd="0" destOrd="0" presId="urn:microsoft.com/office/officeart/2016/7/layout/LinearBlockProcessNumbered"/>
    <dgm:cxn modelId="{2BEC80FE-D63A-4EFA-AEE8-F268E1C1C935}" type="presParOf" srcId="{1039FF36-069C-45FA-9A82-C51160A10519}" destId="{4AFDE170-FB4C-43BF-9F0B-CC8311B12458}" srcOrd="1" destOrd="0" presId="urn:microsoft.com/office/officeart/2016/7/layout/LinearBlockProcessNumbered"/>
    <dgm:cxn modelId="{15059DD5-BDA5-4817-AF79-E1F4E2F4072B}" type="presParOf" srcId="{1039FF36-069C-45FA-9A82-C51160A10519}" destId="{ED34D079-0285-49E5-BD6C-F7E1B9B5C773}" srcOrd="2" destOrd="0" presId="urn:microsoft.com/office/officeart/2016/7/layout/LinearBlockProcessNumbered"/>
    <dgm:cxn modelId="{932D4066-A117-455A-BD8A-35208F5851FA}" type="presParOf" srcId="{0D93B6A6-AC6A-42BD-B213-8461C1BA2087}" destId="{3F413BBD-F063-4B2B-B94E-7F0B888985DD}" srcOrd="7" destOrd="0" presId="urn:microsoft.com/office/officeart/2016/7/layout/LinearBlockProcessNumbered"/>
    <dgm:cxn modelId="{01D8055C-C3AC-4494-97AB-3D58547C1CD2}" type="presParOf" srcId="{0D93B6A6-AC6A-42BD-B213-8461C1BA2087}" destId="{6883D824-0962-4CB2-AC5D-48158BC241B7}" srcOrd="8" destOrd="0" presId="urn:microsoft.com/office/officeart/2016/7/layout/LinearBlockProcessNumbered"/>
    <dgm:cxn modelId="{FFCE522B-097A-43D4-9D3B-D4D3EC6708A2}" type="presParOf" srcId="{6883D824-0962-4CB2-AC5D-48158BC241B7}" destId="{96E02CEF-0674-4E80-A756-D08A282570DB}" srcOrd="0" destOrd="0" presId="urn:microsoft.com/office/officeart/2016/7/layout/LinearBlockProcessNumbered"/>
    <dgm:cxn modelId="{C637703E-2EF8-4A73-9290-A78A26D6B836}" type="presParOf" srcId="{6883D824-0962-4CB2-AC5D-48158BC241B7}" destId="{0EA132A5-9599-4DF2-A5D1-425C6B302098}" srcOrd="1" destOrd="0" presId="urn:microsoft.com/office/officeart/2016/7/layout/LinearBlockProcessNumbered"/>
    <dgm:cxn modelId="{1D5C8B3A-5CFF-4BEE-A2D2-FEB2C933B448}" type="presParOf" srcId="{6883D824-0962-4CB2-AC5D-48158BC241B7}" destId="{6D28D638-8EE9-4B40-8CF2-FA4964B4948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94D90-E370-49FB-9089-7336542E445C}">
      <dsp:nvSpPr>
        <dsp:cNvPr id="0" name=""/>
        <dsp:cNvSpPr/>
      </dsp:nvSpPr>
      <dsp:spPr>
        <a:xfrm>
          <a:off x="6315" y="892698"/>
          <a:ext cx="1974242" cy="236909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US" sz="1300" kern="1200"/>
            <a:t>Take a minute of “I” time and review the markers</a:t>
          </a:r>
        </a:p>
      </dsp:txBody>
      <dsp:txXfrm>
        <a:off x="6315" y="1840334"/>
        <a:ext cx="1974242" cy="1421454"/>
      </dsp:txXfrm>
    </dsp:sp>
    <dsp:sp modelId="{9002B046-FDA2-44FD-A17A-D0EA519F8603}">
      <dsp:nvSpPr>
        <dsp:cNvPr id="0" name=""/>
        <dsp:cNvSpPr/>
      </dsp:nvSpPr>
      <dsp:spPr>
        <a:xfrm>
          <a:off x="6315" y="892698"/>
          <a:ext cx="1974242" cy="9476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15" y="892698"/>
        <a:ext cx="1974242" cy="947636"/>
      </dsp:txXfrm>
    </dsp:sp>
    <dsp:sp modelId="{DE09418A-027E-4580-8144-7153B94A0BB9}">
      <dsp:nvSpPr>
        <dsp:cNvPr id="0" name=""/>
        <dsp:cNvSpPr/>
      </dsp:nvSpPr>
      <dsp:spPr>
        <a:xfrm>
          <a:off x="2138497" y="892698"/>
          <a:ext cx="1974242" cy="2369090"/>
        </a:xfrm>
        <a:prstGeom prst="rect">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US" sz="1300" kern="1200"/>
            <a:t>Briefly discuss/describe them</a:t>
          </a:r>
        </a:p>
      </dsp:txBody>
      <dsp:txXfrm>
        <a:off x="2138497" y="1840334"/>
        <a:ext cx="1974242" cy="1421454"/>
      </dsp:txXfrm>
    </dsp:sp>
    <dsp:sp modelId="{B79EC325-21D0-44E5-AB1D-12FCC89FD007}">
      <dsp:nvSpPr>
        <dsp:cNvPr id="0" name=""/>
        <dsp:cNvSpPr/>
      </dsp:nvSpPr>
      <dsp:spPr>
        <a:xfrm>
          <a:off x="2138497" y="892698"/>
          <a:ext cx="1974242" cy="9476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38497" y="892698"/>
        <a:ext cx="1974242" cy="947636"/>
      </dsp:txXfrm>
    </dsp:sp>
    <dsp:sp modelId="{D02805B6-CB3A-4B0C-AF98-AB1819DBABD7}">
      <dsp:nvSpPr>
        <dsp:cNvPr id="0" name=""/>
        <dsp:cNvSpPr/>
      </dsp:nvSpPr>
      <dsp:spPr>
        <a:xfrm>
          <a:off x="4270678" y="892698"/>
          <a:ext cx="1974242" cy="236909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US" sz="1300" kern="1200"/>
            <a:t>Select one marker from the “red” or low performing side and describe why it is a concern for the organization</a:t>
          </a:r>
        </a:p>
      </dsp:txBody>
      <dsp:txXfrm>
        <a:off x="4270678" y="1840334"/>
        <a:ext cx="1974242" cy="1421454"/>
      </dsp:txXfrm>
    </dsp:sp>
    <dsp:sp modelId="{EEE76250-298A-4876-89CA-5D16B3631526}">
      <dsp:nvSpPr>
        <dsp:cNvPr id="0" name=""/>
        <dsp:cNvSpPr/>
      </dsp:nvSpPr>
      <dsp:spPr>
        <a:xfrm>
          <a:off x="4270678" y="892698"/>
          <a:ext cx="1974242" cy="9476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270678" y="892698"/>
        <a:ext cx="1974242" cy="947636"/>
      </dsp:txXfrm>
    </dsp:sp>
    <dsp:sp modelId="{033FC389-C5BA-4864-A652-0680E31AD9AC}">
      <dsp:nvSpPr>
        <dsp:cNvPr id="0" name=""/>
        <dsp:cNvSpPr/>
      </dsp:nvSpPr>
      <dsp:spPr>
        <a:xfrm>
          <a:off x="6402860" y="892698"/>
          <a:ext cx="1974242" cy="2369090"/>
        </a:xfrm>
        <a:prstGeom prst="rect">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US" sz="1300" kern="1200"/>
            <a:t>Select one from the “purple” or high performing side, and discuss why it is a good thing or value add for the organization</a:t>
          </a:r>
        </a:p>
      </dsp:txBody>
      <dsp:txXfrm>
        <a:off x="6402860" y="1840334"/>
        <a:ext cx="1974242" cy="1421454"/>
      </dsp:txXfrm>
    </dsp:sp>
    <dsp:sp modelId="{4AFDE170-FB4C-43BF-9F0B-CC8311B12458}">
      <dsp:nvSpPr>
        <dsp:cNvPr id="0" name=""/>
        <dsp:cNvSpPr/>
      </dsp:nvSpPr>
      <dsp:spPr>
        <a:xfrm>
          <a:off x="6402860" y="892698"/>
          <a:ext cx="1974242" cy="9476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02860" y="892698"/>
        <a:ext cx="1974242" cy="947636"/>
      </dsp:txXfrm>
    </dsp:sp>
    <dsp:sp modelId="{96E02CEF-0674-4E80-A756-D08A282570DB}">
      <dsp:nvSpPr>
        <dsp:cNvPr id="0" name=""/>
        <dsp:cNvSpPr/>
      </dsp:nvSpPr>
      <dsp:spPr>
        <a:xfrm>
          <a:off x="8535042" y="892698"/>
          <a:ext cx="1974242" cy="236909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577850">
            <a:lnSpc>
              <a:spcPct val="90000"/>
            </a:lnSpc>
            <a:spcBef>
              <a:spcPct val="0"/>
            </a:spcBef>
            <a:spcAft>
              <a:spcPct val="35000"/>
            </a:spcAft>
            <a:buNone/>
          </a:pPr>
          <a:r>
            <a:rPr lang="en-US" sz="1300" kern="1200"/>
            <a:t>Take one marker in the “red”, and discuss how to move it to the “purple” or high performance	</a:t>
          </a:r>
        </a:p>
      </dsp:txBody>
      <dsp:txXfrm>
        <a:off x="8535042" y="1840334"/>
        <a:ext cx="1974242" cy="1421454"/>
      </dsp:txXfrm>
    </dsp:sp>
    <dsp:sp modelId="{0EA132A5-9599-4DF2-A5D1-425C6B302098}">
      <dsp:nvSpPr>
        <dsp:cNvPr id="0" name=""/>
        <dsp:cNvSpPr/>
      </dsp:nvSpPr>
      <dsp:spPr>
        <a:xfrm>
          <a:off x="8535042" y="892698"/>
          <a:ext cx="1974242" cy="94763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35042" y="892698"/>
        <a:ext cx="1974242" cy="94763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B2E36-412F-4316-9A48-270FAF1858ED}"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D679B-5539-407F-9726-665E94CBCDCA}" type="slidenum">
              <a:rPr lang="en-US" smtClean="0"/>
              <a:t>‹#›</a:t>
            </a:fld>
            <a:endParaRPr lang="en-US"/>
          </a:p>
        </p:txBody>
      </p:sp>
    </p:spTree>
    <p:extLst>
      <p:ext uri="{BB962C8B-B14F-4D97-AF65-F5344CB8AC3E}">
        <p14:creationId xmlns:p14="http://schemas.microsoft.com/office/powerpoint/2010/main" val="30881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Get and give examples of the 3 kinds of leadership work.  Discuss how its possible and necessary sometimes to change management and technical work to leadership work, and give examples of how this can be done.</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50EB7D-F84A-4740-85B1-4E3426C72D49}" type="slidenum">
              <a:rPr lang="ru-MO" smtClean="0">
                <a:solidFill>
                  <a:prstClr val="black"/>
                </a:solidFill>
              </a:rPr>
              <a:pPr fontAlgn="base">
                <a:spcBef>
                  <a:spcPct val="0"/>
                </a:spcBef>
                <a:spcAft>
                  <a:spcPct val="0"/>
                </a:spcAft>
                <a:defRPr/>
              </a:pPr>
              <a:t>9</a:t>
            </a:fld>
            <a:endParaRPr lang="ru-MO">
              <a:solidFill>
                <a:prstClr val="black"/>
              </a:solidFill>
            </a:endParaRPr>
          </a:p>
        </p:txBody>
      </p:sp>
    </p:spTree>
    <p:extLst>
      <p:ext uri="{BB962C8B-B14F-4D97-AF65-F5344CB8AC3E}">
        <p14:creationId xmlns:p14="http://schemas.microsoft.com/office/powerpoint/2010/main" val="114980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Make note of Enron’s values statement in annual report.</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DF07BD-5571-4D5E-92F4-49F8074ABD20}" type="slidenum">
              <a:rPr lang="ru-MO" smtClean="0">
                <a:solidFill>
                  <a:prstClr val="black"/>
                </a:solidFill>
              </a:rPr>
              <a:pPr fontAlgn="base">
                <a:spcBef>
                  <a:spcPct val="0"/>
                </a:spcBef>
                <a:spcAft>
                  <a:spcPct val="0"/>
                </a:spcAft>
                <a:defRPr/>
              </a:pPr>
              <a:t>10</a:t>
            </a:fld>
            <a:endParaRPr lang="ru-MO">
              <a:solidFill>
                <a:prstClr val="black"/>
              </a:solidFill>
            </a:endParaRPr>
          </a:p>
        </p:txBody>
      </p:sp>
    </p:spTree>
    <p:extLst>
      <p:ext uri="{BB962C8B-B14F-4D97-AF65-F5344CB8AC3E}">
        <p14:creationId xmlns:p14="http://schemas.microsoft.com/office/powerpoint/2010/main" val="282878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From Leadership for a new era, The Leadership Learning Community. This work is licensed under the Creative Commons Attribution 3.0 License.</a:t>
            </a:r>
          </a:p>
          <a:p>
            <a:r>
              <a:rPr lang="en-US" altLang="en-US" dirty="0"/>
              <a:t>This license allows the copying, distribution, and display of this work—and the ability to adapt the work—if credit is given to the authors. Additionally, please link to the following website: http://www.leadershipforanewera.org.</a:t>
            </a:r>
          </a:p>
        </p:txBody>
      </p:sp>
      <p:sp>
        <p:nvSpPr>
          <p:cNvPr id="4" name="Slide Number Placeholder 3"/>
          <p:cNvSpPr>
            <a:spLocks noGrp="1"/>
          </p:cNvSpPr>
          <p:nvPr>
            <p:ph type="sldNum" sz="quarter" idx="5"/>
          </p:nvPr>
        </p:nvSpPr>
        <p:spPr/>
        <p:txBody>
          <a:bodyPr/>
          <a:lstStyle/>
          <a:p>
            <a:pPr>
              <a:defRPr/>
            </a:pPr>
            <a:fld id="{9B6EB57F-75BE-4F87-B77A-9E09B41DEEE8}"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1325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Make note that agencies and organizations tend to function in silos.  Leaders make it possible to work across the organizations and to break out of the silos.</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72EA7-D634-458D-B191-540E759C1216}" type="slidenum">
              <a:rPr lang="ru-MO" smtClean="0"/>
              <a:pPr fontAlgn="base">
                <a:spcBef>
                  <a:spcPct val="0"/>
                </a:spcBef>
                <a:spcAft>
                  <a:spcPct val="0"/>
                </a:spcAft>
                <a:defRPr/>
              </a:pPr>
              <a:t>24</a:t>
            </a:fld>
            <a:endParaRPr lang="ru-MO"/>
          </a:p>
        </p:txBody>
      </p:sp>
    </p:spTree>
    <p:extLst>
      <p:ext uri="{BB962C8B-B14F-4D97-AF65-F5344CB8AC3E}">
        <p14:creationId xmlns:p14="http://schemas.microsoft.com/office/powerpoint/2010/main" val="314894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Make the point that you will not have an organization that is all in the red or purple.  You may have opportunities to change low performance to high. </a:t>
            </a:r>
          </a:p>
          <a:p>
            <a:pPr eaLnBrk="1" hangingPunct="1">
              <a:spcBef>
                <a:spcPct val="0"/>
              </a:spcBef>
            </a:pPr>
            <a:r>
              <a:rPr lang="en-US" altLang="en-US"/>
              <a:t>This is an important diagnostic tool for personal, unit and organizational use.  You have to know where you stand first.</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D42BD-0ABC-4565-BCB9-7A5F571B7766}" type="slidenum">
              <a:rPr lang="ru-MO" smtClean="0">
                <a:solidFill>
                  <a:prstClr val="black"/>
                </a:solidFill>
              </a:rPr>
              <a:pPr fontAlgn="base">
                <a:spcBef>
                  <a:spcPct val="0"/>
                </a:spcBef>
                <a:spcAft>
                  <a:spcPct val="0"/>
                </a:spcAft>
                <a:defRPr/>
              </a:pPr>
              <a:t>25</a:t>
            </a:fld>
            <a:endParaRPr lang="ru-MO">
              <a:solidFill>
                <a:prstClr val="black"/>
              </a:solidFill>
            </a:endParaRPr>
          </a:p>
        </p:txBody>
      </p:sp>
    </p:spTree>
    <p:extLst>
      <p:ext uri="{BB962C8B-B14F-4D97-AF65-F5344CB8AC3E}">
        <p14:creationId xmlns:p14="http://schemas.microsoft.com/office/powerpoint/2010/main" val="113447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09F5E-8272-42E5-B0B9-D81B8856E4B5}" type="slidenum">
              <a:rPr lang="ru-MO" smtClean="0">
                <a:solidFill>
                  <a:prstClr val="black"/>
                </a:solidFill>
              </a:rPr>
              <a:pPr fontAlgn="base">
                <a:spcBef>
                  <a:spcPct val="0"/>
                </a:spcBef>
                <a:spcAft>
                  <a:spcPct val="0"/>
                </a:spcAft>
                <a:defRPr/>
              </a:pPr>
              <a:t>28</a:t>
            </a:fld>
            <a:endParaRPr lang="ru-MO">
              <a:solidFill>
                <a:prstClr val="black"/>
              </a:solidFill>
            </a:endParaRPr>
          </a:p>
        </p:txBody>
      </p:sp>
      <p:sp>
        <p:nvSpPr>
          <p:cNvPr id="106499" name="Rectangle 2"/>
          <p:cNvSpPr>
            <a:spLocks noGrp="1" noRot="1" noChangeAspect="1" noChangeArrowheads="1" noTextEdit="1"/>
          </p:cNvSpPr>
          <p:nvPr>
            <p:ph type="sldImg"/>
          </p:nvPr>
        </p:nvSpPr>
        <p:spPr bwMode="auto">
          <a:xfrm>
            <a:off x="385763" y="688975"/>
            <a:ext cx="6088062"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915989" y="4344025"/>
            <a:ext cx="5026025"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numCol="1" anchor="t" anchorCtr="0" compatLnSpc="1">
            <a:prstTxWarp prst="textNoShape">
              <a:avLst/>
            </a:prstTxWarp>
          </a:bodyPr>
          <a:lstStyle/>
          <a:p>
            <a:pPr eaLnBrk="1" hangingPunct="1">
              <a:spcBef>
                <a:spcPct val="0"/>
              </a:spcBef>
            </a:pPr>
            <a:r>
              <a:rPr lang="en-US" altLang="en-US"/>
              <a:t>At the optimal, a winning organization will make every effort to get ideas from throughout the organization, from every level of staff.</a:t>
            </a:r>
          </a:p>
        </p:txBody>
      </p:sp>
    </p:spTree>
    <p:extLst>
      <p:ext uri="{BB962C8B-B14F-4D97-AF65-F5344CB8AC3E}">
        <p14:creationId xmlns:p14="http://schemas.microsoft.com/office/powerpoint/2010/main" val="380224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Make point that these tools have always been available, that it is a question of whether we are using them to do leadership work or not.</a:t>
            </a:r>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6E4F9-D3E8-48E5-9A94-3A68454FDADC}" type="slidenum">
              <a:rPr lang="ru-MO" smtClean="0">
                <a:solidFill>
                  <a:prstClr val="black"/>
                </a:solidFill>
              </a:rPr>
              <a:pPr fontAlgn="base">
                <a:spcBef>
                  <a:spcPct val="0"/>
                </a:spcBef>
                <a:spcAft>
                  <a:spcPct val="0"/>
                </a:spcAft>
                <a:defRPr/>
              </a:pPr>
              <a:t>31</a:t>
            </a:fld>
            <a:endParaRPr lang="ru-MO">
              <a:solidFill>
                <a:prstClr val="black"/>
              </a:solidFill>
            </a:endParaRPr>
          </a:p>
        </p:txBody>
      </p:sp>
    </p:spTree>
    <p:extLst>
      <p:ext uri="{BB962C8B-B14F-4D97-AF65-F5344CB8AC3E}">
        <p14:creationId xmlns:p14="http://schemas.microsoft.com/office/powerpoint/2010/main" val="295153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88196-2D4E-4FB8-AB72-2590EA3EA705}" type="slidenum">
              <a:rPr lang="ru-MO" smtClean="0">
                <a:solidFill>
                  <a:prstClr val="black"/>
                </a:solidFill>
              </a:rPr>
              <a:pPr fontAlgn="base">
                <a:spcBef>
                  <a:spcPct val="0"/>
                </a:spcBef>
                <a:spcAft>
                  <a:spcPct val="0"/>
                </a:spcAft>
                <a:defRPr/>
              </a:pPr>
              <a:t>32</a:t>
            </a:fld>
            <a:endParaRPr lang="ru-MO">
              <a:solidFill>
                <a:prstClr val="black"/>
              </a:solidFill>
            </a:endParaRPr>
          </a:p>
        </p:txBody>
      </p:sp>
      <p:sp>
        <p:nvSpPr>
          <p:cNvPr id="117763" name="Rectangle 2"/>
          <p:cNvSpPr>
            <a:spLocks noGrp="1" noRot="1" noChangeAspect="1" noChangeArrowheads="1" noTextEdit="1"/>
          </p:cNvSpPr>
          <p:nvPr>
            <p:ph type="sldImg"/>
          </p:nvPr>
        </p:nvSpPr>
        <p:spPr bwMode="auto">
          <a:xfrm>
            <a:off x="382588" y="684213"/>
            <a:ext cx="6097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914400" y="4344025"/>
            <a:ext cx="5029200" cy="4116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9669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111077-6F03-426B-B6BA-27C8B20FEB88}"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55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A93E9-37DC-4A58-846E-7DB887BA5A52}"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132365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9FF49-880C-4622-B8DE-3AF4B3AF109F}"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45924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20ADE-7A36-422F-8DA5-D14C2AEBA36A}"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282846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C12D71-D0E0-4398-A55D-8C1C7B3BE5B3}"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2BE71-45A9-45CD-9865-8053611CD8A7}" type="datetime1">
              <a:rPr lang="en-US" smtClean="0"/>
              <a:t>9/11/2017</a:t>
            </a:fld>
            <a:endParaRPr lang="en-US"/>
          </a:p>
        </p:txBody>
      </p:sp>
      <p:sp>
        <p:nvSpPr>
          <p:cNvPr id="6" name="Footer Placeholder 5"/>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408062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268591-35A2-46D2-B0B7-519356E567B4}" type="datetime1">
              <a:rPr lang="en-US" smtClean="0"/>
              <a:t>9/11/2017</a:t>
            </a:fld>
            <a:endParaRPr lang="en-US"/>
          </a:p>
        </p:txBody>
      </p:sp>
      <p:sp>
        <p:nvSpPr>
          <p:cNvPr id="8" name="Footer Placeholder 7"/>
          <p:cNvSpPr>
            <a:spLocks noGrp="1"/>
          </p:cNvSpPr>
          <p:nvPr>
            <p:ph type="ftr" sz="quarter" idx="11"/>
          </p:nvPr>
        </p:nvSpPr>
        <p:spPr/>
        <p:txBody>
          <a:bodyPr/>
          <a:lstStyle/>
          <a:p>
            <a:r>
              <a:rPr lang="en-US"/>
              <a:t>Gregory Owens, LMSW, The Institute</a:t>
            </a:r>
          </a:p>
        </p:txBody>
      </p:sp>
      <p:sp>
        <p:nvSpPr>
          <p:cNvPr id="9" name="Slide Number Placeholder 8"/>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11915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99162C-93D2-4C3F-BAF4-2104DF35CB82}"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277254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CAB15F-A3D1-4F51-A0DF-2ABE2C186971}" type="datetime1">
              <a:rPr lang="en-US" smtClean="0"/>
              <a:t>9/11/2017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Gregory Owens, LMSW, The Institute</a:t>
            </a:r>
          </a:p>
        </p:txBody>
      </p:sp>
      <p:sp>
        <p:nvSpPr>
          <p:cNvPr id="9" name="Slide Number Placeholder 8"/>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239874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74F9D8-6A43-47E9-9759-7043DFFF7105}" type="datetime1">
              <a:rPr lang="en-US" smtClean="0"/>
              <a:t>9/11/2017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Gregory Owens, LMSW, The Institute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06D2FA-7112-492D-BC87-763D6705B016}" type="slidenum">
              <a:rPr lang="en-US" smtClean="0"/>
              <a:t>‹#›</a:t>
            </a:fld>
            <a:endParaRPr lang="en-US"/>
          </a:p>
        </p:txBody>
      </p:sp>
    </p:spTree>
    <p:extLst>
      <p:ext uri="{BB962C8B-B14F-4D97-AF65-F5344CB8AC3E}">
        <p14:creationId xmlns:p14="http://schemas.microsoft.com/office/powerpoint/2010/main" val="31099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2D246C-7F2D-4684-8369-4801573372EC}" type="datetime1">
              <a:rPr lang="en-US" smtClean="0"/>
              <a:t>9/11/2017</a:t>
            </a:fld>
            <a:endParaRPr lang="en-US"/>
          </a:p>
        </p:txBody>
      </p:sp>
      <p:sp>
        <p:nvSpPr>
          <p:cNvPr id="6" name="Footer Placeholder 5"/>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a:t>
            </a:fld>
            <a:endParaRPr lang="en-US"/>
          </a:p>
        </p:txBody>
      </p:sp>
    </p:spTree>
    <p:extLst>
      <p:ext uri="{BB962C8B-B14F-4D97-AF65-F5344CB8AC3E}">
        <p14:creationId xmlns:p14="http://schemas.microsoft.com/office/powerpoint/2010/main" val="350196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96C6CBC-E5FC-4817-8DCB-5AF78E5FE370}" type="datetime1">
              <a:rPr lang="en-US" smtClean="0"/>
              <a:t>9/11/2017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Gregory Owens, LMSW, The Institute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406D2FA-7112-492D-BC87-763D6705B01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9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908358" y="4605020"/>
            <a:ext cx="4847272" cy="1236663"/>
          </a:xfrm>
          <a:noFill/>
        </p:spPr>
        <p:txBody>
          <a:bodyPr>
            <a:noAutofit/>
          </a:bodyPr>
          <a:lstStyle/>
          <a:p>
            <a:r>
              <a:rPr lang="en-US" sz="3600" b="1" dirty="0"/>
              <a:t>AHI 9</a:t>
            </a:r>
            <a:r>
              <a:rPr lang="en-US" sz="3600" b="1" baseline="30000" dirty="0"/>
              <a:t>th</a:t>
            </a:r>
            <a:r>
              <a:rPr lang="en-US" sz="3600" b="1" dirty="0"/>
              <a:t> Annual Summit</a:t>
            </a:r>
            <a:br>
              <a:rPr lang="en-US" sz="3600" b="1" dirty="0"/>
            </a:br>
            <a:r>
              <a:rPr lang="en-US" sz="3600" b="1" dirty="0"/>
              <a:t>Lake Placid, NY</a:t>
            </a:r>
            <a:br>
              <a:rPr lang="en-US" sz="3600" b="1" dirty="0"/>
            </a:br>
            <a:r>
              <a:rPr lang="en-US" sz="3600" b="1" dirty="0"/>
              <a:t>September 21,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358" y="534619"/>
            <a:ext cx="4873163" cy="3597765"/>
          </a:xfrm>
          <a:prstGeom prst="rect">
            <a:avLst/>
          </a:prstGeom>
        </p:spPr>
      </p:pic>
      <p:sp>
        <p:nvSpPr>
          <p:cNvPr id="6" name="Title 1"/>
          <p:cNvSpPr txBox="1">
            <a:spLocks/>
          </p:cNvSpPr>
          <p:nvPr/>
        </p:nvSpPr>
        <p:spPr>
          <a:xfrm>
            <a:off x="528638" y="2162810"/>
            <a:ext cx="4847272" cy="1236663"/>
          </a:xfrm>
          <a:prstGeom prst="rect">
            <a:avLst/>
          </a:prstGeom>
          <a:no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t>Leading the Movement for Health Equity</a:t>
            </a:r>
          </a:p>
        </p:txBody>
      </p:sp>
      <p:sp>
        <p:nvSpPr>
          <p:cNvPr id="3" name="Date Placeholder 2"/>
          <p:cNvSpPr>
            <a:spLocks noGrp="1"/>
          </p:cNvSpPr>
          <p:nvPr>
            <p:ph type="dt" sz="half" idx="10"/>
          </p:nvPr>
        </p:nvSpPr>
        <p:spPr/>
        <p:txBody>
          <a:bodyPr/>
          <a:lstStyle/>
          <a:p>
            <a:fld id="{AFEBD3D6-CCD8-48B1-9544-083D21E98301}"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1</a:t>
            </a:fld>
            <a:endParaRPr lang="en-US"/>
          </a:p>
        </p:txBody>
      </p:sp>
    </p:spTree>
    <p:extLst>
      <p:ext uri="{BB962C8B-B14F-4D97-AF65-F5344CB8AC3E}">
        <p14:creationId xmlns:p14="http://schemas.microsoft.com/office/powerpoint/2010/main" val="2008593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prstGeom prst="rect">
            <a:avLst/>
          </a:prstGeom>
        </p:spPr>
        <p:txBody>
          <a:bodyPr/>
          <a:lstStyle/>
          <a:p>
            <a:pPr>
              <a:defRPr/>
            </a:pPr>
            <a:fld id="{02EAB7BD-0440-4345-A555-D4CD91B2A804}" type="datetime1">
              <a:rPr lang="en-US" smtClean="0">
                <a:solidFill>
                  <a:prstClr val="black"/>
                </a:solidFill>
              </a:rPr>
              <a:t>9/11/2017</a:t>
            </a:fld>
            <a:endParaRPr lang="en-US">
              <a:solidFill>
                <a:prstClr val="black"/>
              </a:solidFill>
            </a:endParaRPr>
          </a:p>
        </p:txBody>
      </p:sp>
      <p:sp>
        <p:nvSpPr>
          <p:cNvPr id="6" name="Footer Placeholder 5"/>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41986" name="Slide Number Placeholder 5"/>
          <p:cNvSpPr>
            <a:spLocks noGrp="1"/>
          </p:cNvSpPr>
          <p:nvPr>
            <p:ph type="sldNum" sz="quarter" idx="12"/>
          </p:nvPr>
        </p:nvSpPr>
        <p:spPr/>
        <p:txBody>
          <a:bodyPr/>
          <a:lstStyle/>
          <a:p>
            <a:pPr>
              <a:defRPr/>
            </a:pPr>
            <a:fld id="{C83186D8-A57A-45C3-8E25-7F2D61D46A6D}" type="slidenum">
              <a:rPr lang="ru-MO">
                <a:solidFill>
                  <a:prstClr val="white"/>
                </a:solidFill>
              </a:rPr>
              <a:pPr>
                <a:defRPr/>
              </a:pPr>
              <a:t>10</a:t>
            </a:fld>
            <a:endParaRPr lang="ru-MO">
              <a:solidFill>
                <a:prstClr val="white"/>
              </a:solidFill>
            </a:endParaRPr>
          </a:p>
        </p:txBody>
      </p:sp>
      <p:sp>
        <p:nvSpPr>
          <p:cNvPr id="52227" name="Rectangle 2"/>
          <p:cNvSpPr>
            <a:spLocks noGrp="1" noChangeArrowheads="1"/>
          </p:cNvSpPr>
          <p:nvPr>
            <p:ph type="title" idx="4294967295"/>
          </p:nvPr>
        </p:nvSpPr>
        <p:spPr>
          <a:xfrm>
            <a:off x="2521757" y="445809"/>
            <a:ext cx="6960781" cy="524207"/>
          </a:xfrm>
        </p:spPr>
        <p:txBody>
          <a:bodyPr/>
          <a:lstStyle/>
          <a:p>
            <a:pPr algn="ctr" eaLnBrk="1" hangingPunct="1"/>
            <a:r>
              <a:rPr lang="en-US" altLang="en-US" sz="3200" dirty="0"/>
              <a:t>Winning Organizations &amp; Movements…</a:t>
            </a:r>
          </a:p>
        </p:txBody>
      </p:sp>
      <p:sp>
        <p:nvSpPr>
          <p:cNvPr id="41988" name="Rectangle 3"/>
          <p:cNvSpPr>
            <a:spLocks noGrp="1" noChangeArrowheads="1"/>
          </p:cNvSpPr>
          <p:nvPr>
            <p:ph idx="4294967295"/>
          </p:nvPr>
        </p:nvSpPr>
        <p:spPr>
          <a:xfrm>
            <a:off x="1097280" y="1504306"/>
            <a:ext cx="8763000" cy="4421188"/>
          </a:xfrm>
        </p:spPr>
        <p:txBody>
          <a:bodyPr rtlCol="0">
            <a:normAutofit/>
          </a:bodyPr>
          <a:lstStyle/>
          <a:p>
            <a:pPr>
              <a:defRPr/>
            </a:pPr>
            <a:r>
              <a:rPr lang="en-US" sz="2800" dirty="0"/>
              <a:t>Have strong values</a:t>
            </a:r>
          </a:p>
          <a:p>
            <a:pPr>
              <a:defRPr/>
            </a:pPr>
            <a:r>
              <a:rPr lang="en-US" sz="2800" dirty="0"/>
              <a:t>Everyone knows the values</a:t>
            </a:r>
          </a:p>
          <a:p>
            <a:pPr>
              <a:defRPr/>
            </a:pPr>
            <a:r>
              <a:rPr lang="en-US" sz="2800" dirty="0"/>
              <a:t>Everyone knows what they look like</a:t>
            </a:r>
          </a:p>
          <a:p>
            <a:pPr>
              <a:defRPr/>
            </a:pPr>
            <a:r>
              <a:rPr lang="en-US" sz="2800" dirty="0"/>
              <a:t>Decisions are made that are consistent with the values</a:t>
            </a:r>
          </a:p>
          <a:p>
            <a:pPr>
              <a:defRPr/>
            </a:pPr>
            <a:r>
              <a:rPr lang="en-US" sz="2800" dirty="0"/>
              <a:t>The organization finds ways to energize it’s members</a:t>
            </a:r>
          </a:p>
          <a:p>
            <a:pPr>
              <a:defRPr/>
            </a:pPr>
            <a:r>
              <a:rPr lang="en-US" sz="2800" dirty="0"/>
              <a:t>Edge decisions are made &amp; people can see when &amp; where the tough calls are</a:t>
            </a:r>
          </a:p>
        </p:txBody>
      </p:sp>
    </p:spTree>
    <p:extLst>
      <p:ext uri="{BB962C8B-B14F-4D97-AF65-F5344CB8AC3E}">
        <p14:creationId xmlns:p14="http://schemas.microsoft.com/office/powerpoint/2010/main" val="226725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713"/>
            <a:ext cx="12192000" cy="749300"/>
          </a:xfrm>
        </p:spPr>
        <p:txBody>
          <a:bodyPr/>
          <a:lstStyle/>
          <a:p>
            <a:pPr algn="ctr" eaLnBrk="1" fontAlgn="auto" hangingPunct="1">
              <a:spcAft>
                <a:spcPts val="0"/>
              </a:spcAft>
              <a:defRPr/>
            </a:pPr>
            <a:r>
              <a:rPr lang="en-US" sz="4000" dirty="0">
                <a:solidFill>
                  <a:schemeClr val="tx1">
                    <a:lumMod val="75000"/>
                    <a:lumOff val="25000"/>
                  </a:schemeClr>
                </a:solidFill>
              </a:rPr>
              <a:t>Outdated Leadership Model</a:t>
            </a:r>
          </a:p>
        </p:txBody>
      </p:sp>
      <p:grpSp>
        <p:nvGrpSpPr>
          <p:cNvPr id="15363" name="Group 2"/>
          <p:cNvGrpSpPr>
            <a:grpSpLocks noGrp="1"/>
          </p:cNvGrpSpPr>
          <p:nvPr/>
        </p:nvGrpSpPr>
        <p:grpSpPr bwMode="auto">
          <a:xfrm>
            <a:off x="1158509" y="1682261"/>
            <a:ext cx="10058400" cy="3970338"/>
            <a:chOff x="1248" y="288"/>
            <a:chExt cx="4176" cy="3552"/>
          </a:xfrm>
        </p:grpSpPr>
        <p:sp>
          <p:nvSpPr>
            <p:cNvPr id="15364" name="Pyr1"/>
            <p:cNvSpPr>
              <a:spLocks noEditPoints="1" noChangeArrowheads="1"/>
            </p:cNvSpPr>
            <p:nvPr/>
          </p:nvSpPr>
          <p:spPr bwMode="auto">
            <a:xfrm>
              <a:off x="2847" y="288"/>
              <a:ext cx="975" cy="793"/>
            </a:xfrm>
            <a:custGeom>
              <a:avLst/>
              <a:gdLst>
                <a:gd name="T0" fmla="*/ 21 w 21600"/>
                <a:gd name="T1" fmla="*/ 0 h 21600"/>
                <a:gd name="T2" fmla="*/ 43 w 21600"/>
                <a:gd name="T3" fmla="*/ 29 h 21600"/>
                <a:gd name="T4" fmla="*/ 0 w 21600"/>
                <a:gd name="T5" fmla="*/ 29 h 21600"/>
                <a:gd name="T6" fmla="*/ 0 60000 65536"/>
                <a:gd name="T7" fmla="*/ 0 60000 65536"/>
                <a:gd name="T8" fmla="*/ 0 60000 65536"/>
                <a:gd name="T9" fmla="*/ 5411 w 21600"/>
                <a:gd name="T10" fmla="*/ 11794 h 21600"/>
                <a:gd name="T11" fmla="*/ 16189 w 21600"/>
                <a:gd name="T12" fmla="*/ 20592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CEO/Boss</a:t>
              </a:r>
            </a:p>
          </p:txBody>
        </p:sp>
        <p:sp>
          <p:nvSpPr>
            <p:cNvPr id="15365" name="Pyr2"/>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Executive Staff</a:t>
              </a:r>
            </a:p>
          </p:txBody>
        </p:sp>
        <p:sp>
          <p:nvSpPr>
            <p:cNvPr id="15366" name="Pyr3"/>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Managers</a:t>
              </a:r>
            </a:p>
          </p:txBody>
        </p:sp>
        <p:sp>
          <p:nvSpPr>
            <p:cNvPr id="15367" name="Pyr4"/>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Workers</a:t>
              </a:r>
            </a:p>
          </p:txBody>
        </p:sp>
      </p:grpSp>
    </p:spTree>
    <p:extLst>
      <p:ext uri="{BB962C8B-B14F-4D97-AF65-F5344CB8AC3E}">
        <p14:creationId xmlns:p14="http://schemas.microsoft.com/office/powerpoint/2010/main" val="5701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DD6B8C-35E1-4BE9-8739-AF8F42E6258B}" type="datetime1">
              <a:rPr lang="en-US" smtClean="0">
                <a:solidFill>
                  <a:prstClr val="black"/>
                </a:solidFill>
              </a:rPr>
              <a:t>9/11/2017</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a:solidFill>
                  <a:prstClr val="black"/>
                </a:solidFill>
              </a:rPr>
              <a:t>Gregory Owens, LMSW, The Institute</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C82331AD-CEDE-4362-83F0-A494614A6631}" type="slidenum">
              <a:rPr lang="en-US" smtClean="0">
                <a:solidFill>
                  <a:prstClr val="black"/>
                </a:solidFill>
              </a:rPr>
              <a:pPr>
                <a:defRPr/>
              </a:pPr>
              <a:t>12</a:t>
            </a:fld>
            <a:endParaRPr lang="en-US" dirty="0">
              <a:solidFill>
                <a:prstClr val="black"/>
              </a:solidFill>
            </a:endParaRPr>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389" y="885825"/>
            <a:ext cx="56769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1471737"/>
            <a:ext cx="1866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6"/>
          <p:cNvSpPr txBox="1">
            <a:spLocks noChangeArrowheads="1"/>
          </p:cNvSpPr>
          <p:nvPr/>
        </p:nvSpPr>
        <p:spPr bwMode="auto">
          <a:xfrm>
            <a:off x="1676400" y="4770036"/>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a:solidFill>
                  <a:prstClr val="black"/>
                </a:solidFill>
              </a:rPr>
              <a:t>Traditional Leadership Mindset</a:t>
            </a:r>
          </a:p>
        </p:txBody>
      </p:sp>
      <p:sp>
        <p:nvSpPr>
          <p:cNvPr id="7176" name="TextBox 7"/>
          <p:cNvSpPr txBox="1">
            <a:spLocks noChangeArrowheads="1"/>
          </p:cNvSpPr>
          <p:nvPr/>
        </p:nvSpPr>
        <p:spPr bwMode="auto">
          <a:xfrm>
            <a:off x="5814646" y="4770036"/>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black"/>
                </a:solidFill>
              </a:rPr>
              <a:t>New  Collective Leadership Mindset</a:t>
            </a:r>
          </a:p>
        </p:txBody>
      </p:sp>
      <p:cxnSp>
        <p:nvCxnSpPr>
          <p:cNvPr id="6" name="Straight Arrow Connector 5"/>
          <p:cNvCxnSpPr>
            <a:endCxn id="7173" idx="1"/>
          </p:cNvCxnSpPr>
          <p:nvPr/>
        </p:nvCxnSpPr>
        <p:spPr>
          <a:xfrm>
            <a:off x="3924300" y="2875878"/>
            <a:ext cx="1150089" cy="543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404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randombar(horizontal)">
                                      <p:cBhvr>
                                        <p:cTn id="19"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43121" y="212652"/>
            <a:ext cx="6448879" cy="2593571"/>
          </a:xfrm>
          <a:prstGeom prst="rect">
            <a:avLst/>
          </a:prstGeom>
        </p:spPr>
      </p:pic>
      <p:pic>
        <p:nvPicPr>
          <p:cNvPr id="4" name="Picture 3"/>
          <p:cNvPicPr>
            <a:picLocks noChangeAspect="1"/>
          </p:cNvPicPr>
          <p:nvPr/>
        </p:nvPicPr>
        <p:blipFill>
          <a:blip r:embed="rId3"/>
          <a:stretch>
            <a:fillRect/>
          </a:stretch>
        </p:blipFill>
        <p:spPr>
          <a:xfrm>
            <a:off x="7693189" y="2645768"/>
            <a:ext cx="3338755" cy="3380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35" y="2701538"/>
            <a:ext cx="6091432" cy="3268573"/>
          </a:xfrm>
          <a:prstGeom prst="rect">
            <a:avLst/>
          </a:prstGeom>
        </p:spPr>
      </p:pic>
      <p:sp>
        <p:nvSpPr>
          <p:cNvPr id="2" name="TextBox 1"/>
          <p:cNvSpPr txBox="1"/>
          <p:nvPr/>
        </p:nvSpPr>
        <p:spPr>
          <a:xfrm>
            <a:off x="765544" y="589184"/>
            <a:ext cx="4837814" cy="1569660"/>
          </a:xfrm>
          <a:prstGeom prst="rect">
            <a:avLst/>
          </a:prstGeom>
          <a:noFill/>
        </p:spPr>
        <p:txBody>
          <a:bodyPr wrap="square" rtlCol="0">
            <a:spAutoFit/>
          </a:bodyPr>
          <a:lstStyle/>
          <a:p>
            <a:r>
              <a:rPr lang="en-US" sz="2400" dirty="0"/>
              <a:t>Who Is In Your Health Equity Network?</a:t>
            </a:r>
          </a:p>
          <a:p>
            <a:r>
              <a:rPr lang="en-US" sz="2400" dirty="0"/>
              <a:t>Who Is Missing?</a:t>
            </a:r>
          </a:p>
          <a:p>
            <a:r>
              <a:rPr lang="en-US" sz="2400" dirty="0"/>
              <a:t>Why?</a:t>
            </a:r>
          </a:p>
        </p:txBody>
      </p:sp>
      <p:sp>
        <p:nvSpPr>
          <p:cNvPr id="5" name="Date Placeholder 4"/>
          <p:cNvSpPr>
            <a:spLocks noGrp="1"/>
          </p:cNvSpPr>
          <p:nvPr>
            <p:ph type="dt" sz="half" idx="10"/>
          </p:nvPr>
        </p:nvSpPr>
        <p:spPr/>
        <p:txBody>
          <a:bodyPr/>
          <a:lstStyle/>
          <a:p>
            <a:fld id="{E2E7173E-699F-4EAF-B8BC-F73B8040322D}" type="datetime1">
              <a:rPr lang="en-US" smtClean="0"/>
              <a:t>9/11/2017</a:t>
            </a:fld>
            <a:endParaRPr lang="en-US"/>
          </a:p>
        </p:txBody>
      </p:sp>
      <p:sp>
        <p:nvSpPr>
          <p:cNvPr id="7" name="Footer Placeholder 6"/>
          <p:cNvSpPr>
            <a:spLocks noGrp="1"/>
          </p:cNvSpPr>
          <p:nvPr>
            <p:ph type="ftr" sz="quarter" idx="11"/>
          </p:nvPr>
        </p:nvSpPr>
        <p:spPr/>
        <p:txBody>
          <a:bodyPr/>
          <a:lstStyle/>
          <a:p>
            <a:r>
              <a:rPr lang="en-US"/>
              <a:t>Gregory Owens, LMSW, The Institute</a:t>
            </a:r>
          </a:p>
        </p:txBody>
      </p:sp>
      <p:sp>
        <p:nvSpPr>
          <p:cNvPr id="8" name="Slide Number Placeholder 7"/>
          <p:cNvSpPr>
            <a:spLocks noGrp="1"/>
          </p:cNvSpPr>
          <p:nvPr>
            <p:ph type="sldNum" sz="quarter" idx="12"/>
          </p:nvPr>
        </p:nvSpPr>
        <p:spPr/>
        <p:txBody>
          <a:bodyPr/>
          <a:lstStyle/>
          <a:p>
            <a:fld id="{D406D2FA-7112-492D-BC87-763D6705B016}" type="slidenum">
              <a:rPr lang="en-US" smtClean="0"/>
              <a:t>13</a:t>
            </a:fld>
            <a:endParaRPr lang="en-US"/>
          </a:p>
        </p:txBody>
      </p:sp>
    </p:spTree>
    <p:extLst>
      <p:ext uri="{BB962C8B-B14F-4D97-AF65-F5344CB8AC3E}">
        <p14:creationId xmlns:p14="http://schemas.microsoft.com/office/powerpoint/2010/main" val="3989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147" y="757036"/>
            <a:ext cx="6917705" cy="5343928"/>
          </a:xfrm>
          <a:prstGeom prst="rect">
            <a:avLst/>
          </a:prstGeom>
        </p:spPr>
      </p:pic>
      <p:sp>
        <p:nvSpPr>
          <p:cNvPr id="3" name="Date Placeholder 2"/>
          <p:cNvSpPr>
            <a:spLocks noGrp="1"/>
          </p:cNvSpPr>
          <p:nvPr>
            <p:ph type="dt" sz="half" idx="10"/>
          </p:nvPr>
        </p:nvSpPr>
        <p:spPr/>
        <p:txBody>
          <a:bodyPr/>
          <a:lstStyle/>
          <a:p>
            <a:fld id="{11AFAC81-6746-4337-BBFF-25030E5FB784}"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14</a:t>
            </a:fld>
            <a:endParaRPr lang="en-US"/>
          </a:p>
        </p:txBody>
      </p:sp>
    </p:spTree>
    <p:extLst>
      <p:ext uri="{BB962C8B-B14F-4D97-AF65-F5344CB8AC3E}">
        <p14:creationId xmlns:p14="http://schemas.microsoft.com/office/powerpoint/2010/main" val="296051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760" y="1106870"/>
            <a:ext cx="9913654" cy="4154984"/>
          </a:xfrm>
          <a:prstGeom prst="rect">
            <a:avLst/>
          </a:prstGeom>
        </p:spPr>
        <p:txBody>
          <a:bodyPr wrap="square">
            <a:spAutoFit/>
          </a:bodyPr>
          <a:lstStyle/>
          <a:p>
            <a:r>
              <a:rPr lang="en-US" sz="2400" dirty="0">
                <a:latin typeface="GothamNarrow-Medium"/>
              </a:rPr>
              <a:t>A </a:t>
            </a:r>
            <a:r>
              <a:rPr lang="en-US" sz="2400" b="1" dirty="0">
                <a:latin typeface="GothamNarrow-Bold"/>
              </a:rPr>
              <a:t>network </a:t>
            </a:r>
            <a:r>
              <a:rPr lang="en-US" sz="2400" dirty="0">
                <a:latin typeface="GothamNarrow-Medium"/>
              </a:rPr>
              <a:t>is a set of relationships that are characterized by both strong and weak ties. Strong ties are characterized by high levels of trust, reciprocity, and sense of community, whereas weak ties cross boundaries and are a source of new ideas, information, and resources.</a:t>
            </a:r>
          </a:p>
          <a:p>
            <a:endParaRPr lang="en-US" sz="2400" dirty="0">
              <a:latin typeface="GothamNarrow-Medium"/>
            </a:endParaRPr>
          </a:p>
          <a:p>
            <a:r>
              <a:rPr lang="en-US" sz="2400" b="1" dirty="0">
                <a:latin typeface="GothamNarrow-Bold"/>
              </a:rPr>
              <a:t>Network mindset </a:t>
            </a:r>
            <a:r>
              <a:rPr lang="en-US" sz="2400" dirty="0">
                <a:latin typeface="GothamNarrow-Medium"/>
              </a:rPr>
              <a:t>is a term used to describe the patterns of thought that enable us to become aware of how what we say and do connects with others and creates ripples through an ecosystem.</a:t>
            </a:r>
          </a:p>
          <a:p>
            <a:endParaRPr lang="en-US" sz="2400" dirty="0">
              <a:latin typeface="GothamNarrow-Medium"/>
            </a:endParaRPr>
          </a:p>
          <a:p>
            <a:r>
              <a:rPr lang="en-US" sz="2400" b="1" dirty="0">
                <a:latin typeface="GothamNarrow-Bold"/>
              </a:rPr>
              <a:t>Collective leadership </a:t>
            </a:r>
            <a:r>
              <a:rPr lang="en-US" sz="2400" dirty="0">
                <a:latin typeface="GothamNarrow-Medium"/>
              </a:rPr>
              <a:t>is the process of many people working together and aligning their efforts to achieve greater impact on significant social issues.</a:t>
            </a:r>
            <a:endParaRPr lang="en-US" sz="2400" dirty="0"/>
          </a:p>
        </p:txBody>
      </p:sp>
      <p:sp>
        <p:nvSpPr>
          <p:cNvPr id="3" name="Date Placeholder 2"/>
          <p:cNvSpPr>
            <a:spLocks noGrp="1"/>
          </p:cNvSpPr>
          <p:nvPr>
            <p:ph type="dt" sz="half" idx="10"/>
          </p:nvPr>
        </p:nvSpPr>
        <p:spPr/>
        <p:txBody>
          <a:bodyPr/>
          <a:lstStyle/>
          <a:p>
            <a:fld id="{7F000F79-88CE-46BF-9B08-802EEDF3D4EA}"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15</a:t>
            </a:fld>
            <a:endParaRPr lang="en-US"/>
          </a:p>
        </p:txBody>
      </p:sp>
    </p:spTree>
    <p:extLst>
      <p:ext uri="{BB962C8B-B14F-4D97-AF65-F5344CB8AC3E}">
        <p14:creationId xmlns:p14="http://schemas.microsoft.com/office/powerpoint/2010/main" val="378274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140" y="870018"/>
            <a:ext cx="10554894" cy="4893647"/>
          </a:xfrm>
          <a:prstGeom prst="rect">
            <a:avLst/>
          </a:prstGeom>
        </p:spPr>
        <p:txBody>
          <a:bodyPr wrap="square">
            <a:spAutoFit/>
          </a:bodyPr>
          <a:lstStyle/>
          <a:p>
            <a:pPr algn="ctr"/>
            <a:r>
              <a:rPr lang="en-US" sz="2400" b="0" i="0" u="none" strike="noStrike" baseline="0" dirty="0">
                <a:latin typeface="GothamNarrow-Medium"/>
              </a:rPr>
              <a:t>Case Example: </a:t>
            </a:r>
            <a:r>
              <a:rPr lang="en-US" sz="2400" b="0" i="0" u="none" strike="noStrike" baseline="0" dirty="0" err="1">
                <a:latin typeface="GothamNarrow-Medium"/>
              </a:rPr>
              <a:t>KaBOOM</a:t>
            </a:r>
            <a:r>
              <a:rPr lang="en-US" sz="2400" b="0" i="0" u="none" strike="noStrike" baseline="0" dirty="0">
                <a:latin typeface="GothamNarrow-Medium"/>
              </a:rPr>
              <a:t>!</a:t>
            </a:r>
          </a:p>
          <a:p>
            <a:pPr algn="ctr"/>
            <a:endParaRPr lang="en-US" sz="2400" b="0" i="0" u="none" strike="noStrike" baseline="0" dirty="0">
              <a:latin typeface="GothamNarrow-Medium"/>
            </a:endParaRPr>
          </a:p>
          <a:p>
            <a:r>
              <a:rPr lang="en-US" sz="2400" dirty="0">
                <a:latin typeface="GothamNarrow-Book"/>
              </a:rPr>
              <a:t>The national nonprofit </a:t>
            </a:r>
            <a:r>
              <a:rPr lang="en-US" sz="2400" dirty="0" err="1">
                <a:latin typeface="GothamNarrow-Book"/>
              </a:rPr>
              <a:t>KaBOOM</a:t>
            </a:r>
            <a:r>
              <a:rPr lang="en-US" sz="2400" dirty="0">
                <a:latin typeface="GothamNarrow-Book"/>
              </a:rPr>
              <a:t>! (kaboom.org) aspires to create a “great place to play within walking distance of every child.” To bring their idea to scale, they used a network strategy: they posted an online “do-it-yourself” direction kit making it possible for more communities to access the resources needed to build playgrounds without direct support from </a:t>
            </a:r>
            <a:r>
              <a:rPr lang="en-US" sz="2400" dirty="0" err="1">
                <a:latin typeface="GothamNarrow-Book"/>
              </a:rPr>
              <a:t>KaBOOM</a:t>
            </a:r>
            <a:r>
              <a:rPr lang="en-US" sz="2400" dirty="0">
                <a:latin typeface="GothamNarrow-Book"/>
              </a:rPr>
              <a:t>! The founder of </a:t>
            </a:r>
            <a:r>
              <a:rPr lang="en-US" sz="2400" dirty="0" err="1">
                <a:latin typeface="GothamNarrow-Book"/>
              </a:rPr>
              <a:t>KaBOOM</a:t>
            </a:r>
            <a:r>
              <a:rPr lang="en-US" sz="2400" dirty="0">
                <a:latin typeface="GothamNarrow-Book"/>
              </a:rPr>
              <a:t>! Understood that if he shared leadership in the production of playgrounds by decentralizing planning and letting people run with a design template, more children would have playgrounds. To realize </a:t>
            </a:r>
            <a:r>
              <a:rPr lang="en-US" sz="2400" dirty="0" err="1">
                <a:latin typeface="GothamNarrow-Book"/>
              </a:rPr>
              <a:t>KaBOOM</a:t>
            </a:r>
            <a:r>
              <a:rPr lang="en-US" sz="2400" dirty="0">
                <a:latin typeface="GothamNarrow-Book"/>
              </a:rPr>
              <a:t>!’s vision, “the leader” became one of many leaders doing the work and bringing their own unique spin to the projects. </a:t>
            </a:r>
            <a:r>
              <a:rPr lang="en-US" sz="2400" dirty="0">
                <a:solidFill>
                  <a:srgbClr val="FF0000"/>
                </a:solidFill>
                <a:latin typeface="GothamNarrow-Book"/>
              </a:rPr>
              <a:t>This shift in strategy (and control) empowered communities to build 1,600 playgrounds in one year, more than </a:t>
            </a:r>
            <a:r>
              <a:rPr lang="en-US" sz="2400" dirty="0" err="1">
                <a:solidFill>
                  <a:srgbClr val="FF0000"/>
                </a:solidFill>
                <a:latin typeface="GothamNarrow-Book"/>
              </a:rPr>
              <a:t>KaBOOM</a:t>
            </a:r>
            <a:r>
              <a:rPr lang="en-US" sz="2400" dirty="0">
                <a:solidFill>
                  <a:srgbClr val="FF0000"/>
                </a:solidFill>
                <a:latin typeface="GothamNarrow-Book"/>
              </a:rPr>
              <a:t>! had built in the previous 14 years of its existence.</a:t>
            </a:r>
            <a:endParaRPr lang="en-US" sz="2400" dirty="0">
              <a:solidFill>
                <a:srgbClr val="FF0000"/>
              </a:solidFill>
            </a:endParaRPr>
          </a:p>
        </p:txBody>
      </p:sp>
      <p:sp>
        <p:nvSpPr>
          <p:cNvPr id="3" name="Date Placeholder 2"/>
          <p:cNvSpPr>
            <a:spLocks noGrp="1"/>
          </p:cNvSpPr>
          <p:nvPr>
            <p:ph type="dt" sz="half" idx="10"/>
          </p:nvPr>
        </p:nvSpPr>
        <p:spPr/>
        <p:txBody>
          <a:bodyPr/>
          <a:lstStyle/>
          <a:p>
            <a:fld id="{1224CD5C-3579-4055-ADC0-7A7B3574C74E}"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16</a:t>
            </a:fld>
            <a:endParaRPr lang="en-US"/>
          </a:p>
        </p:txBody>
      </p:sp>
    </p:spTree>
    <p:extLst>
      <p:ext uri="{BB962C8B-B14F-4D97-AF65-F5344CB8AC3E}">
        <p14:creationId xmlns:p14="http://schemas.microsoft.com/office/powerpoint/2010/main" val="34130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469" y="515840"/>
            <a:ext cx="5715000" cy="4286250"/>
          </a:xfrm>
          <a:prstGeom prst="rect">
            <a:avLst/>
          </a:prstGeom>
        </p:spPr>
      </p:pic>
      <p:pic>
        <p:nvPicPr>
          <p:cNvPr id="4" name="Picture 3"/>
          <p:cNvPicPr>
            <a:picLocks noChangeAspect="1"/>
          </p:cNvPicPr>
          <p:nvPr/>
        </p:nvPicPr>
        <p:blipFill>
          <a:blip r:embed="rId3"/>
          <a:stretch>
            <a:fillRect/>
          </a:stretch>
        </p:blipFill>
        <p:spPr>
          <a:xfrm>
            <a:off x="2680236" y="660545"/>
            <a:ext cx="5715000" cy="4286250"/>
          </a:xfrm>
          <a:prstGeom prst="rect">
            <a:avLst/>
          </a:prstGeom>
        </p:spPr>
      </p:pic>
      <p:pic>
        <p:nvPicPr>
          <p:cNvPr id="5" name="Picture 4"/>
          <p:cNvPicPr>
            <a:picLocks noChangeAspect="1"/>
          </p:cNvPicPr>
          <p:nvPr/>
        </p:nvPicPr>
        <p:blipFill>
          <a:blip r:embed="rId4"/>
          <a:stretch>
            <a:fillRect/>
          </a:stretch>
        </p:blipFill>
        <p:spPr>
          <a:xfrm>
            <a:off x="6305882" y="805250"/>
            <a:ext cx="5715000" cy="4286250"/>
          </a:xfrm>
          <a:prstGeom prst="rect">
            <a:avLst/>
          </a:prstGeom>
        </p:spPr>
      </p:pic>
      <p:sp>
        <p:nvSpPr>
          <p:cNvPr id="2" name="Date Placeholder 1"/>
          <p:cNvSpPr>
            <a:spLocks noGrp="1"/>
          </p:cNvSpPr>
          <p:nvPr>
            <p:ph type="dt" sz="half" idx="10"/>
          </p:nvPr>
        </p:nvSpPr>
        <p:spPr/>
        <p:txBody>
          <a:bodyPr/>
          <a:lstStyle/>
          <a:p>
            <a:fld id="{44EBC6F9-8894-4B76-8580-FD2FD2DBBA6D}" type="datetime1">
              <a:rPr lang="en-US" smtClean="0"/>
              <a:t>9/11/2017</a:t>
            </a:fld>
            <a:endParaRPr lang="en-US"/>
          </a:p>
        </p:txBody>
      </p:sp>
      <p:sp>
        <p:nvSpPr>
          <p:cNvPr id="6" name="Footer Placeholder 5"/>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17</a:t>
            </a:fld>
            <a:endParaRPr lang="en-US"/>
          </a:p>
        </p:txBody>
      </p:sp>
    </p:spTree>
    <p:extLst>
      <p:ext uri="{BB962C8B-B14F-4D97-AF65-F5344CB8AC3E}">
        <p14:creationId xmlns:p14="http://schemas.microsoft.com/office/powerpoint/2010/main" val="222059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3543" y="397282"/>
            <a:ext cx="7428088" cy="5571066"/>
          </a:xfrm>
          <a:prstGeom prst="rect">
            <a:avLst/>
          </a:prstGeom>
        </p:spPr>
      </p:pic>
      <p:sp>
        <p:nvSpPr>
          <p:cNvPr id="3" name="Date Placeholder 2"/>
          <p:cNvSpPr>
            <a:spLocks noGrp="1"/>
          </p:cNvSpPr>
          <p:nvPr>
            <p:ph type="dt" sz="half" idx="10"/>
          </p:nvPr>
        </p:nvSpPr>
        <p:spPr/>
        <p:txBody>
          <a:bodyPr/>
          <a:lstStyle/>
          <a:p>
            <a:fld id="{30D1E216-D237-4680-BB01-933BD0C5BE42}"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18</a:t>
            </a:fld>
            <a:endParaRPr lang="en-US"/>
          </a:p>
        </p:txBody>
      </p:sp>
    </p:spTree>
    <p:extLst>
      <p:ext uri="{BB962C8B-B14F-4D97-AF65-F5344CB8AC3E}">
        <p14:creationId xmlns:p14="http://schemas.microsoft.com/office/powerpoint/2010/main" val="2774787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2050" y="266507"/>
            <a:ext cx="8252297" cy="5745803"/>
          </a:xfrm>
          <a:prstGeom prst="rect">
            <a:avLst/>
          </a:prstGeom>
        </p:spPr>
      </p:pic>
      <p:sp>
        <p:nvSpPr>
          <p:cNvPr id="3" name="Date Placeholder 2"/>
          <p:cNvSpPr>
            <a:spLocks noGrp="1"/>
          </p:cNvSpPr>
          <p:nvPr>
            <p:ph type="dt" sz="half" idx="10"/>
          </p:nvPr>
        </p:nvSpPr>
        <p:spPr/>
        <p:txBody>
          <a:bodyPr/>
          <a:lstStyle/>
          <a:p>
            <a:fld id="{F856229D-B833-4F87-B816-24BBC0713832}"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19</a:t>
            </a:fld>
            <a:endParaRPr lang="en-US"/>
          </a:p>
        </p:txBody>
      </p:sp>
    </p:spTree>
    <p:extLst>
      <p:ext uri="{BB962C8B-B14F-4D97-AF65-F5344CB8AC3E}">
        <p14:creationId xmlns:p14="http://schemas.microsoft.com/office/powerpoint/2010/main" val="19451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p:cNvGrpSpPr>
          <p:nvPr/>
        </p:nvGrpSpPr>
        <p:grpSpPr bwMode="auto">
          <a:xfrm>
            <a:off x="5367338" y="962025"/>
            <a:ext cx="1457325" cy="985838"/>
            <a:chOff x="2915322" y="0"/>
            <a:chExt cx="1457661" cy="987014"/>
          </a:xfrm>
        </p:grpSpPr>
        <p:sp>
          <p:nvSpPr>
            <p:cNvPr id="15" name="Trapezoid 14"/>
            <p:cNvSpPr/>
            <p:nvPr/>
          </p:nvSpPr>
          <p:spPr>
            <a:xfrm>
              <a:off x="2915322" y="0"/>
              <a:ext cx="1457661" cy="987014"/>
            </a:xfrm>
            <a:prstGeom prst="trapezoid">
              <a:avLst>
                <a:gd name="adj" fmla="val 73842"/>
              </a:avLst>
            </a:prstGeom>
            <a:gradFill rotWithShape="0">
              <a:gsLst>
                <a:gs pos="0">
                  <a:srgbClr val="4891DC"/>
                </a:gs>
                <a:gs pos="50000">
                  <a:srgbClr val="4891DC">
                    <a:lumMod val="75000"/>
                  </a:srgbClr>
                </a:gs>
                <a:gs pos="100000">
                  <a:srgbClr val="4891DC"/>
                </a:gs>
              </a:gsLst>
              <a:lin ang="5400000" scaled="1"/>
            </a:gradFill>
            <a:ln w="25400" cap="flat" cmpd="sng" algn="ctr">
              <a:solidFill>
                <a:srgbClr val="000000"/>
              </a:solidFill>
              <a:prstDash val="solid"/>
            </a:ln>
            <a:effectLst/>
          </p:spPr>
        </p:sp>
        <p:sp>
          <p:nvSpPr>
            <p:cNvPr id="16412" name="Trapezoid 4"/>
            <p:cNvSpPr txBox="1">
              <a:spLocks noChangeArrowheads="1"/>
            </p:cNvSpPr>
            <p:nvPr/>
          </p:nvSpPr>
          <p:spPr bwMode="auto">
            <a:xfrm>
              <a:off x="2915322" y="0"/>
              <a:ext cx="1457661" cy="98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40" tIns="78740" rIns="78740" bIns="78740" anchor="ctr"/>
            <a:lstStyle>
              <a:lvl1pPr defTabSz="2755900">
                <a:defRPr>
                  <a:solidFill>
                    <a:schemeClr val="tx1"/>
                  </a:solidFill>
                  <a:latin typeface="Gill Sans MT" panose="020B0502020104020203" pitchFamily="34" charset="0"/>
                </a:defRPr>
              </a:lvl1pPr>
              <a:lvl2pPr marL="742950" indent="-285750" defTabSz="2755900">
                <a:defRPr>
                  <a:solidFill>
                    <a:schemeClr val="tx1"/>
                  </a:solidFill>
                  <a:latin typeface="Gill Sans MT" panose="020B0502020104020203" pitchFamily="34" charset="0"/>
                </a:defRPr>
              </a:lvl2pPr>
              <a:lvl3pPr marL="1143000" indent="-228600" defTabSz="2755900">
                <a:defRPr>
                  <a:solidFill>
                    <a:schemeClr val="tx1"/>
                  </a:solidFill>
                  <a:latin typeface="Gill Sans MT" panose="020B0502020104020203" pitchFamily="34" charset="0"/>
                </a:defRPr>
              </a:lvl3pPr>
              <a:lvl4pPr marL="1600200" indent="-228600" defTabSz="2755900">
                <a:defRPr>
                  <a:solidFill>
                    <a:schemeClr val="tx1"/>
                  </a:solidFill>
                  <a:latin typeface="Gill Sans MT" panose="020B0502020104020203" pitchFamily="34" charset="0"/>
                </a:defRPr>
              </a:lvl4pPr>
              <a:lvl5pPr marL="2057400" indent="-228600" defTabSz="2755900">
                <a:defRPr>
                  <a:solidFill>
                    <a:schemeClr val="tx1"/>
                  </a:solidFill>
                  <a:latin typeface="Gill Sans MT" panose="020B0502020104020203" pitchFamily="34" charset="0"/>
                </a:defRPr>
              </a:lvl5pPr>
              <a:lvl6pPr marL="2514600" indent="-228600" defTabSz="2755900" fontAlgn="base">
                <a:spcBef>
                  <a:spcPct val="0"/>
                </a:spcBef>
                <a:spcAft>
                  <a:spcPct val="0"/>
                </a:spcAft>
                <a:defRPr>
                  <a:solidFill>
                    <a:schemeClr val="tx1"/>
                  </a:solidFill>
                  <a:latin typeface="Gill Sans MT" panose="020B0502020104020203" pitchFamily="34" charset="0"/>
                </a:defRPr>
              </a:lvl6pPr>
              <a:lvl7pPr marL="2971800" indent="-228600" defTabSz="2755900" fontAlgn="base">
                <a:spcBef>
                  <a:spcPct val="0"/>
                </a:spcBef>
                <a:spcAft>
                  <a:spcPct val="0"/>
                </a:spcAft>
                <a:defRPr>
                  <a:solidFill>
                    <a:schemeClr val="tx1"/>
                  </a:solidFill>
                  <a:latin typeface="Gill Sans MT" panose="020B0502020104020203" pitchFamily="34" charset="0"/>
                </a:defRPr>
              </a:lvl7pPr>
              <a:lvl8pPr marL="3429000" indent="-228600" defTabSz="2755900" fontAlgn="base">
                <a:spcBef>
                  <a:spcPct val="0"/>
                </a:spcBef>
                <a:spcAft>
                  <a:spcPct val="0"/>
                </a:spcAft>
                <a:defRPr>
                  <a:solidFill>
                    <a:schemeClr val="tx1"/>
                  </a:solidFill>
                  <a:latin typeface="Gill Sans MT" panose="020B0502020104020203" pitchFamily="34" charset="0"/>
                </a:defRPr>
              </a:lvl8pPr>
              <a:lvl9pPr marL="3886200" indent="-228600" defTabSz="2755900" fontAlgn="base">
                <a:spcBef>
                  <a:spcPct val="0"/>
                </a:spcBef>
                <a:spcAft>
                  <a:spcPct val="0"/>
                </a:spcAft>
                <a:defRPr>
                  <a:solidFill>
                    <a:schemeClr val="tx1"/>
                  </a:solidFill>
                  <a:latin typeface="Gill Sans MT" panose="020B0502020104020203" pitchFamily="34" charset="0"/>
                </a:defRPr>
              </a:lvl9pPr>
            </a:lstStyle>
            <a:p>
              <a:pPr algn="ctr">
                <a:lnSpc>
                  <a:spcPct val="90000"/>
                </a:lnSpc>
                <a:spcAft>
                  <a:spcPct val="35000"/>
                </a:spcAft>
              </a:pPr>
              <a:endParaRPr lang="en-US" altLang="en-US" sz="6200">
                <a:solidFill>
                  <a:srgbClr val="FFFFFF"/>
                </a:solidFill>
                <a:latin typeface="Times New Roman" panose="02020603050405020304" pitchFamily="18" charset="0"/>
              </a:endParaRPr>
            </a:p>
          </p:txBody>
        </p:sp>
      </p:grpSp>
      <p:grpSp>
        <p:nvGrpSpPr>
          <p:cNvPr id="16387" name="Group 2"/>
          <p:cNvGrpSpPr>
            <a:grpSpLocks/>
          </p:cNvGrpSpPr>
          <p:nvPr/>
        </p:nvGrpSpPr>
        <p:grpSpPr bwMode="auto">
          <a:xfrm>
            <a:off x="4638675" y="1947863"/>
            <a:ext cx="2914650" cy="987425"/>
            <a:chOff x="2186491" y="987014"/>
            <a:chExt cx="2915322" cy="987014"/>
          </a:xfrm>
        </p:grpSpPr>
        <p:sp>
          <p:nvSpPr>
            <p:cNvPr id="13" name="Trapezoid 12"/>
            <p:cNvSpPr/>
            <p:nvPr/>
          </p:nvSpPr>
          <p:spPr>
            <a:xfrm>
              <a:off x="2186491" y="987014"/>
              <a:ext cx="2915322" cy="987014"/>
            </a:xfrm>
            <a:prstGeom prst="trapezoid">
              <a:avLst>
                <a:gd name="adj" fmla="val 73842"/>
              </a:avLst>
            </a:prstGeom>
            <a:gradFill rotWithShape="0">
              <a:gsLst>
                <a:gs pos="0">
                  <a:srgbClr val="4891DC"/>
                </a:gs>
                <a:gs pos="50000">
                  <a:srgbClr val="4891DC">
                    <a:lumMod val="75000"/>
                  </a:srgbClr>
                </a:gs>
                <a:gs pos="100000">
                  <a:srgbClr val="4891DC"/>
                </a:gs>
              </a:gsLst>
              <a:lin ang="5400000" scaled="1"/>
            </a:gradFill>
            <a:ln w="25400" cap="flat" cmpd="sng" algn="ctr">
              <a:solidFill>
                <a:srgbClr val="000000"/>
              </a:solidFill>
              <a:prstDash val="solid"/>
            </a:ln>
            <a:effectLst/>
          </p:spPr>
        </p:sp>
        <p:sp>
          <p:nvSpPr>
            <p:cNvPr id="16410" name="Trapezoid 6"/>
            <p:cNvSpPr txBox="1">
              <a:spLocks noChangeArrowheads="1"/>
            </p:cNvSpPr>
            <p:nvPr/>
          </p:nvSpPr>
          <p:spPr bwMode="auto">
            <a:xfrm>
              <a:off x="2696673" y="987014"/>
              <a:ext cx="1894959" cy="98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40" tIns="78740" rIns="78740" bIns="78740" anchor="ctr"/>
            <a:lstStyle>
              <a:lvl1pPr defTabSz="2755900">
                <a:defRPr>
                  <a:solidFill>
                    <a:schemeClr val="tx1"/>
                  </a:solidFill>
                  <a:latin typeface="Gill Sans MT" panose="020B0502020104020203" pitchFamily="34" charset="0"/>
                </a:defRPr>
              </a:lvl1pPr>
              <a:lvl2pPr marL="742950" indent="-285750" defTabSz="2755900">
                <a:defRPr>
                  <a:solidFill>
                    <a:schemeClr val="tx1"/>
                  </a:solidFill>
                  <a:latin typeface="Gill Sans MT" panose="020B0502020104020203" pitchFamily="34" charset="0"/>
                </a:defRPr>
              </a:lvl2pPr>
              <a:lvl3pPr marL="1143000" indent="-228600" defTabSz="2755900">
                <a:defRPr>
                  <a:solidFill>
                    <a:schemeClr val="tx1"/>
                  </a:solidFill>
                  <a:latin typeface="Gill Sans MT" panose="020B0502020104020203" pitchFamily="34" charset="0"/>
                </a:defRPr>
              </a:lvl3pPr>
              <a:lvl4pPr marL="1600200" indent="-228600" defTabSz="2755900">
                <a:defRPr>
                  <a:solidFill>
                    <a:schemeClr val="tx1"/>
                  </a:solidFill>
                  <a:latin typeface="Gill Sans MT" panose="020B0502020104020203" pitchFamily="34" charset="0"/>
                </a:defRPr>
              </a:lvl4pPr>
              <a:lvl5pPr marL="2057400" indent="-228600" defTabSz="2755900">
                <a:defRPr>
                  <a:solidFill>
                    <a:schemeClr val="tx1"/>
                  </a:solidFill>
                  <a:latin typeface="Gill Sans MT" panose="020B0502020104020203" pitchFamily="34" charset="0"/>
                </a:defRPr>
              </a:lvl5pPr>
              <a:lvl6pPr marL="2514600" indent="-228600" defTabSz="2755900" fontAlgn="base">
                <a:spcBef>
                  <a:spcPct val="0"/>
                </a:spcBef>
                <a:spcAft>
                  <a:spcPct val="0"/>
                </a:spcAft>
                <a:defRPr>
                  <a:solidFill>
                    <a:schemeClr val="tx1"/>
                  </a:solidFill>
                  <a:latin typeface="Gill Sans MT" panose="020B0502020104020203" pitchFamily="34" charset="0"/>
                </a:defRPr>
              </a:lvl6pPr>
              <a:lvl7pPr marL="2971800" indent="-228600" defTabSz="2755900" fontAlgn="base">
                <a:spcBef>
                  <a:spcPct val="0"/>
                </a:spcBef>
                <a:spcAft>
                  <a:spcPct val="0"/>
                </a:spcAft>
                <a:defRPr>
                  <a:solidFill>
                    <a:schemeClr val="tx1"/>
                  </a:solidFill>
                  <a:latin typeface="Gill Sans MT" panose="020B0502020104020203" pitchFamily="34" charset="0"/>
                </a:defRPr>
              </a:lvl7pPr>
              <a:lvl8pPr marL="3429000" indent="-228600" defTabSz="2755900" fontAlgn="base">
                <a:spcBef>
                  <a:spcPct val="0"/>
                </a:spcBef>
                <a:spcAft>
                  <a:spcPct val="0"/>
                </a:spcAft>
                <a:defRPr>
                  <a:solidFill>
                    <a:schemeClr val="tx1"/>
                  </a:solidFill>
                  <a:latin typeface="Gill Sans MT" panose="020B0502020104020203" pitchFamily="34" charset="0"/>
                </a:defRPr>
              </a:lvl8pPr>
              <a:lvl9pPr marL="3886200" indent="-228600" defTabSz="2755900" fontAlgn="base">
                <a:spcBef>
                  <a:spcPct val="0"/>
                </a:spcBef>
                <a:spcAft>
                  <a:spcPct val="0"/>
                </a:spcAft>
                <a:defRPr>
                  <a:solidFill>
                    <a:schemeClr val="tx1"/>
                  </a:solidFill>
                  <a:latin typeface="Gill Sans MT" panose="020B0502020104020203" pitchFamily="34" charset="0"/>
                </a:defRPr>
              </a:lvl9pPr>
            </a:lstStyle>
            <a:p>
              <a:pPr algn="ctr">
                <a:lnSpc>
                  <a:spcPct val="90000"/>
                </a:lnSpc>
                <a:spcAft>
                  <a:spcPct val="35000"/>
                </a:spcAft>
              </a:pPr>
              <a:endParaRPr lang="en-US" altLang="en-US" sz="6200">
                <a:solidFill>
                  <a:srgbClr val="FFFFFF"/>
                </a:solidFill>
                <a:latin typeface="Times New Roman" panose="02020603050405020304" pitchFamily="18" charset="0"/>
              </a:endParaRPr>
            </a:p>
          </p:txBody>
        </p:sp>
      </p:grpSp>
      <p:grpSp>
        <p:nvGrpSpPr>
          <p:cNvPr id="16388" name="Group 3"/>
          <p:cNvGrpSpPr>
            <a:grpSpLocks/>
          </p:cNvGrpSpPr>
          <p:nvPr/>
        </p:nvGrpSpPr>
        <p:grpSpPr bwMode="auto">
          <a:xfrm>
            <a:off x="3921125" y="2924175"/>
            <a:ext cx="4373563" cy="987425"/>
            <a:chOff x="1457661" y="1974028"/>
            <a:chExt cx="4372983" cy="987014"/>
          </a:xfrm>
        </p:grpSpPr>
        <p:sp>
          <p:nvSpPr>
            <p:cNvPr id="11" name="Trapezoid 10"/>
            <p:cNvSpPr/>
            <p:nvPr/>
          </p:nvSpPr>
          <p:spPr>
            <a:xfrm>
              <a:off x="1457661" y="1974028"/>
              <a:ext cx="4372983" cy="987014"/>
            </a:xfrm>
            <a:prstGeom prst="trapezoid">
              <a:avLst>
                <a:gd name="adj" fmla="val 73842"/>
              </a:avLst>
            </a:prstGeom>
            <a:gradFill rotWithShape="0">
              <a:gsLst>
                <a:gs pos="0">
                  <a:srgbClr val="4891DC"/>
                </a:gs>
                <a:gs pos="50000">
                  <a:srgbClr val="4891DC">
                    <a:lumMod val="75000"/>
                  </a:srgbClr>
                </a:gs>
                <a:gs pos="100000">
                  <a:srgbClr val="4891DC"/>
                </a:gs>
              </a:gsLst>
              <a:lin ang="5400000" scaled="1"/>
            </a:gradFill>
            <a:ln w="25400" cap="flat" cmpd="sng" algn="ctr">
              <a:solidFill>
                <a:srgbClr val="000000"/>
              </a:solidFill>
              <a:prstDash val="solid"/>
            </a:ln>
            <a:effectLst/>
          </p:spPr>
        </p:sp>
        <p:sp>
          <p:nvSpPr>
            <p:cNvPr id="16408" name="Trapezoid 8"/>
            <p:cNvSpPr txBox="1">
              <a:spLocks noChangeArrowheads="1"/>
            </p:cNvSpPr>
            <p:nvPr/>
          </p:nvSpPr>
          <p:spPr bwMode="auto">
            <a:xfrm>
              <a:off x="2222933" y="1974028"/>
              <a:ext cx="2842439" cy="98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40" tIns="78740" rIns="78740" bIns="78740" anchor="ctr"/>
            <a:lstStyle>
              <a:lvl1pPr defTabSz="2755900">
                <a:defRPr>
                  <a:solidFill>
                    <a:schemeClr val="tx1"/>
                  </a:solidFill>
                  <a:latin typeface="Gill Sans MT" panose="020B0502020104020203" pitchFamily="34" charset="0"/>
                </a:defRPr>
              </a:lvl1pPr>
              <a:lvl2pPr marL="742950" indent="-285750" defTabSz="2755900">
                <a:defRPr>
                  <a:solidFill>
                    <a:schemeClr val="tx1"/>
                  </a:solidFill>
                  <a:latin typeface="Gill Sans MT" panose="020B0502020104020203" pitchFamily="34" charset="0"/>
                </a:defRPr>
              </a:lvl2pPr>
              <a:lvl3pPr marL="1143000" indent="-228600" defTabSz="2755900">
                <a:defRPr>
                  <a:solidFill>
                    <a:schemeClr val="tx1"/>
                  </a:solidFill>
                  <a:latin typeface="Gill Sans MT" panose="020B0502020104020203" pitchFamily="34" charset="0"/>
                </a:defRPr>
              </a:lvl3pPr>
              <a:lvl4pPr marL="1600200" indent="-228600" defTabSz="2755900">
                <a:defRPr>
                  <a:solidFill>
                    <a:schemeClr val="tx1"/>
                  </a:solidFill>
                  <a:latin typeface="Gill Sans MT" panose="020B0502020104020203" pitchFamily="34" charset="0"/>
                </a:defRPr>
              </a:lvl4pPr>
              <a:lvl5pPr marL="2057400" indent="-228600" defTabSz="2755900">
                <a:defRPr>
                  <a:solidFill>
                    <a:schemeClr val="tx1"/>
                  </a:solidFill>
                  <a:latin typeface="Gill Sans MT" panose="020B0502020104020203" pitchFamily="34" charset="0"/>
                </a:defRPr>
              </a:lvl5pPr>
              <a:lvl6pPr marL="2514600" indent="-228600" defTabSz="2755900" fontAlgn="base">
                <a:spcBef>
                  <a:spcPct val="0"/>
                </a:spcBef>
                <a:spcAft>
                  <a:spcPct val="0"/>
                </a:spcAft>
                <a:defRPr>
                  <a:solidFill>
                    <a:schemeClr val="tx1"/>
                  </a:solidFill>
                  <a:latin typeface="Gill Sans MT" panose="020B0502020104020203" pitchFamily="34" charset="0"/>
                </a:defRPr>
              </a:lvl6pPr>
              <a:lvl7pPr marL="2971800" indent="-228600" defTabSz="2755900" fontAlgn="base">
                <a:spcBef>
                  <a:spcPct val="0"/>
                </a:spcBef>
                <a:spcAft>
                  <a:spcPct val="0"/>
                </a:spcAft>
                <a:defRPr>
                  <a:solidFill>
                    <a:schemeClr val="tx1"/>
                  </a:solidFill>
                  <a:latin typeface="Gill Sans MT" panose="020B0502020104020203" pitchFamily="34" charset="0"/>
                </a:defRPr>
              </a:lvl7pPr>
              <a:lvl8pPr marL="3429000" indent="-228600" defTabSz="2755900" fontAlgn="base">
                <a:spcBef>
                  <a:spcPct val="0"/>
                </a:spcBef>
                <a:spcAft>
                  <a:spcPct val="0"/>
                </a:spcAft>
                <a:defRPr>
                  <a:solidFill>
                    <a:schemeClr val="tx1"/>
                  </a:solidFill>
                  <a:latin typeface="Gill Sans MT" panose="020B0502020104020203" pitchFamily="34" charset="0"/>
                </a:defRPr>
              </a:lvl8pPr>
              <a:lvl9pPr marL="3886200" indent="-228600" defTabSz="2755900" fontAlgn="base">
                <a:spcBef>
                  <a:spcPct val="0"/>
                </a:spcBef>
                <a:spcAft>
                  <a:spcPct val="0"/>
                </a:spcAft>
                <a:defRPr>
                  <a:solidFill>
                    <a:schemeClr val="tx1"/>
                  </a:solidFill>
                  <a:latin typeface="Gill Sans MT" panose="020B0502020104020203" pitchFamily="34" charset="0"/>
                </a:defRPr>
              </a:lvl9pPr>
            </a:lstStyle>
            <a:p>
              <a:pPr algn="ctr">
                <a:lnSpc>
                  <a:spcPct val="90000"/>
                </a:lnSpc>
                <a:spcAft>
                  <a:spcPct val="35000"/>
                </a:spcAft>
              </a:pPr>
              <a:endParaRPr lang="en-US" altLang="en-US" sz="6200">
                <a:solidFill>
                  <a:srgbClr val="FFFFFF"/>
                </a:solidFill>
                <a:latin typeface="Times New Roman" panose="02020603050405020304" pitchFamily="18" charset="0"/>
              </a:endParaRPr>
            </a:p>
          </p:txBody>
        </p:sp>
      </p:grpSp>
      <p:grpSp>
        <p:nvGrpSpPr>
          <p:cNvPr id="16389" name="Group 4"/>
          <p:cNvGrpSpPr>
            <a:grpSpLocks/>
          </p:cNvGrpSpPr>
          <p:nvPr/>
        </p:nvGrpSpPr>
        <p:grpSpPr bwMode="auto">
          <a:xfrm>
            <a:off x="3181350" y="3922713"/>
            <a:ext cx="5829300" cy="987425"/>
            <a:chOff x="728830" y="2961042"/>
            <a:chExt cx="5830644" cy="987014"/>
          </a:xfrm>
        </p:grpSpPr>
        <p:sp>
          <p:nvSpPr>
            <p:cNvPr id="9" name="Trapezoid 8"/>
            <p:cNvSpPr/>
            <p:nvPr/>
          </p:nvSpPr>
          <p:spPr>
            <a:xfrm>
              <a:off x="728830" y="2961042"/>
              <a:ext cx="5830644" cy="987014"/>
            </a:xfrm>
            <a:prstGeom prst="trapezoid">
              <a:avLst>
                <a:gd name="adj" fmla="val 73842"/>
              </a:avLst>
            </a:prstGeom>
            <a:gradFill rotWithShape="0">
              <a:gsLst>
                <a:gs pos="0">
                  <a:srgbClr val="4891DC"/>
                </a:gs>
                <a:gs pos="50000">
                  <a:srgbClr val="4891DC">
                    <a:lumMod val="75000"/>
                  </a:srgbClr>
                </a:gs>
                <a:gs pos="100000">
                  <a:srgbClr val="4891DC"/>
                </a:gs>
              </a:gsLst>
              <a:lin ang="5400000" scaled="1"/>
            </a:gradFill>
            <a:ln w="25400" cap="flat" cmpd="sng" algn="ctr">
              <a:solidFill>
                <a:srgbClr val="000000"/>
              </a:solidFill>
              <a:prstDash val="solid"/>
            </a:ln>
            <a:effectLst/>
          </p:spPr>
        </p:sp>
        <p:sp>
          <p:nvSpPr>
            <p:cNvPr id="16406" name="Trapezoid 10"/>
            <p:cNvSpPr txBox="1">
              <a:spLocks noChangeArrowheads="1"/>
            </p:cNvSpPr>
            <p:nvPr/>
          </p:nvSpPr>
          <p:spPr bwMode="auto">
            <a:xfrm>
              <a:off x="1749193" y="2961042"/>
              <a:ext cx="3789919" cy="98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40" tIns="78740" rIns="78740" bIns="78740" anchor="ctr"/>
            <a:lstStyle>
              <a:lvl1pPr defTabSz="2755900">
                <a:defRPr>
                  <a:solidFill>
                    <a:schemeClr val="tx1"/>
                  </a:solidFill>
                  <a:latin typeface="Gill Sans MT" panose="020B0502020104020203" pitchFamily="34" charset="0"/>
                </a:defRPr>
              </a:lvl1pPr>
              <a:lvl2pPr marL="742950" indent="-285750" defTabSz="2755900">
                <a:defRPr>
                  <a:solidFill>
                    <a:schemeClr val="tx1"/>
                  </a:solidFill>
                  <a:latin typeface="Gill Sans MT" panose="020B0502020104020203" pitchFamily="34" charset="0"/>
                </a:defRPr>
              </a:lvl2pPr>
              <a:lvl3pPr marL="1143000" indent="-228600" defTabSz="2755900">
                <a:defRPr>
                  <a:solidFill>
                    <a:schemeClr val="tx1"/>
                  </a:solidFill>
                  <a:latin typeface="Gill Sans MT" panose="020B0502020104020203" pitchFamily="34" charset="0"/>
                </a:defRPr>
              </a:lvl3pPr>
              <a:lvl4pPr marL="1600200" indent="-228600" defTabSz="2755900">
                <a:defRPr>
                  <a:solidFill>
                    <a:schemeClr val="tx1"/>
                  </a:solidFill>
                  <a:latin typeface="Gill Sans MT" panose="020B0502020104020203" pitchFamily="34" charset="0"/>
                </a:defRPr>
              </a:lvl4pPr>
              <a:lvl5pPr marL="2057400" indent="-228600" defTabSz="2755900">
                <a:defRPr>
                  <a:solidFill>
                    <a:schemeClr val="tx1"/>
                  </a:solidFill>
                  <a:latin typeface="Gill Sans MT" panose="020B0502020104020203" pitchFamily="34" charset="0"/>
                </a:defRPr>
              </a:lvl5pPr>
              <a:lvl6pPr marL="2514600" indent="-228600" defTabSz="2755900" fontAlgn="base">
                <a:spcBef>
                  <a:spcPct val="0"/>
                </a:spcBef>
                <a:spcAft>
                  <a:spcPct val="0"/>
                </a:spcAft>
                <a:defRPr>
                  <a:solidFill>
                    <a:schemeClr val="tx1"/>
                  </a:solidFill>
                  <a:latin typeface="Gill Sans MT" panose="020B0502020104020203" pitchFamily="34" charset="0"/>
                </a:defRPr>
              </a:lvl6pPr>
              <a:lvl7pPr marL="2971800" indent="-228600" defTabSz="2755900" fontAlgn="base">
                <a:spcBef>
                  <a:spcPct val="0"/>
                </a:spcBef>
                <a:spcAft>
                  <a:spcPct val="0"/>
                </a:spcAft>
                <a:defRPr>
                  <a:solidFill>
                    <a:schemeClr val="tx1"/>
                  </a:solidFill>
                  <a:latin typeface="Gill Sans MT" panose="020B0502020104020203" pitchFamily="34" charset="0"/>
                </a:defRPr>
              </a:lvl7pPr>
              <a:lvl8pPr marL="3429000" indent="-228600" defTabSz="2755900" fontAlgn="base">
                <a:spcBef>
                  <a:spcPct val="0"/>
                </a:spcBef>
                <a:spcAft>
                  <a:spcPct val="0"/>
                </a:spcAft>
                <a:defRPr>
                  <a:solidFill>
                    <a:schemeClr val="tx1"/>
                  </a:solidFill>
                  <a:latin typeface="Gill Sans MT" panose="020B0502020104020203" pitchFamily="34" charset="0"/>
                </a:defRPr>
              </a:lvl8pPr>
              <a:lvl9pPr marL="3886200" indent="-228600" defTabSz="2755900" fontAlgn="base">
                <a:spcBef>
                  <a:spcPct val="0"/>
                </a:spcBef>
                <a:spcAft>
                  <a:spcPct val="0"/>
                </a:spcAft>
                <a:defRPr>
                  <a:solidFill>
                    <a:schemeClr val="tx1"/>
                  </a:solidFill>
                  <a:latin typeface="Gill Sans MT" panose="020B0502020104020203" pitchFamily="34" charset="0"/>
                </a:defRPr>
              </a:lvl9pPr>
            </a:lstStyle>
            <a:p>
              <a:pPr algn="ctr">
                <a:lnSpc>
                  <a:spcPct val="90000"/>
                </a:lnSpc>
                <a:spcAft>
                  <a:spcPct val="35000"/>
                </a:spcAft>
              </a:pPr>
              <a:endParaRPr lang="en-US" altLang="en-US" sz="6200">
                <a:solidFill>
                  <a:srgbClr val="FFFFFF"/>
                </a:solidFill>
                <a:latin typeface="Times New Roman" panose="02020603050405020304" pitchFamily="18" charset="0"/>
              </a:endParaRPr>
            </a:p>
          </p:txBody>
        </p:sp>
      </p:grpSp>
      <p:grpSp>
        <p:nvGrpSpPr>
          <p:cNvPr id="16390" name="Group 5"/>
          <p:cNvGrpSpPr>
            <a:grpSpLocks/>
          </p:cNvGrpSpPr>
          <p:nvPr/>
        </p:nvGrpSpPr>
        <p:grpSpPr bwMode="auto">
          <a:xfrm>
            <a:off x="2451100" y="4910138"/>
            <a:ext cx="7289800" cy="985837"/>
            <a:chOff x="0" y="3948056"/>
            <a:chExt cx="7288306" cy="987014"/>
          </a:xfrm>
        </p:grpSpPr>
        <p:sp>
          <p:nvSpPr>
            <p:cNvPr id="7" name="Trapezoid 6"/>
            <p:cNvSpPr/>
            <p:nvPr/>
          </p:nvSpPr>
          <p:spPr>
            <a:xfrm>
              <a:off x="0" y="3948056"/>
              <a:ext cx="7288306" cy="987014"/>
            </a:xfrm>
            <a:prstGeom prst="trapezoid">
              <a:avLst>
                <a:gd name="adj" fmla="val 73842"/>
              </a:avLst>
            </a:prstGeom>
            <a:solidFill>
              <a:srgbClr val="4891DC">
                <a:hueOff val="0"/>
                <a:satOff val="0"/>
                <a:lumOff val="0"/>
              </a:srgbClr>
            </a:solidFill>
            <a:ln w="25400" cap="flat" cmpd="sng" algn="ctr">
              <a:solidFill>
                <a:srgbClr val="000000"/>
              </a:solidFill>
              <a:prstDash val="solid"/>
            </a:ln>
            <a:effectLst/>
          </p:spPr>
        </p:sp>
        <p:sp>
          <p:nvSpPr>
            <p:cNvPr id="16404" name="Trapezoid 12"/>
            <p:cNvSpPr txBox="1">
              <a:spLocks noChangeArrowheads="1"/>
            </p:cNvSpPr>
            <p:nvPr/>
          </p:nvSpPr>
          <p:spPr bwMode="auto">
            <a:xfrm>
              <a:off x="1275453" y="3948056"/>
              <a:ext cx="4737398" cy="98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740" tIns="78740" rIns="78740" bIns="78740" anchor="ctr"/>
            <a:lstStyle>
              <a:lvl1pPr defTabSz="2755900">
                <a:defRPr>
                  <a:solidFill>
                    <a:schemeClr val="tx1"/>
                  </a:solidFill>
                  <a:latin typeface="Gill Sans MT" panose="020B0502020104020203" pitchFamily="34" charset="0"/>
                </a:defRPr>
              </a:lvl1pPr>
              <a:lvl2pPr marL="742950" indent="-285750" defTabSz="2755900">
                <a:defRPr>
                  <a:solidFill>
                    <a:schemeClr val="tx1"/>
                  </a:solidFill>
                  <a:latin typeface="Gill Sans MT" panose="020B0502020104020203" pitchFamily="34" charset="0"/>
                </a:defRPr>
              </a:lvl2pPr>
              <a:lvl3pPr marL="1143000" indent="-228600" defTabSz="2755900">
                <a:defRPr>
                  <a:solidFill>
                    <a:schemeClr val="tx1"/>
                  </a:solidFill>
                  <a:latin typeface="Gill Sans MT" panose="020B0502020104020203" pitchFamily="34" charset="0"/>
                </a:defRPr>
              </a:lvl3pPr>
              <a:lvl4pPr marL="1600200" indent="-228600" defTabSz="2755900">
                <a:defRPr>
                  <a:solidFill>
                    <a:schemeClr val="tx1"/>
                  </a:solidFill>
                  <a:latin typeface="Gill Sans MT" panose="020B0502020104020203" pitchFamily="34" charset="0"/>
                </a:defRPr>
              </a:lvl4pPr>
              <a:lvl5pPr marL="2057400" indent="-228600" defTabSz="2755900">
                <a:defRPr>
                  <a:solidFill>
                    <a:schemeClr val="tx1"/>
                  </a:solidFill>
                  <a:latin typeface="Gill Sans MT" panose="020B0502020104020203" pitchFamily="34" charset="0"/>
                </a:defRPr>
              </a:lvl5pPr>
              <a:lvl6pPr marL="2514600" indent="-228600" defTabSz="2755900" fontAlgn="base">
                <a:spcBef>
                  <a:spcPct val="0"/>
                </a:spcBef>
                <a:spcAft>
                  <a:spcPct val="0"/>
                </a:spcAft>
                <a:defRPr>
                  <a:solidFill>
                    <a:schemeClr val="tx1"/>
                  </a:solidFill>
                  <a:latin typeface="Gill Sans MT" panose="020B0502020104020203" pitchFamily="34" charset="0"/>
                </a:defRPr>
              </a:lvl6pPr>
              <a:lvl7pPr marL="2971800" indent="-228600" defTabSz="2755900" fontAlgn="base">
                <a:spcBef>
                  <a:spcPct val="0"/>
                </a:spcBef>
                <a:spcAft>
                  <a:spcPct val="0"/>
                </a:spcAft>
                <a:defRPr>
                  <a:solidFill>
                    <a:schemeClr val="tx1"/>
                  </a:solidFill>
                  <a:latin typeface="Gill Sans MT" panose="020B0502020104020203" pitchFamily="34" charset="0"/>
                </a:defRPr>
              </a:lvl7pPr>
              <a:lvl8pPr marL="3429000" indent="-228600" defTabSz="2755900" fontAlgn="base">
                <a:spcBef>
                  <a:spcPct val="0"/>
                </a:spcBef>
                <a:spcAft>
                  <a:spcPct val="0"/>
                </a:spcAft>
                <a:defRPr>
                  <a:solidFill>
                    <a:schemeClr val="tx1"/>
                  </a:solidFill>
                  <a:latin typeface="Gill Sans MT" panose="020B0502020104020203" pitchFamily="34" charset="0"/>
                </a:defRPr>
              </a:lvl8pPr>
              <a:lvl9pPr marL="3886200" indent="-228600" defTabSz="2755900" fontAlgn="base">
                <a:spcBef>
                  <a:spcPct val="0"/>
                </a:spcBef>
                <a:spcAft>
                  <a:spcPct val="0"/>
                </a:spcAft>
                <a:defRPr>
                  <a:solidFill>
                    <a:schemeClr val="tx1"/>
                  </a:solidFill>
                  <a:latin typeface="Gill Sans MT" panose="020B0502020104020203" pitchFamily="34" charset="0"/>
                </a:defRPr>
              </a:lvl9pPr>
            </a:lstStyle>
            <a:p>
              <a:pPr algn="ctr">
                <a:lnSpc>
                  <a:spcPct val="90000"/>
                </a:lnSpc>
                <a:spcAft>
                  <a:spcPct val="35000"/>
                </a:spcAft>
              </a:pPr>
              <a:endParaRPr lang="en-US" altLang="en-US" sz="6200">
                <a:solidFill>
                  <a:srgbClr val="FFFFFF"/>
                </a:solidFill>
                <a:latin typeface="Times New Roman" panose="02020603050405020304" pitchFamily="18" charset="0"/>
              </a:endParaRPr>
            </a:p>
          </p:txBody>
        </p:sp>
      </p:grpSp>
      <p:sp>
        <p:nvSpPr>
          <p:cNvPr id="17" name="Text Box 17"/>
          <p:cNvSpPr txBox="1">
            <a:spLocks noChangeArrowheads="1"/>
          </p:cNvSpPr>
          <p:nvPr/>
        </p:nvSpPr>
        <p:spPr bwMode="auto">
          <a:xfrm>
            <a:off x="5183188" y="2281238"/>
            <a:ext cx="1501775"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Leadership</a:t>
            </a:r>
          </a:p>
          <a:p>
            <a:pPr fontAlgn="auto">
              <a:spcBef>
                <a:spcPts val="0"/>
              </a:spcBef>
              <a:spcAft>
                <a:spcPts val="0"/>
              </a:spcAft>
              <a:defRPr/>
            </a:pPr>
            <a:r>
              <a:rPr lang="en-US" dirty="0"/>
              <a:t> Development</a:t>
            </a:r>
          </a:p>
        </p:txBody>
      </p:sp>
      <p:sp>
        <p:nvSpPr>
          <p:cNvPr id="18" name="Text Box 17"/>
          <p:cNvSpPr txBox="1">
            <a:spLocks noChangeArrowheads="1"/>
          </p:cNvSpPr>
          <p:nvPr/>
        </p:nvSpPr>
        <p:spPr bwMode="auto">
          <a:xfrm>
            <a:off x="4208463" y="3119438"/>
            <a:ext cx="1843087"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Financial </a:t>
            </a:r>
          </a:p>
          <a:p>
            <a:pPr fontAlgn="auto">
              <a:spcBef>
                <a:spcPts val="0"/>
              </a:spcBef>
              <a:spcAft>
                <a:spcPts val="0"/>
              </a:spcAft>
              <a:defRPr/>
            </a:pPr>
            <a:r>
              <a:rPr lang="en-US" dirty="0"/>
              <a:t>Planning &amp; Mgt.</a:t>
            </a:r>
          </a:p>
        </p:txBody>
      </p:sp>
      <p:sp>
        <p:nvSpPr>
          <p:cNvPr id="19" name="Text Box 17"/>
          <p:cNvSpPr txBox="1">
            <a:spLocks noChangeArrowheads="1"/>
          </p:cNvSpPr>
          <p:nvPr/>
        </p:nvSpPr>
        <p:spPr bwMode="auto">
          <a:xfrm>
            <a:off x="6602413" y="3108325"/>
            <a:ext cx="884237"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Gender </a:t>
            </a:r>
          </a:p>
          <a:p>
            <a:pPr fontAlgn="auto">
              <a:spcBef>
                <a:spcPts val="0"/>
              </a:spcBef>
              <a:spcAft>
                <a:spcPts val="0"/>
              </a:spcAft>
              <a:defRPr/>
            </a:pPr>
            <a:r>
              <a:rPr lang="en-US" dirty="0"/>
              <a:t>Specific</a:t>
            </a:r>
          </a:p>
        </p:txBody>
      </p:sp>
      <p:sp>
        <p:nvSpPr>
          <p:cNvPr id="20" name="Text Box 17"/>
          <p:cNvSpPr txBox="1">
            <a:spLocks noChangeArrowheads="1"/>
          </p:cNvSpPr>
          <p:nvPr/>
        </p:nvSpPr>
        <p:spPr bwMode="auto">
          <a:xfrm>
            <a:off x="5360988" y="4075113"/>
            <a:ext cx="1436687" cy="614362"/>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defTabSz="914400">
              <a:defRPr/>
            </a:pPr>
            <a:r>
              <a:rPr lang="en-US" dirty="0">
                <a:solidFill>
                  <a:srgbClr val="FFFFFF"/>
                </a:solidFill>
                <a:latin typeface="Times New Roman"/>
              </a:rPr>
              <a:t>Workforce</a:t>
            </a:r>
          </a:p>
          <a:p>
            <a:pPr defTabSz="914400">
              <a:defRPr/>
            </a:pPr>
            <a:r>
              <a:rPr lang="en-US" dirty="0">
                <a:solidFill>
                  <a:srgbClr val="FFFFFF"/>
                </a:solidFill>
                <a:latin typeface="Times New Roman"/>
              </a:rPr>
              <a:t>Development</a:t>
            </a:r>
          </a:p>
        </p:txBody>
      </p:sp>
      <p:sp>
        <p:nvSpPr>
          <p:cNvPr id="21" name="Text Box 17"/>
          <p:cNvSpPr txBox="1">
            <a:spLocks noChangeArrowheads="1"/>
          </p:cNvSpPr>
          <p:nvPr/>
        </p:nvSpPr>
        <p:spPr bwMode="auto">
          <a:xfrm>
            <a:off x="7204075" y="4229100"/>
            <a:ext cx="1041400" cy="306388"/>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defTabSz="914400">
              <a:defRPr/>
            </a:pPr>
            <a:r>
              <a:rPr lang="en-US" dirty="0">
                <a:solidFill>
                  <a:srgbClr val="FFFFFF"/>
                </a:solidFill>
                <a:latin typeface="Times New Roman"/>
              </a:rPr>
              <a:t>PSALMS</a:t>
            </a:r>
          </a:p>
        </p:txBody>
      </p:sp>
      <p:sp>
        <p:nvSpPr>
          <p:cNvPr id="22" name="Text Box 17"/>
          <p:cNvSpPr txBox="1">
            <a:spLocks noChangeArrowheads="1"/>
          </p:cNvSpPr>
          <p:nvPr/>
        </p:nvSpPr>
        <p:spPr bwMode="auto">
          <a:xfrm>
            <a:off x="3971925" y="4102100"/>
            <a:ext cx="1081088"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defTabSz="914400">
              <a:defRPr/>
            </a:pPr>
            <a:r>
              <a:rPr lang="en-US" dirty="0">
                <a:solidFill>
                  <a:srgbClr val="FFFFFF"/>
                </a:solidFill>
                <a:latin typeface="Times New Roman"/>
              </a:rPr>
              <a:t>Health &amp; </a:t>
            </a:r>
          </a:p>
          <a:p>
            <a:pPr defTabSz="914400">
              <a:defRPr/>
            </a:pPr>
            <a:r>
              <a:rPr lang="en-US" dirty="0">
                <a:solidFill>
                  <a:srgbClr val="FFFFFF"/>
                </a:solidFill>
                <a:latin typeface="Times New Roman"/>
              </a:rPr>
              <a:t>Wellness</a:t>
            </a:r>
          </a:p>
        </p:txBody>
      </p:sp>
      <p:sp>
        <p:nvSpPr>
          <p:cNvPr id="23" name="Text Box 17"/>
          <p:cNvSpPr txBox="1">
            <a:spLocks noChangeArrowheads="1"/>
          </p:cNvSpPr>
          <p:nvPr/>
        </p:nvSpPr>
        <p:spPr bwMode="auto">
          <a:xfrm>
            <a:off x="7896225" y="5040313"/>
            <a:ext cx="852488"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Racial </a:t>
            </a:r>
          </a:p>
          <a:p>
            <a:pPr fontAlgn="auto">
              <a:spcBef>
                <a:spcPts val="0"/>
              </a:spcBef>
              <a:spcAft>
                <a:spcPts val="0"/>
              </a:spcAft>
              <a:defRPr/>
            </a:pPr>
            <a:r>
              <a:rPr lang="en-US" dirty="0"/>
              <a:t>Healing</a:t>
            </a:r>
          </a:p>
        </p:txBody>
      </p:sp>
      <p:sp>
        <p:nvSpPr>
          <p:cNvPr id="24" name="Text Box 17"/>
          <p:cNvSpPr txBox="1">
            <a:spLocks noChangeArrowheads="1"/>
          </p:cNvSpPr>
          <p:nvPr/>
        </p:nvSpPr>
        <p:spPr bwMode="auto">
          <a:xfrm>
            <a:off x="3119438" y="5016500"/>
            <a:ext cx="1166812" cy="614363"/>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l"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1200" kern="1200">
                <a:solidFill>
                  <a:schemeClr val="tx1"/>
                </a:solidFill>
                <a:latin typeface="Tahoma" pitchFamily="34" charset="0"/>
                <a:ea typeface="+mn-ea"/>
                <a:cs typeface="+mn-cs"/>
              </a:defRPr>
            </a:lvl2pPr>
            <a:lvl3pPr marL="914400" algn="l" rtl="0" fontAlgn="base">
              <a:spcBef>
                <a:spcPct val="0"/>
              </a:spcBef>
              <a:spcAft>
                <a:spcPct val="0"/>
              </a:spcAft>
              <a:defRPr sz="1200" kern="1200">
                <a:solidFill>
                  <a:schemeClr val="tx1"/>
                </a:solidFill>
                <a:latin typeface="Tahoma" pitchFamily="34" charset="0"/>
                <a:ea typeface="+mn-ea"/>
                <a:cs typeface="+mn-cs"/>
              </a:defRPr>
            </a:lvl3pPr>
            <a:lvl4pPr marL="1371600" algn="l" rtl="0" fontAlgn="base">
              <a:spcBef>
                <a:spcPct val="0"/>
              </a:spcBef>
              <a:spcAft>
                <a:spcPct val="0"/>
              </a:spcAft>
              <a:defRPr sz="1200" kern="1200">
                <a:solidFill>
                  <a:schemeClr val="tx1"/>
                </a:solidFill>
                <a:latin typeface="Tahoma" pitchFamily="34" charset="0"/>
                <a:ea typeface="+mn-ea"/>
                <a:cs typeface="+mn-cs"/>
              </a:defRPr>
            </a:lvl4pPr>
            <a:lvl5pPr marL="1828800" algn="l" rtl="0" fontAlgn="base">
              <a:spcBef>
                <a:spcPct val="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Tahoma" pitchFamily="34" charset="0"/>
                <a:ea typeface="+mn-ea"/>
                <a:cs typeface="+mn-cs"/>
              </a:defRPr>
            </a:lvl6pPr>
            <a:lvl7pPr marL="2743200" algn="l" defTabSz="914400" rtl="0" eaLnBrk="1" latinLnBrk="0" hangingPunct="1">
              <a:defRPr sz="1200" kern="1200">
                <a:solidFill>
                  <a:schemeClr val="tx1"/>
                </a:solidFill>
                <a:latin typeface="Tahoma" pitchFamily="34" charset="0"/>
                <a:ea typeface="+mn-ea"/>
                <a:cs typeface="+mn-cs"/>
              </a:defRPr>
            </a:lvl7pPr>
            <a:lvl8pPr marL="3200400" algn="l" defTabSz="914400" rtl="0" eaLnBrk="1" latinLnBrk="0" hangingPunct="1">
              <a:defRPr sz="1200" kern="1200">
                <a:solidFill>
                  <a:schemeClr val="tx1"/>
                </a:solidFill>
                <a:latin typeface="Tahoma" pitchFamily="34" charset="0"/>
                <a:ea typeface="+mn-ea"/>
                <a:cs typeface="+mn-cs"/>
              </a:defRPr>
            </a:lvl8pPr>
            <a:lvl9pPr marL="3657600" algn="l" defTabSz="914400" rtl="0" eaLnBrk="1" latinLnBrk="0" hangingPunct="1">
              <a:defRPr sz="1200" kern="1200">
                <a:solidFill>
                  <a:schemeClr val="tx1"/>
                </a:solidFill>
                <a:latin typeface="Tahoma" pitchFamily="34" charset="0"/>
                <a:ea typeface="+mn-ea"/>
                <a:cs typeface="+mn-cs"/>
              </a:defRPr>
            </a:lvl9pPr>
          </a:lstStyle>
          <a:p>
            <a:pPr algn="ctr">
              <a:defRPr/>
            </a:pPr>
            <a:r>
              <a:rPr lang="en-US" sz="2000" b="1" dirty="0">
                <a:solidFill>
                  <a:schemeClr val="bg1"/>
                </a:solidFill>
                <a:effectLst>
                  <a:outerShdw blurRad="38100" dist="38100" dir="2700000" algn="tl">
                    <a:srgbClr val="000000">
                      <a:alpha val="43137"/>
                    </a:srgbClr>
                  </a:outerShdw>
                </a:effectLst>
                <a:latin typeface="+mj-lt"/>
              </a:rPr>
              <a:t>ROPES/</a:t>
            </a:r>
          </a:p>
          <a:p>
            <a:pPr algn="ctr">
              <a:defRPr/>
            </a:pPr>
            <a:r>
              <a:rPr lang="en-US" sz="2000" b="1" dirty="0">
                <a:solidFill>
                  <a:schemeClr val="bg1"/>
                </a:solidFill>
                <a:effectLst>
                  <a:outerShdw blurRad="38100" dist="38100" dir="2700000" algn="tl">
                    <a:srgbClr val="000000">
                      <a:alpha val="43137"/>
                    </a:srgbClr>
                  </a:outerShdw>
                </a:effectLst>
                <a:latin typeface="+mj-lt"/>
              </a:rPr>
              <a:t>Mentoring</a:t>
            </a:r>
          </a:p>
        </p:txBody>
      </p:sp>
      <p:sp>
        <p:nvSpPr>
          <p:cNvPr id="25" name="Text Box 17"/>
          <p:cNvSpPr txBox="1">
            <a:spLocks noChangeArrowheads="1"/>
          </p:cNvSpPr>
          <p:nvPr/>
        </p:nvSpPr>
        <p:spPr bwMode="auto">
          <a:xfrm>
            <a:off x="6154738" y="4994275"/>
            <a:ext cx="1382712" cy="615950"/>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Oratorical/</a:t>
            </a:r>
          </a:p>
          <a:p>
            <a:pPr fontAlgn="auto">
              <a:spcBef>
                <a:spcPts val="0"/>
              </a:spcBef>
              <a:spcAft>
                <a:spcPts val="0"/>
              </a:spcAft>
              <a:defRPr/>
            </a:pPr>
            <a:r>
              <a:rPr lang="en-US" dirty="0"/>
              <a:t>Public Spkg.</a:t>
            </a:r>
          </a:p>
        </p:txBody>
      </p:sp>
      <p:sp>
        <p:nvSpPr>
          <p:cNvPr id="26" name="Text Box 17"/>
          <p:cNvSpPr txBox="1">
            <a:spLocks noChangeArrowheads="1"/>
          </p:cNvSpPr>
          <p:nvPr/>
        </p:nvSpPr>
        <p:spPr bwMode="auto">
          <a:xfrm>
            <a:off x="4437063" y="5026025"/>
            <a:ext cx="1479550" cy="614363"/>
          </a:xfrm>
          <a:prstGeom prst="rect">
            <a:avLst/>
          </a:prstGeom>
          <a:noFill/>
          <a:ln w="9525">
            <a:noFill/>
            <a:miter lim="800000"/>
            <a:headEnd/>
            <a:tailEnd/>
          </a:ln>
          <a:effectLst>
            <a:outerShdw blurRad="50800" dist="38100" dir="2700000" algn="tl" rotWithShape="0">
              <a:prstClr val="black">
                <a:alpha val="40000"/>
              </a:prstClr>
            </a:outerShdw>
          </a:effectLst>
          <a:extLst/>
        </p:spPr>
        <p:txBody>
          <a:bodyPr wrap="none" lIns="0" tIns="0" rIns="0" bIns="0">
            <a:spAutoFit/>
          </a:bodyPr>
          <a:lstStyle>
            <a:defPPr>
              <a:defRPr lang="en-US"/>
            </a:defPPr>
            <a:lvl1pPr algn="ctr">
              <a:defRPr sz="2000" b="1">
                <a:solidFill>
                  <a:schemeClr val="bg1"/>
                </a:solidFill>
                <a:effectLst>
                  <a:outerShdw blurRad="38100" dist="38100" dir="2700000" algn="tl">
                    <a:srgbClr val="000000">
                      <a:alpha val="43137"/>
                    </a:srgbClr>
                  </a:outerShdw>
                </a:effectLst>
                <a:latin typeface="+mj-lt"/>
                <a:cs typeface="+mn-cs"/>
              </a:defRPr>
            </a:lvl1pPr>
            <a:lvl2pPr>
              <a:defRPr sz="1200">
                <a:solidFill>
                  <a:schemeClr val="tx1"/>
                </a:solidFill>
                <a:latin typeface="Tahoma" pitchFamily="34" charset="0"/>
                <a:cs typeface="+mn-cs"/>
              </a:defRPr>
            </a:lvl2pPr>
            <a:lvl3pPr>
              <a:defRPr sz="1200">
                <a:solidFill>
                  <a:schemeClr val="tx1"/>
                </a:solidFill>
                <a:latin typeface="Tahoma" pitchFamily="34" charset="0"/>
                <a:cs typeface="+mn-cs"/>
              </a:defRPr>
            </a:lvl3pPr>
            <a:lvl4pPr>
              <a:defRPr sz="1200">
                <a:solidFill>
                  <a:schemeClr val="tx1"/>
                </a:solidFill>
                <a:latin typeface="Tahoma" pitchFamily="34" charset="0"/>
                <a:cs typeface="+mn-cs"/>
              </a:defRPr>
            </a:lvl4pPr>
            <a:lvl5pPr>
              <a:defRPr sz="1200">
                <a:solidFill>
                  <a:schemeClr val="tx1"/>
                </a:solidFill>
                <a:latin typeface="Tahoma" pitchFamily="34" charset="0"/>
                <a:cs typeface="+mn-cs"/>
              </a:defRPr>
            </a:lvl5pPr>
            <a:lvl6pPr>
              <a:defRPr sz="1200">
                <a:solidFill>
                  <a:schemeClr val="tx1"/>
                </a:solidFill>
                <a:latin typeface="Tahoma" pitchFamily="34" charset="0"/>
                <a:cs typeface="+mn-cs"/>
              </a:defRPr>
            </a:lvl6pPr>
            <a:lvl7pPr>
              <a:defRPr sz="1200">
                <a:solidFill>
                  <a:schemeClr val="tx1"/>
                </a:solidFill>
                <a:latin typeface="Tahoma" pitchFamily="34" charset="0"/>
                <a:cs typeface="+mn-cs"/>
              </a:defRPr>
            </a:lvl7pPr>
            <a:lvl8pPr>
              <a:defRPr sz="1200">
                <a:solidFill>
                  <a:schemeClr val="tx1"/>
                </a:solidFill>
                <a:latin typeface="Tahoma" pitchFamily="34" charset="0"/>
                <a:cs typeface="+mn-cs"/>
              </a:defRPr>
            </a:lvl8pPr>
            <a:lvl9pPr>
              <a:defRPr sz="1200">
                <a:solidFill>
                  <a:schemeClr val="tx1"/>
                </a:solidFill>
                <a:latin typeface="Tahoma" pitchFamily="34" charset="0"/>
                <a:cs typeface="+mn-cs"/>
              </a:defRPr>
            </a:lvl9pPr>
          </a:lstStyle>
          <a:p>
            <a:pPr fontAlgn="auto">
              <a:spcBef>
                <a:spcPts val="0"/>
              </a:spcBef>
              <a:spcAft>
                <a:spcPts val="0"/>
              </a:spcAft>
              <a:defRPr/>
            </a:pPr>
            <a:r>
              <a:rPr lang="en-US" dirty="0"/>
              <a:t>Music &amp; Arts</a:t>
            </a:r>
          </a:p>
          <a:p>
            <a:pPr fontAlgn="auto">
              <a:spcBef>
                <a:spcPts val="0"/>
              </a:spcBef>
              <a:spcAft>
                <a:spcPts val="0"/>
              </a:spcAft>
              <a:defRPr/>
            </a:pPr>
            <a:r>
              <a:rPr lang="en-US" dirty="0"/>
              <a:t>Academy</a:t>
            </a:r>
          </a:p>
        </p:txBody>
      </p:sp>
      <p:pic>
        <p:nvPicPr>
          <p:cNvPr id="164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1266825"/>
            <a:ext cx="741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itle 1"/>
          <p:cNvSpPr txBox="1">
            <a:spLocks/>
          </p:cNvSpPr>
          <p:nvPr/>
        </p:nvSpPr>
        <p:spPr bwMode="auto">
          <a:xfrm>
            <a:off x="1624806" y="270669"/>
            <a:ext cx="88534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a:r>
              <a:rPr lang="en-US" altLang="zh-CN" sz="2800" dirty="0">
                <a:solidFill>
                  <a:srgbClr val="262626"/>
                </a:solidFill>
                <a:ea typeface="SimSun" panose="02010600030101010101" pitchFamily="2" charset="-122"/>
              </a:rPr>
              <a:t>The Institute’s Programs</a:t>
            </a:r>
            <a:br>
              <a:rPr lang="en-US" altLang="zh-CN" sz="3200" dirty="0">
                <a:solidFill>
                  <a:srgbClr val="262626"/>
                </a:solidFill>
                <a:ea typeface="SimSun" panose="02010600030101010101" pitchFamily="2" charset="-122"/>
              </a:rPr>
            </a:br>
            <a:r>
              <a:rPr lang="en-US" altLang="zh-CN" sz="2800" i="1" dirty="0">
                <a:solidFill>
                  <a:srgbClr val="262626"/>
                </a:solidFill>
                <a:ea typeface="SimSun" panose="02010600030101010101" pitchFamily="2" charset="-122"/>
              </a:rPr>
              <a:t>Family, Youth, Professional Development</a:t>
            </a:r>
            <a:endParaRPr lang="en-US" altLang="zh-CN" sz="3200" i="1" dirty="0">
              <a:solidFill>
                <a:srgbClr val="262626"/>
              </a:solidFill>
              <a:ea typeface="SimSun" panose="02010600030101010101" pitchFamily="2" charset="-122"/>
            </a:endParaRPr>
          </a:p>
        </p:txBody>
      </p:sp>
    </p:spTree>
    <p:extLst>
      <p:ext uri="{BB962C8B-B14F-4D97-AF65-F5344CB8AC3E}">
        <p14:creationId xmlns:p14="http://schemas.microsoft.com/office/powerpoint/2010/main" val="223744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2028" y="124728"/>
            <a:ext cx="8002509" cy="6001882"/>
          </a:xfrm>
          <a:prstGeom prst="rect">
            <a:avLst/>
          </a:prstGeom>
        </p:spPr>
      </p:pic>
      <p:sp>
        <p:nvSpPr>
          <p:cNvPr id="3" name="Date Placeholder 2"/>
          <p:cNvSpPr>
            <a:spLocks noGrp="1"/>
          </p:cNvSpPr>
          <p:nvPr>
            <p:ph type="dt" sz="half" idx="10"/>
          </p:nvPr>
        </p:nvSpPr>
        <p:spPr/>
        <p:txBody>
          <a:bodyPr/>
          <a:lstStyle/>
          <a:p>
            <a:fld id="{5B021463-3FCD-4B2B-98A2-3599B058D1BC}"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20</a:t>
            </a:fld>
            <a:endParaRPr lang="en-US"/>
          </a:p>
        </p:txBody>
      </p:sp>
    </p:spTree>
    <p:extLst>
      <p:ext uri="{BB962C8B-B14F-4D97-AF65-F5344CB8AC3E}">
        <p14:creationId xmlns:p14="http://schemas.microsoft.com/office/powerpoint/2010/main" val="148485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3849" y="681648"/>
            <a:ext cx="4697730" cy="732155"/>
          </a:xfrm>
        </p:spPr>
        <p:txBody>
          <a:bodyPr>
            <a:normAutofit/>
          </a:bodyPr>
          <a:lstStyle/>
          <a:p>
            <a:pPr algn="ctr"/>
            <a:r>
              <a:rPr lang="en-US" sz="3600" dirty="0"/>
              <a:t>Think of a </a:t>
            </a:r>
            <a:r>
              <a:rPr lang="en-US" sz="3600" i="1" dirty="0"/>
              <a:t>Typical</a:t>
            </a:r>
            <a:r>
              <a:rPr lang="en-US" sz="3600" dirty="0"/>
              <a:t> Week</a:t>
            </a:r>
          </a:p>
        </p:txBody>
      </p:sp>
      <p:sp>
        <p:nvSpPr>
          <p:cNvPr id="4" name="Content Placeholder 3"/>
          <p:cNvSpPr>
            <a:spLocks noGrp="1"/>
          </p:cNvSpPr>
          <p:nvPr>
            <p:ph idx="1"/>
          </p:nvPr>
        </p:nvSpPr>
        <p:spPr/>
        <p:txBody>
          <a:bodyPr>
            <a:normAutofit/>
          </a:bodyPr>
          <a:lstStyle/>
          <a:p>
            <a:r>
              <a:rPr lang="en-US" dirty="0"/>
              <a:t>What did you do when you woke up?</a:t>
            </a:r>
          </a:p>
          <a:p>
            <a:r>
              <a:rPr lang="en-US" dirty="0"/>
              <a:t>What did you think about on the way to work?</a:t>
            </a:r>
          </a:p>
          <a:p>
            <a:r>
              <a:rPr lang="en-US" dirty="0"/>
              <a:t>What was the first thing you did when you arrived at work?</a:t>
            </a:r>
          </a:p>
          <a:p>
            <a:r>
              <a:rPr lang="en-US" dirty="0"/>
              <a:t>What did you do during the rest of the morning?</a:t>
            </a:r>
          </a:p>
          <a:p>
            <a:r>
              <a:rPr lang="en-US" dirty="0"/>
              <a:t>What did you do during lunch? Did you eat alone or with a colleague?</a:t>
            </a:r>
          </a:p>
          <a:p>
            <a:r>
              <a:rPr lang="en-US" dirty="0"/>
              <a:t>What did you do from lunch until the end of the day?</a:t>
            </a:r>
          </a:p>
          <a:p>
            <a:r>
              <a:rPr lang="en-US" dirty="0"/>
              <a:t>What did you think about on the way home?</a:t>
            </a:r>
          </a:p>
          <a:p>
            <a:r>
              <a:rPr lang="en-US" dirty="0"/>
              <a:t>What did you do when you got home?</a:t>
            </a:r>
          </a:p>
          <a:p>
            <a:r>
              <a:rPr lang="en-US" dirty="0"/>
              <a:t>What about before you went to bed?</a:t>
            </a:r>
          </a:p>
        </p:txBody>
      </p:sp>
      <p:sp>
        <p:nvSpPr>
          <p:cNvPr id="2" name="Date Placeholder 1"/>
          <p:cNvSpPr>
            <a:spLocks noGrp="1"/>
          </p:cNvSpPr>
          <p:nvPr>
            <p:ph type="dt" sz="half" idx="10"/>
          </p:nvPr>
        </p:nvSpPr>
        <p:spPr/>
        <p:txBody>
          <a:bodyPr/>
          <a:lstStyle/>
          <a:p>
            <a:fld id="{E7CA0E3B-45F9-41A2-828A-F0041E54571D}"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21</a:t>
            </a:fld>
            <a:endParaRPr lang="en-US"/>
          </a:p>
        </p:txBody>
      </p:sp>
    </p:spTree>
    <p:extLst>
      <p:ext uri="{BB962C8B-B14F-4D97-AF65-F5344CB8AC3E}">
        <p14:creationId xmlns:p14="http://schemas.microsoft.com/office/powerpoint/2010/main" val="255004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7957"/>
            <a:ext cx="10115203" cy="2098945"/>
          </a:xfrm>
        </p:spPr>
        <p:txBody>
          <a:bodyPr>
            <a:normAutofit/>
          </a:bodyPr>
          <a:lstStyle/>
          <a:p>
            <a:r>
              <a:rPr lang="en-US" sz="2400" dirty="0"/>
              <a:t>List the activities by whether they were Technical (T), Management (M) or Leadership (L)</a:t>
            </a:r>
          </a:p>
          <a:p>
            <a:r>
              <a:rPr lang="en-US" sz="2400" dirty="0"/>
              <a:t>Think  of one activity from the management or technical columns and brainstorm how you might convert that to a leadership activity.</a:t>
            </a:r>
          </a:p>
        </p:txBody>
      </p:sp>
      <p:sp>
        <p:nvSpPr>
          <p:cNvPr id="2" name="Date Placeholder 1"/>
          <p:cNvSpPr>
            <a:spLocks noGrp="1"/>
          </p:cNvSpPr>
          <p:nvPr>
            <p:ph type="dt" sz="half" idx="10"/>
          </p:nvPr>
        </p:nvSpPr>
        <p:spPr/>
        <p:txBody>
          <a:bodyPr/>
          <a:lstStyle/>
          <a:p>
            <a:fld id="{15E029F9-E54F-45B6-91AE-04594C63C443}"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22</a:t>
            </a:fld>
            <a:endParaRPr lang="en-US"/>
          </a:p>
        </p:txBody>
      </p:sp>
    </p:spTree>
    <p:extLst>
      <p:ext uri="{BB962C8B-B14F-4D97-AF65-F5344CB8AC3E}">
        <p14:creationId xmlns:p14="http://schemas.microsoft.com/office/powerpoint/2010/main" val="150886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07" y="284618"/>
            <a:ext cx="7428086" cy="5571066"/>
          </a:xfrm>
          <a:prstGeom prst="rect">
            <a:avLst/>
          </a:prstGeom>
        </p:spPr>
      </p:pic>
      <p:sp>
        <p:nvSpPr>
          <p:cNvPr id="3" name="Date Placeholder 2"/>
          <p:cNvSpPr>
            <a:spLocks noGrp="1"/>
          </p:cNvSpPr>
          <p:nvPr>
            <p:ph type="dt" sz="half" idx="10"/>
          </p:nvPr>
        </p:nvSpPr>
        <p:spPr/>
        <p:txBody>
          <a:bodyPr/>
          <a:lstStyle/>
          <a:p>
            <a:fld id="{3A16EC40-688B-48B4-AAE7-856EE166AFA5}"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23</a:t>
            </a:fld>
            <a:endParaRPr lang="en-US"/>
          </a:p>
        </p:txBody>
      </p:sp>
    </p:spTree>
    <p:extLst>
      <p:ext uri="{BB962C8B-B14F-4D97-AF65-F5344CB8AC3E}">
        <p14:creationId xmlns:p14="http://schemas.microsoft.com/office/powerpoint/2010/main" val="203369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CB55B4B1-4006-417C-AB37-877AF197EC08}" type="datetime1">
              <a:rPr lang="en-US" smtClean="0"/>
              <a:t>9/11/2017</a:t>
            </a:fld>
            <a:endParaRPr lang="en-US"/>
          </a:p>
        </p:txBody>
      </p:sp>
      <p:sp>
        <p:nvSpPr>
          <p:cNvPr id="7" name="Footer Placeholder 6"/>
          <p:cNvSpPr>
            <a:spLocks noGrp="1"/>
          </p:cNvSpPr>
          <p:nvPr>
            <p:ph type="ftr" sz="quarter" idx="11"/>
          </p:nvPr>
        </p:nvSpPr>
        <p:spPr/>
        <p:txBody>
          <a:bodyPr/>
          <a:lstStyle/>
          <a:p>
            <a:pPr>
              <a:defRPr/>
            </a:pPr>
            <a:r>
              <a:rPr lang="en-US"/>
              <a:t>Gregory Owens, LMSW, The Institute</a:t>
            </a:r>
          </a:p>
        </p:txBody>
      </p:sp>
      <p:sp>
        <p:nvSpPr>
          <p:cNvPr id="23554" name="Slide Number Placeholder 1"/>
          <p:cNvSpPr>
            <a:spLocks noGrp="1"/>
          </p:cNvSpPr>
          <p:nvPr>
            <p:ph type="sldNum" sz="quarter" idx="12"/>
          </p:nvPr>
        </p:nvSpPr>
        <p:spPr/>
        <p:txBody>
          <a:bodyPr/>
          <a:lstStyle/>
          <a:p>
            <a:pPr>
              <a:defRPr/>
            </a:pPr>
            <a:fld id="{4E55462C-9FD6-4341-BC59-B1B54AF9ACD5}" type="slidenum">
              <a:rPr lang="ru-MO"/>
              <a:pPr>
                <a:defRPr/>
              </a:pPr>
              <a:t>24</a:t>
            </a:fld>
            <a:endParaRPr lang="ru-MO"/>
          </a:p>
        </p:txBody>
      </p:sp>
      <p:sp>
        <p:nvSpPr>
          <p:cNvPr id="30723" name="Rectangle 2"/>
          <p:cNvSpPr>
            <a:spLocks noChangeArrowheads="1"/>
          </p:cNvSpPr>
          <p:nvPr/>
        </p:nvSpPr>
        <p:spPr bwMode="auto">
          <a:xfrm>
            <a:off x="1523999" y="496298"/>
            <a:ext cx="454719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u="sng" dirty="0">
                <a:latin typeface="Calibri" pitchFamily="34" charset="0"/>
              </a:rPr>
              <a:t>Lower Performance Organizations</a:t>
            </a:r>
          </a:p>
          <a:p>
            <a:pPr eaLnBrk="1" hangingPunct="1"/>
            <a:r>
              <a:rPr lang="en-US" altLang="en-US" sz="1600" b="1" dirty="0">
                <a:latin typeface="Calibri" pitchFamily="34" charset="0"/>
              </a:rPr>
              <a:t>Management Philosophy and Style</a:t>
            </a:r>
            <a:endParaRPr lang="en-US" altLang="en-US" sz="1600" dirty="0">
              <a:latin typeface="Calibri" pitchFamily="34" charset="0"/>
            </a:endParaRPr>
          </a:p>
          <a:p>
            <a:pPr eaLnBrk="1" hangingPunct="1"/>
            <a:r>
              <a:rPr lang="en-US" altLang="en-US" sz="1600" dirty="0">
                <a:solidFill>
                  <a:srgbClr val="FF0000"/>
                </a:solidFill>
                <a:latin typeface="Calibri" pitchFamily="34" charset="0"/>
              </a:rPr>
              <a:t>Problem Driven</a:t>
            </a:r>
          </a:p>
          <a:p>
            <a:pPr eaLnBrk="1" hangingPunct="1"/>
            <a:r>
              <a:rPr lang="en-US" altLang="en-US" sz="1600" dirty="0">
                <a:solidFill>
                  <a:srgbClr val="FF0000"/>
                </a:solidFill>
                <a:latin typeface="Calibri" pitchFamily="34" charset="0"/>
              </a:rPr>
              <a:t>Rule-bound; system focused</a:t>
            </a:r>
          </a:p>
          <a:p>
            <a:pPr eaLnBrk="1" hangingPunct="1"/>
            <a:r>
              <a:rPr lang="en-US" altLang="en-US" sz="1600" dirty="0">
                <a:solidFill>
                  <a:srgbClr val="FF0000"/>
                </a:solidFill>
                <a:latin typeface="Calibri" pitchFamily="34" charset="0"/>
              </a:rPr>
              <a:t>Centralized control of information, resources, decision making</a:t>
            </a:r>
          </a:p>
          <a:p>
            <a:pPr eaLnBrk="1" hangingPunct="1"/>
            <a:r>
              <a:rPr lang="en-US" altLang="en-US" sz="1600" dirty="0">
                <a:solidFill>
                  <a:srgbClr val="FF0000"/>
                </a:solidFill>
                <a:latin typeface="Calibri" pitchFamily="34" charset="0"/>
              </a:rPr>
              <a:t>Communication generally top down or not at all</a:t>
            </a:r>
          </a:p>
          <a:p>
            <a:pPr eaLnBrk="1" hangingPunct="1"/>
            <a:r>
              <a:rPr lang="en-US" altLang="en-US" sz="1600" dirty="0">
                <a:solidFill>
                  <a:srgbClr val="FF0000"/>
                </a:solidFill>
                <a:latin typeface="Calibri" pitchFamily="34" charset="0"/>
              </a:rPr>
              <a:t>Few opportunities for participation or interactions with management</a:t>
            </a:r>
          </a:p>
          <a:p>
            <a:pPr eaLnBrk="1" hangingPunct="1"/>
            <a:r>
              <a:rPr lang="en-US" altLang="en-US" sz="1600" dirty="0">
                <a:solidFill>
                  <a:srgbClr val="FF0000"/>
                </a:solidFill>
                <a:latin typeface="Calibri" pitchFamily="34" charset="0"/>
              </a:rPr>
              <a:t>Often win/lose or adversarial mindset internally and externally</a:t>
            </a:r>
          </a:p>
          <a:p>
            <a:pPr eaLnBrk="1" hangingPunct="1"/>
            <a:r>
              <a:rPr lang="en-US" altLang="en-US" sz="1600" dirty="0">
                <a:solidFill>
                  <a:srgbClr val="FF0000"/>
                </a:solidFill>
                <a:latin typeface="Calibri" pitchFamily="34" charset="0"/>
              </a:rPr>
              <a:t>Ends and means often confused</a:t>
            </a:r>
          </a:p>
          <a:p>
            <a:pPr eaLnBrk="1" hangingPunct="1"/>
            <a:r>
              <a:rPr lang="en-US" altLang="en-US" sz="1600" b="1" dirty="0">
                <a:latin typeface="Calibri" pitchFamily="34" charset="0"/>
              </a:rPr>
              <a:t>Authority and Responsibility</a:t>
            </a:r>
            <a:endParaRPr lang="en-US" altLang="en-US" sz="1600" dirty="0">
              <a:latin typeface="Calibri" pitchFamily="34" charset="0"/>
            </a:endParaRPr>
          </a:p>
          <a:p>
            <a:pPr eaLnBrk="1" hangingPunct="1"/>
            <a:r>
              <a:rPr lang="en-US" altLang="en-US" sz="1600" dirty="0">
                <a:solidFill>
                  <a:srgbClr val="FF0000"/>
                </a:solidFill>
                <a:latin typeface="Calibri" pitchFamily="34" charset="0"/>
              </a:rPr>
              <a:t>Top knows “best”</a:t>
            </a:r>
          </a:p>
          <a:p>
            <a:pPr eaLnBrk="1" hangingPunct="1"/>
            <a:r>
              <a:rPr lang="en-US" altLang="en-US" sz="1600" dirty="0">
                <a:solidFill>
                  <a:srgbClr val="FF0000"/>
                </a:solidFill>
                <a:latin typeface="Calibri" pitchFamily="34" charset="0"/>
              </a:rPr>
              <a:t>Little risk taking; territorial/isolated</a:t>
            </a:r>
          </a:p>
          <a:p>
            <a:pPr eaLnBrk="1" hangingPunct="1"/>
            <a:r>
              <a:rPr lang="en-US" altLang="en-US" sz="1600" dirty="0">
                <a:solidFill>
                  <a:srgbClr val="FF0000"/>
                </a:solidFill>
                <a:latin typeface="Calibri" pitchFamily="34" charset="0"/>
              </a:rPr>
              <a:t>Parent/child interactions</a:t>
            </a:r>
          </a:p>
          <a:p>
            <a:pPr eaLnBrk="1" hangingPunct="1"/>
            <a:r>
              <a:rPr lang="en-US" altLang="en-US" sz="1600" dirty="0">
                <a:solidFill>
                  <a:srgbClr val="FF0000"/>
                </a:solidFill>
                <a:latin typeface="Calibri" pitchFamily="34" charset="0"/>
              </a:rPr>
              <a:t>Fear and punishment are primary  motivators</a:t>
            </a:r>
          </a:p>
          <a:p>
            <a:pPr eaLnBrk="1" hangingPunct="1"/>
            <a:r>
              <a:rPr lang="en-US" altLang="en-US" sz="1600" dirty="0">
                <a:solidFill>
                  <a:srgbClr val="FF0000"/>
                </a:solidFill>
                <a:latin typeface="Calibri" pitchFamily="34" charset="0"/>
              </a:rPr>
              <a:t>Disagreement seen as disloyal</a:t>
            </a:r>
          </a:p>
          <a:p>
            <a:pPr eaLnBrk="1" hangingPunct="1"/>
            <a:r>
              <a:rPr lang="en-US" altLang="en-US" sz="1600" dirty="0">
                <a:solidFill>
                  <a:srgbClr val="FF0000"/>
                </a:solidFill>
                <a:latin typeface="Calibri" pitchFamily="34" charset="0"/>
              </a:rPr>
              <a:t>No self or organizational renewal</a:t>
            </a:r>
          </a:p>
          <a:p>
            <a:pPr eaLnBrk="1" hangingPunct="1"/>
            <a:r>
              <a:rPr lang="en-US" altLang="en-US" sz="1600" dirty="0">
                <a:solidFill>
                  <a:srgbClr val="FF0000"/>
                </a:solidFill>
                <a:latin typeface="Calibri" pitchFamily="34" charset="0"/>
              </a:rPr>
              <a:t>Competition in problem solving</a:t>
            </a:r>
          </a:p>
          <a:p>
            <a:pPr eaLnBrk="1" hangingPunct="1"/>
            <a:r>
              <a:rPr lang="en-US" altLang="en-US" sz="1600" dirty="0">
                <a:solidFill>
                  <a:srgbClr val="FF0000"/>
                </a:solidFill>
                <a:latin typeface="Calibri" pitchFamily="34" charset="0"/>
              </a:rPr>
              <a:t>Short-term perspective</a:t>
            </a:r>
          </a:p>
          <a:p>
            <a:pPr eaLnBrk="1" hangingPunct="1"/>
            <a:r>
              <a:rPr lang="en-US" altLang="en-US" sz="1600" dirty="0">
                <a:solidFill>
                  <a:srgbClr val="FF0000"/>
                </a:solidFill>
                <a:latin typeface="Calibri" pitchFamily="34" charset="0"/>
              </a:rPr>
              <a:t>Quality not integrated into process/work methods</a:t>
            </a:r>
          </a:p>
        </p:txBody>
      </p:sp>
      <p:sp>
        <p:nvSpPr>
          <p:cNvPr id="30724" name="Rectangle 3"/>
          <p:cNvSpPr>
            <a:spLocks noChangeArrowheads="1"/>
          </p:cNvSpPr>
          <p:nvPr/>
        </p:nvSpPr>
        <p:spPr bwMode="auto">
          <a:xfrm>
            <a:off x="6170427" y="515680"/>
            <a:ext cx="494059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u="sng" dirty="0">
                <a:latin typeface="Calibri" pitchFamily="34" charset="0"/>
              </a:rPr>
              <a:t>Higher Performance Organizations</a:t>
            </a:r>
          </a:p>
          <a:p>
            <a:pPr eaLnBrk="1" hangingPunct="1"/>
            <a:r>
              <a:rPr lang="en-US" altLang="en-US" sz="1600" b="1" dirty="0">
                <a:latin typeface="Calibri" pitchFamily="34" charset="0"/>
              </a:rPr>
              <a:t>Management Philosophy and Style</a:t>
            </a:r>
            <a:endParaRPr lang="en-US" altLang="en-US" sz="1600" dirty="0">
              <a:latin typeface="Calibri" pitchFamily="34" charset="0"/>
            </a:endParaRPr>
          </a:p>
          <a:p>
            <a:pPr eaLnBrk="1" hangingPunct="1"/>
            <a:r>
              <a:rPr lang="en-US" altLang="en-US" sz="1600" dirty="0">
                <a:solidFill>
                  <a:srgbClr val="783696"/>
                </a:solidFill>
                <a:latin typeface="Calibri" pitchFamily="34" charset="0"/>
              </a:rPr>
              <a:t>Vision and value driven; well articulated and shared throughout the organization</a:t>
            </a:r>
          </a:p>
          <a:p>
            <a:pPr eaLnBrk="1" hangingPunct="1"/>
            <a:r>
              <a:rPr lang="en-US" altLang="en-US" sz="1600" dirty="0">
                <a:solidFill>
                  <a:srgbClr val="783696"/>
                </a:solidFill>
                <a:latin typeface="Calibri" pitchFamily="34" charset="0"/>
              </a:rPr>
              <a:t>Focus on customers</a:t>
            </a:r>
          </a:p>
          <a:p>
            <a:pPr eaLnBrk="1" hangingPunct="1"/>
            <a:r>
              <a:rPr lang="en-US" altLang="en-US" sz="1600" dirty="0">
                <a:solidFill>
                  <a:srgbClr val="783696"/>
                </a:solidFill>
                <a:latin typeface="Calibri" pitchFamily="34" charset="0"/>
              </a:rPr>
              <a:t>Results based</a:t>
            </a:r>
          </a:p>
          <a:p>
            <a:pPr eaLnBrk="1" hangingPunct="1"/>
            <a:r>
              <a:rPr lang="en-US" altLang="en-US" sz="1600" dirty="0">
                <a:solidFill>
                  <a:srgbClr val="783696"/>
                </a:solidFill>
                <a:latin typeface="Calibri" pitchFamily="34" charset="0"/>
              </a:rPr>
              <a:t>Communication, decision making dispersed throughout the organization</a:t>
            </a:r>
          </a:p>
          <a:p>
            <a:pPr eaLnBrk="1" hangingPunct="1"/>
            <a:r>
              <a:rPr lang="en-US" altLang="en-US" sz="1600" dirty="0">
                <a:solidFill>
                  <a:srgbClr val="783696"/>
                </a:solidFill>
                <a:latin typeface="Calibri" pitchFamily="34" charset="0"/>
              </a:rPr>
              <a:t>Information used for problem-solving and self-guidance</a:t>
            </a:r>
          </a:p>
          <a:p>
            <a:pPr eaLnBrk="1" hangingPunct="1"/>
            <a:r>
              <a:rPr lang="en-US" altLang="en-US" sz="1600" dirty="0">
                <a:solidFill>
                  <a:srgbClr val="783696"/>
                </a:solidFill>
                <a:latin typeface="Calibri" pitchFamily="34" charset="0"/>
              </a:rPr>
              <a:t>Win/win mindset internally and externally</a:t>
            </a:r>
          </a:p>
          <a:p>
            <a:pPr eaLnBrk="1" hangingPunct="1"/>
            <a:r>
              <a:rPr lang="en-US" altLang="en-US" sz="1600" b="1" dirty="0">
                <a:latin typeface="Calibri" pitchFamily="34" charset="0"/>
              </a:rPr>
              <a:t>Authority and Responsibility</a:t>
            </a:r>
            <a:endParaRPr lang="en-US" altLang="en-US" sz="1600" dirty="0">
              <a:latin typeface="Calibri" pitchFamily="34" charset="0"/>
            </a:endParaRPr>
          </a:p>
          <a:p>
            <a:pPr eaLnBrk="1" hangingPunct="1"/>
            <a:r>
              <a:rPr lang="en-US" altLang="en-US" sz="1600" dirty="0">
                <a:solidFill>
                  <a:srgbClr val="783696"/>
                </a:solidFill>
                <a:latin typeface="Calibri" pitchFamily="34" charset="0"/>
              </a:rPr>
              <a:t>Each individual takes responsibility for own actions; has a personal sense of efficacy</a:t>
            </a:r>
          </a:p>
          <a:p>
            <a:pPr eaLnBrk="1" hangingPunct="1"/>
            <a:r>
              <a:rPr lang="en-US" altLang="en-US" sz="1600" dirty="0">
                <a:solidFill>
                  <a:srgbClr val="783696"/>
                </a:solidFill>
                <a:latin typeface="Calibri" pitchFamily="34" charset="0"/>
              </a:rPr>
              <a:t>Adult/adult interactions</a:t>
            </a:r>
          </a:p>
          <a:p>
            <a:pPr eaLnBrk="1" hangingPunct="1"/>
            <a:r>
              <a:rPr lang="en-US" altLang="en-US" sz="1600" dirty="0">
                <a:solidFill>
                  <a:srgbClr val="783696"/>
                </a:solidFill>
                <a:latin typeface="Calibri" pitchFamily="34" charset="0"/>
              </a:rPr>
              <a:t>Self-expression, making a contribution are primary motivators</a:t>
            </a:r>
          </a:p>
          <a:p>
            <a:pPr eaLnBrk="1" hangingPunct="1"/>
            <a:r>
              <a:rPr lang="en-US" altLang="en-US" sz="1600" dirty="0">
                <a:solidFill>
                  <a:srgbClr val="783696"/>
                </a:solidFill>
                <a:latin typeface="Calibri" pitchFamily="34" charset="0"/>
              </a:rPr>
              <a:t>Individual and organizational renewal</a:t>
            </a:r>
          </a:p>
          <a:p>
            <a:pPr eaLnBrk="1" hangingPunct="1"/>
            <a:r>
              <a:rPr lang="en-US" altLang="en-US" sz="1600" dirty="0">
                <a:solidFill>
                  <a:srgbClr val="783696"/>
                </a:solidFill>
                <a:latin typeface="Calibri" pitchFamily="34" charset="0"/>
              </a:rPr>
              <a:t>Collaboration in problem solving</a:t>
            </a:r>
          </a:p>
          <a:p>
            <a:pPr eaLnBrk="1" hangingPunct="1"/>
            <a:r>
              <a:rPr lang="en-US" altLang="en-US" sz="1600" dirty="0">
                <a:solidFill>
                  <a:srgbClr val="783696"/>
                </a:solidFill>
                <a:latin typeface="Calibri" pitchFamily="34" charset="0"/>
              </a:rPr>
              <a:t>Larger, longer-term perspective</a:t>
            </a:r>
          </a:p>
          <a:p>
            <a:pPr eaLnBrk="1" hangingPunct="1"/>
            <a:r>
              <a:rPr lang="en-US" altLang="en-US" sz="1600" dirty="0">
                <a:solidFill>
                  <a:srgbClr val="783696"/>
                </a:solidFill>
                <a:latin typeface="Calibri" pitchFamily="34" charset="0"/>
              </a:rPr>
              <a:t>Continuous improvement mindset</a:t>
            </a:r>
          </a:p>
          <a:p>
            <a:pPr eaLnBrk="1" hangingPunct="1"/>
            <a:r>
              <a:rPr lang="en-US" altLang="en-US" sz="1600" dirty="0">
                <a:solidFill>
                  <a:srgbClr val="783696"/>
                </a:solidFill>
                <a:latin typeface="Calibri" pitchFamily="34" charset="0"/>
              </a:rPr>
              <a:t>Each individual takes responsibility for the success of the organization</a:t>
            </a:r>
          </a:p>
        </p:txBody>
      </p:sp>
      <p:sp>
        <p:nvSpPr>
          <p:cNvPr id="30725" name="Rectangle 4"/>
          <p:cNvSpPr>
            <a:spLocks noChangeArrowheads="1"/>
          </p:cNvSpPr>
          <p:nvPr/>
        </p:nvSpPr>
        <p:spPr bwMode="auto">
          <a:xfrm rot="16200000">
            <a:off x="-2234609" y="3317358"/>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chemeClr val="tx2"/>
                </a:solidFill>
                <a:latin typeface="Calibri" pitchFamily="34" charset="0"/>
              </a:rPr>
              <a:t>Markers of Performance</a:t>
            </a:r>
            <a:r>
              <a:rPr lang="en-US" altLang="en-US" sz="4000" dirty="0">
                <a:solidFill>
                  <a:schemeClr val="tx2"/>
                </a:solidFill>
                <a:latin typeface="Calibri" pitchFamily="34" charset="0"/>
              </a:rPr>
              <a:t> </a:t>
            </a:r>
            <a:endParaRPr lang="en-US" altLang="en-US" sz="4400" dirty="0">
              <a:solidFill>
                <a:schemeClr val="tx2"/>
              </a:solidFill>
              <a:latin typeface="Calibri" pitchFamily="34" charset="0"/>
            </a:endParaRPr>
          </a:p>
        </p:txBody>
      </p:sp>
    </p:spTree>
    <p:extLst>
      <p:ext uri="{BB962C8B-B14F-4D97-AF65-F5344CB8AC3E}">
        <p14:creationId xmlns:p14="http://schemas.microsoft.com/office/powerpoint/2010/main" val="29003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833002" y="365125"/>
            <a:ext cx="10520702" cy="1325563"/>
          </a:xfrm>
        </p:spPr>
        <p:txBody>
          <a:bodyPr>
            <a:normAutofit/>
          </a:bodyPr>
          <a:lstStyle/>
          <a:p>
            <a:r>
              <a:rPr lang="en-US" altLang="en-US"/>
              <a:t>Exercise 4</a:t>
            </a:r>
          </a:p>
        </p:txBody>
      </p:sp>
      <p:graphicFrame>
        <p:nvGraphicFramePr>
          <p:cNvPr id="31749" name="Content Placeholder 3"/>
          <p:cNvGraphicFramePr>
            <a:graphicFrameLocks noGrp="1"/>
          </p:cNvGraphicFramePr>
          <p:nvPr>
            <p:ph idx="1"/>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prstGeom prst="rect">
            <a:avLst/>
          </a:prstGeom>
        </p:spPr>
        <p:txBody>
          <a:bodyPr>
            <a:normAutofit/>
          </a:bodyPr>
          <a:lstStyle/>
          <a:p>
            <a:pPr>
              <a:defRPr/>
            </a:pPr>
            <a:fld id="{650FAA43-F7DC-49E1-B522-DF8086EAF3A4}" type="datetime1">
              <a:rPr lang="en-US" smtClean="0">
                <a:solidFill>
                  <a:schemeClr val="tx1">
                    <a:alpha val="80000"/>
                  </a:schemeClr>
                </a:solidFill>
              </a:rPr>
              <a:t>9/11/2017</a:t>
            </a:fld>
            <a:endParaRPr lang="en-US">
              <a:solidFill>
                <a:schemeClr val="tx1">
                  <a:alpha val="80000"/>
                </a:schemeClr>
              </a:solidFill>
            </a:endParaRPr>
          </a:p>
        </p:txBody>
      </p:sp>
      <p:sp>
        <p:nvSpPr>
          <p:cNvPr id="6" name="Footer Placeholder 5"/>
          <p:cNvSpPr>
            <a:spLocks noGrp="1"/>
          </p:cNvSpPr>
          <p:nvPr>
            <p:ph type="ftr" sz="quarter" idx="11"/>
          </p:nvPr>
        </p:nvSpPr>
        <p:spPr>
          <a:prstGeom prst="rect">
            <a:avLst/>
          </a:prstGeom>
        </p:spPr>
        <p:txBody>
          <a:bodyPr anchor="ctr">
            <a:normAutofit/>
          </a:bodyPr>
          <a:lstStyle/>
          <a:p>
            <a:pPr>
              <a:defRPr/>
            </a:pPr>
            <a:r>
              <a:rPr lang="en-US">
                <a:solidFill>
                  <a:schemeClr val="tx1">
                    <a:alpha val="80000"/>
                  </a:schemeClr>
                </a:solidFill>
              </a:rPr>
              <a:t>Gregory Owens, LMSW, The Institute</a:t>
            </a:r>
          </a:p>
        </p:txBody>
      </p:sp>
      <p:sp>
        <p:nvSpPr>
          <p:cNvPr id="24580" name="Slide Number Placeholder 1"/>
          <p:cNvSpPr>
            <a:spLocks noGrp="1"/>
          </p:cNvSpPr>
          <p:nvPr>
            <p:ph type="sldNum" sz="quarter" idx="12"/>
          </p:nvPr>
        </p:nvSpPr>
        <p:spPr/>
        <p:txBody>
          <a:bodyPr anchor="ctr">
            <a:normAutofit/>
          </a:bodyPr>
          <a:lstStyle/>
          <a:p>
            <a:pPr>
              <a:defRPr/>
            </a:pPr>
            <a:fld id="{FF06D970-9B92-449E-95B3-0CFACBC6E3F3}" type="slidenum">
              <a:rPr lang="ru-MO" smtClean="0">
                <a:solidFill>
                  <a:schemeClr val="tx1">
                    <a:alpha val="80000"/>
                  </a:schemeClr>
                </a:solidFill>
              </a:rPr>
              <a:pPr>
                <a:defRPr/>
              </a:pPr>
              <a:t>25</a:t>
            </a:fld>
            <a:endParaRPr lang="ru-MO">
              <a:solidFill>
                <a:schemeClr val="tx1">
                  <a:alpha val="80000"/>
                </a:schemeClr>
              </a:solidFill>
            </a:endParaRPr>
          </a:p>
        </p:txBody>
      </p:sp>
    </p:spTree>
    <p:extLst>
      <p:ext uri="{BB962C8B-B14F-4D97-AF65-F5344CB8AC3E}">
        <p14:creationId xmlns:p14="http://schemas.microsoft.com/office/powerpoint/2010/main" val="74860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7"/>
          <p:cNvSpPr>
            <a:spLocks noGrp="1"/>
          </p:cNvSpPr>
          <p:nvPr>
            <p:ph type="dt" sz="half" idx="10"/>
          </p:nvPr>
        </p:nvSpPr>
        <p:spPr>
          <a:xfrm>
            <a:off x="7639199" y="117719"/>
            <a:ext cx="3500715" cy="309201"/>
          </a:xfrm>
        </p:spPr>
        <p:txBody>
          <a:bodyPr/>
          <a:lstStyle/>
          <a:p>
            <a:pPr>
              <a:defRPr/>
            </a:pPr>
            <a:fld id="{D38216A3-972A-4FEF-8A85-737A049A31C9}" type="datetime1">
              <a:rPr lang="en-US" smtClean="0">
                <a:solidFill>
                  <a:prstClr val="black"/>
                </a:solidFill>
              </a:rPr>
              <a:t>9/11/2017</a:t>
            </a:fld>
            <a:endParaRPr lang="en-US">
              <a:solidFill>
                <a:prstClr val="black"/>
              </a:solidFill>
            </a:endParaRPr>
          </a:p>
        </p:txBody>
      </p:sp>
      <p:sp>
        <p:nvSpPr>
          <p:cNvPr id="3" name="Footer Placeholder 18"/>
          <p:cNvSpPr>
            <a:spLocks noGrp="1"/>
          </p:cNvSpPr>
          <p:nvPr>
            <p:ph type="ftr" sz="quarter" idx="11"/>
          </p:nvPr>
        </p:nvSpPr>
        <p:spPr>
          <a:xfrm>
            <a:off x="1536640" y="116656"/>
            <a:ext cx="5938836" cy="309201"/>
          </a:xfrm>
        </p:spPr>
        <p:txBody>
          <a:bodyPr/>
          <a:lstStyle/>
          <a:p>
            <a:pPr>
              <a:defRPr/>
            </a:pPr>
            <a:r>
              <a:rPr lang="en-US">
                <a:solidFill>
                  <a:prstClr val="black"/>
                </a:solidFill>
              </a:rPr>
              <a:t>Gregory Owens, LMSW, The Institute</a:t>
            </a:r>
          </a:p>
        </p:txBody>
      </p:sp>
      <p:sp>
        <p:nvSpPr>
          <p:cNvPr id="4" name="Slide Number Placeholder 3"/>
          <p:cNvSpPr>
            <a:spLocks noGrp="1"/>
          </p:cNvSpPr>
          <p:nvPr>
            <p:ph type="sldNum" sz="quarter" idx="12"/>
          </p:nvPr>
        </p:nvSpPr>
        <p:spPr>
          <a:xfrm>
            <a:off x="565121" y="586322"/>
            <a:ext cx="811019" cy="503578"/>
          </a:xfrm>
        </p:spPr>
        <p:txBody>
          <a:bodyPr/>
          <a:lstStyle/>
          <a:p>
            <a:pPr>
              <a:defRPr/>
            </a:pPr>
            <a:fld id="{39F9CAB9-A0D4-41D7-AE64-F679B8D36D8D}" type="slidenum">
              <a:rPr lang="ru-MO">
                <a:solidFill>
                  <a:prstClr val="black"/>
                </a:solidFill>
              </a:rPr>
              <a:pPr>
                <a:defRPr/>
              </a:pPr>
              <a:t>26</a:t>
            </a:fld>
            <a:endParaRPr lang="ru-MO">
              <a:solidFill>
                <a:prstClr val="black"/>
              </a:solidFill>
            </a:endParaRPr>
          </a:p>
        </p:txBody>
      </p:sp>
      <p:grpSp>
        <p:nvGrpSpPr>
          <p:cNvPr id="5" name="Group 22"/>
          <p:cNvGrpSpPr>
            <a:grpSpLocks/>
          </p:cNvGrpSpPr>
          <p:nvPr/>
        </p:nvGrpSpPr>
        <p:grpSpPr bwMode="auto">
          <a:xfrm>
            <a:off x="2018800" y="367865"/>
            <a:ext cx="9588802" cy="5653146"/>
            <a:chOff x="-117" y="183"/>
            <a:chExt cx="6765" cy="3943"/>
          </a:xfrm>
        </p:grpSpPr>
        <p:sp>
          <p:nvSpPr>
            <p:cNvPr id="6" name="Oval 4"/>
            <p:cNvSpPr>
              <a:spLocks noChangeArrowheads="1"/>
            </p:cNvSpPr>
            <p:nvPr/>
          </p:nvSpPr>
          <p:spPr bwMode="auto">
            <a:xfrm>
              <a:off x="192" y="1968"/>
              <a:ext cx="2448" cy="187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alibri" pitchFamily="34" charset="0"/>
              </a:endParaRPr>
            </a:p>
          </p:txBody>
        </p:sp>
        <p:sp>
          <p:nvSpPr>
            <p:cNvPr id="7" name="Oval 5"/>
            <p:cNvSpPr>
              <a:spLocks noChangeArrowheads="1"/>
            </p:cNvSpPr>
            <p:nvPr/>
          </p:nvSpPr>
          <p:spPr bwMode="auto">
            <a:xfrm>
              <a:off x="2976" y="2016"/>
              <a:ext cx="2448" cy="187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alibri" pitchFamily="34" charset="0"/>
              </a:endParaRPr>
            </a:p>
          </p:txBody>
        </p:sp>
        <p:sp>
          <p:nvSpPr>
            <p:cNvPr id="8" name="Oval 6"/>
            <p:cNvSpPr>
              <a:spLocks noChangeArrowheads="1"/>
            </p:cNvSpPr>
            <p:nvPr/>
          </p:nvSpPr>
          <p:spPr bwMode="auto">
            <a:xfrm>
              <a:off x="1546" y="183"/>
              <a:ext cx="2448" cy="187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alibri" pitchFamily="34" charset="0"/>
              </a:endParaRPr>
            </a:p>
          </p:txBody>
        </p:sp>
        <p:sp>
          <p:nvSpPr>
            <p:cNvPr id="9" name="Text Box 7"/>
            <p:cNvSpPr txBox="1">
              <a:spLocks noChangeArrowheads="1"/>
            </p:cNvSpPr>
            <p:nvPr/>
          </p:nvSpPr>
          <p:spPr bwMode="auto">
            <a:xfrm>
              <a:off x="376" y="2536"/>
              <a:ext cx="1536" cy="6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a:solidFill>
                    <a:prstClr val="black"/>
                  </a:solidFill>
                  <a:latin typeface="Calibri" pitchFamily="34" charset="0"/>
                </a:rPr>
                <a:t>Set Boundaries</a:t>
              </a:r>
              <a:endParaRPr lang="ru-MO" altLang="en-US" sz="2400">
                <a:solidFill>
                  <a:prstClr val="black"/>
                </a:solidFill>
                <a:latin typeface="Calibri" pitchFamily="34" charset="0"/>
              </a:endParaRPr>
            </a:p>
          </p:txBody>
        </p:sp>
        <p:sp>
          <p:nvSpPr>
            <p:cNvPr id="10" name="Text Box 8"/>
            <p:cNvSpPr txBox="1">
              <a:spLocks noChangeArrowheads="1"/>
            </p:cNvSpPr>
            <p:nvPr/>
          </p:nvSpPr>
          <p:spPr bwMode="auto">
            <a:xfrm>
              <a:off x="1968" y="873"/>
              <a:ext cx="1584" cy="33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prstClr val="black"/>
                  </a:solidFill>
                  <a:latin typeface="Calibri" pitchFamily="34" charset="0"/>
                </a:rPr>
                <a:t>Set Direction</a:t>
              </a:r>
              <a:endParaRPr lang="ru-MO" altLang="en-US" sz="2400" dirty="0">
                <a:solidFill>
                  <a:prstClr val="black"/>
                </a:solidFill>
                <a:latin typeface="Calibri" pitchFamily="34" charset="0"/>
              </a:endParaRPr>
            </a:p>
          </p:txBody>
        </p:sp>
        <p:sp>
          <p:nvSpPr>
            <p:cNvPr id="11" name="Text Box 9"/>
            <p:cNvSpPr txBox="1">
              <a:spLocks noChangeArrowheads="1"/>
            </p:cNvSpPr>
            <p:nvPr/>
          </p:nvSpPr>
          <p:spPr bwMode="auto">
            <a:xfrm>
              <a:off x="3696" y="2640"/>
              <a:ext cx="1632" cy="6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prstClr val="black"/>
                  </a:solidFill>
                  <a:latin typeface="Calibri" pitchFamily="34" charset="0"/>
                </a:rPr>
                <a:t>Create Alignment</a:t>
              </a:r>
              <a:endParaRPr lang="ru-MO" altLang="en-US" sz="2400" dirty="0">
                <a:solidFill>
                  <a:prstClr val="black"/>
                </a:solidFill>
                <a:latin typeface="Calibri" pitchFamily="34" charset="0"/>
              </a:endParaRPr>
            </a:p>
          </p:txBody>
        </p:sp>
        <p:sp>
          <p:nvSpPr>
            <p:cNvPr id="12" name="AutoShape 11"/>
            <p:cNvSpPr>
              <a:spLocks noChangeArrowheads="1"/>
            </p:cNvSpPr>
            <p:nvPr/>
          </p:nvSpPr>
          <p:spPr bwMode="auto">
            <a:xfrm rot="534045">
              <a:off x="3696" y="978"/>
              <a:ext cx="1396" cy="12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9 h 21600"/>
                <a:gd name="T20" fmla="*/ 18438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66" y="15997"/>
                  </a:moveTo>
                  <a:cubicBezTo>
                    <a:pt x="21141" y="14405"/>
                    <a:pt x="21600" y="12617"/>
                    <a:pt x="21600" y="10800"/>
                  </a:cubicBezTo>
                  <a:cubicBezTo>
                    <a:pt x="21600" y="4835"/>
                    <a:pt x="16764" y="0"/>
                    <a:pt x="10800" y="0"/>
                  </a:cubicBezTo>
                  <a:cubicBezTo>
                    <a:pt x="8284" y="-1"/>
                    <a:pt x="5848" y="877"/>
                    <a:pt x="3911" y="2482"/>
                  </a:cubicBezTo>
                  <a:cubicBezTo>
                    <a:pt x="5848" y="877"/>
                    <a:pt x="8284" y="-1"/>
                    <a:pt x="10800" y="0"/>
                  </a:cubicBezTo>
                  <a:cubicBezTo>
                    <a:pt x="16764" y="0"/>
                    <a:pt x="21600" y="4835"/>
                    <a:pt x="21600" y="10800"/>
                  </a:cubicBezTo>
                  <a:cubicBezTo>
                    <a:pt x="21600" y="12617"/>
                    <a:pt x="21141" y="14405"/>
                    <a:pt x="20266" y="15997"/>
                  </a:cubicBezTo>
                  <a:lnTo>
                    <a:pt x="22633" y="17297"/>
                  </a:lnTo>
                  <a:lnTo>
                    <a:pt x="18967" y="18363"/>
                  </a:lnTo>
                  <a:lnTo>
                    <a:pt x="17900" y="14698"/>
                  </a:lnTo>
                  <a:lnTo>
                    <a:pt x="20266" y="15997"/>
                  </a:lnTo>
                  <a:close/>
                </a:path>
              </a:pathLst>
            </a:custGeom>
            <a:solidFill>
              <a:schemeClr val="accent1"/>
            </a:solidFill>
            <a:ln w="38100">
              <a:solidFill>
                <a:schemeClr val="tx1"/>
              </a:solidFill>
              <a:miter lim="800000"/>
              <a:headEnd/>
              <a:tailEnd/>
            </a:ln>
          </p:spPr>
          <p:txBody>
            <a:bodyPr wrap="none" anchor="ctr"/>
            <a:lstStyle/>
            <a:p>
              <a:endParaRPr lang="en-US">
                <a:solidFill>
                  <a:prstClr val="black"/>
                </a:solidFill>
              </a:endParaRPr>
            </a:p>
          </p:txBody>
        </p:sp>
        <p:sp>
          <p:nvSpPr>
            <p:cNvPr id="13" name="AutoShape 13"/>
            <p:cNvSpPr>
              <a:spLocks noChangeArrowheads="1"/>
            </p:cNvSpPr>
            <p:nvPr/>
          </p:nvSpPr>
          <p:spPr bwMode="auto">
            <a:xfrm rot="18406477">
              <a:off x="709" y="1286"/>
              <a:ext cx="1004"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50 h 21600"/>
                <a:gd name="T20" fmla="*/ 18438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321" y="8362"/>
                  </a:moveTo>
                  <a:cubicBezTo>
                    <a:pt x="20187" y="3466"/>
                    <a:pt x="15825" y="0"/>
                    <a:pt x="10800" y="0"/>
                  </a:cubicBezTo>
                  <a:cubicBezTo>
                    <a:pt x="5145" y="-1"/>
                    <a:pt x="448" y="4361"/>
                    <a:pt x="29" y="9999"/>
                  </a:cubicBezTo>
                  <a:cubicBezTo>
                    <a:pt x="448" y="4361"/>
                    <a:pt x="5145" y="-1"/>
                    <a:pt x="10800" y="0"/>
                  </a:cubicBezTo>
                  <a:cubicBezTo>
                    <a:pt x="15825" y="0"/>
                    <a:pt x="20187" y="3466"/>
                    <a:pt x="21321" y="8362"/>
                  </a:cubicBezTo>
                  <a:lnTo>
                    <a:pt x="23951" y="7753"/>
                  </a:lnTo>
                  <a:lnTo>
                    <a:pt x="21930" y="10992"/>
                  </a:lnTo>
                  <a:lnTo>
                    <a:pt x="18691" y="8971"/>
                  </a:lnTo>
                  <a:lnTo>
                    <a:pt x="21321" y="8362"/>
                  </a:lnTo>
                  <a:close/>
                </a:path>
              </a:pathLst>
            </a:custGeom>
            <a:solidFill>
              <a:schemeClr val="accent1"/>
            </a:solidFill>
            <a:ln w="38100">
              <a:solidFill>
                <a:schemeClr val="tx1"/>
              </a:solidFill>
              <a:miter lim="800000"/>
              <a:headEnd/>
              <a:tailEnd/>
            </a:ln>
          </p:spPr>
          <p:txBody>
            <a:bodyPr wrap="none" anchor="ctr"/>
            <a:lstStyle/>
            <a:p>
              <a:endParaRPr lang="en-US">
                <a:solidFill>
                  <a:prstClr val="black"/>
                </a:solidFill>
              </a:endParaRPr>
            </a:p>
          </p:txBody>
        </p:sp>
        <p:sp>
          <p:nvSpPr>
            <p:cNvPr id="14" name="AutoShape 14"/>
            <p:cNvSpPr>
              <a:spLocks noChangeArrowheads="1"/>
            </p:cNvSpPr>
            <p:nvPr/>
          </p:nvSpPr>
          <p:spPr bwMode="auto">
            <a:xfrm rot="7747638">
              <a:off x="2245" y="3105"/>
              <a:ext cx="940" cy="1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9 h 21600"/>
                <a:gd name="T20" fmla="*/ 18438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52" y="16986"/>
                  </a:moveTo>
                  <a:cubicBezTo>
                    <a:pt x="20920" y="15172"/>
                    <a:pt x="21600" y="13013"/>
                    <a:pt x="21600" y="10800"/>
                  </a:cubicBezTo>
                  <a:cubicBezTo>
                    <a:pt x="21600" y="4835"/>
                    <a:pt x="16764" y="0"/>
                    <a:pt x="10800" y="0"/>
                  </a:cubicBezTo>
                  <a:cubicBezTo>
                    <a:pt x="7571" y="-1"/>
                    <a:pt x="4511" y="1444"/>
                    <a:pt x="2460" y="3937"/>
                  </a:cubicBezTo>
                  <a:cubicBezTo>
                    <a:pt x="4511" y="1444"/>
                    <a:pt x="7571" y="-1"/>
                    <a:pt x="10800" y="0"/>
                  </a:cubicBezTo>
                  <a:cubicBezTo>
                    <a:pt x="16764" y="0"/>
                    <a:pt x="21600" y="4835"/>
                    <a:pt x="21600" y="10800"/>
                  </a:cubicBezTo>
                  <a:cubicBezTo>
                    <a:pt x="21600" y="13013"/>
                    <a:pt x="20920" y="15172"/>
                    <a:pt x="19652" y="16986"/>
                  </a:cubicBezTo>
                  <a:lnTo>
                    <a:pt x="21865" y="18533"/>
                  </a:lnTo>
                  <a:lnTo>
                    <a:pt x="18105" y="19199"/>
                  </a:lnTo>
                  <a:lnTo>
                    <a:pt x="17439" y="15439"/>
                  </a:lnTo>
                  <a:lnTo>
                    <a:pt x="19652" y="16986"/>
                  </a:lnTo>
                  <a:close/>
                </a:path>
              </a:pathLst>
            </a:custGeom>
            <a:solidFill>
              <a:schemeClr val="accent1"/>
            </a:solidFill>
            <a:ln w="38100">
              <a:solidFill>
                <a:schemeClr val="tx1"/>
              </a:solidFill>
              <a:miter lim="800000"/>
              <a:headEnd/>
              <a:tailEnd/>
            </a:ln>
          </p:spPr>
          <p:txBody>
            <a:bodyPr wrap="none" anchor="ctr"/>
            <a:lstStyle/>
            <a:p>
              <a:endParaRPr lang="en-US" dirty="0">
                <a:solidFill>
                  <a:prstClr val="black"/>
                </a:solidFill>
              </a:endParaRPr>
            </a:p>
          </p:txBody>
        </p:sp>
        <p:sp>
          <p:nvSpPr>
            <p:cNvPr id="15" name="Text Box 16"/>
            <p:cNvSpPr txBox="1">
              <a:spLocks noChangeArrowheads="1"/>
            </p:cNvSpPr>
            <p:nvPr/>
          </p:nvSpPr>
          <p:spPr bwMode="auto">
            <a:xfrm rot="19390844">
              <a:off x="-117" y="1914"/>
              <a:ext cx="656" cy="2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latin typeface="Calibri" pitchFamily="34" charset="0"/>
                </a:rPr>
                <a:t>Values</a:t>
              </a:r>
              <a:endParaRPr lang="ru-MO" altLang="en-US">
                <a:solidFill>
                  <a:srgbClr val="FF0000"/>
                </a:solidFill>
                <a:latin typeface="Calibri" pitchFamily="34" charset="0"/>
              </a:endParaRPr>
            </a:p>
          </p:txBody>
        </p:sp>
        <p:sp>
          <p:nvSpPr>
            <p:cNvPr id="16" name="Text Box 17"/>
            <p:cNvSpPr txBox="1">
              <a:spLocks noChangeArrowheads="1"/>
            </p:cNvSpPr>
            <p:nvPr/>
          </p:nvSpPr>
          <p:spPr bwMode="auto">
            <a:xfrm rot="2242837">
              <a:off x="3563" y="284"/>
              <a:ext cx="720" cy="2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prstClr val="black"/>
                  </a:solidFill>
                  <a:latin typeface="Calibri" pitchFamily="34" charset="0"/>
                </a:rPr>
                <a:t> </a:t>
              </a:r>
              <a:r>
                <a:rPr lang="en-US" altLang="en-US">
                  <a:solidFill>
                    <a:srgbClr val="FF0000"/>
                  </a:solidFill>
                  <a:latin typeface="Calibri" pitchFamily="34" charset="0"/>
                </a:rPr>
                <a:t>Ideas</a:t>
              </a:r>
              <a:endParaRPr lang="ru-MO" altLang="en-US">
                <a:solidFill>
                  <a:srgbClr val="FF0000"/>
                </a:solidFill>
                <a:latin typeface="Calibri" pitchFamily="34" charset="0"/>
              </a:endParaRPr>
            </a:p>
          </p:txBody>
        </p:sp>
        <p:sp>
          <p:nvSpPr>
            <p:cNvPr id="17" name="Text Box 18"/>
            <p:cNvSpPr txBox="1">
              <a:spLocks noChangeArrowheads="1"/>
            </p:cNvSpPr>
            <p:nvPr/>
          </p:nvSpPr>
          <p:spPr bwMode="auto">
            <a:xfrm rot="2530727">
              <a:off x="5370" y="2217"/>
              <a:ext cx="1278" cy="27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latin typeface="Calibri" pitchFamily="34" charset="0"/>
                </a:rPr>
                <a:t>Energy/Edge</a:t>
              </a:r>
              <a:endParaRPr lang="ru-MO" altLang="en-US">
                <a:solidFill>
                  <a:srgbClr val="FF0000"/>
                </a:solidFill>
                <a:latin typeface="Calibri" pitchFamily="34" charset="0"/>
              </a:endParaRPr>
            </a:p>
          </p:txBody>
        </p:sp>
      </p:grpSp>
      <p:sp>
        <p:nvSpPr>
          <p:cNvPr id="18" name="Oval 23"/>
          <p:cNvSpPr>
            <a:spLocks noChangeArrowheads="1"/>
          </p:cNvSpPr>
          <p:nvPr/>
        </p:nvSpPr>
        <p:spPr bwMode="auto">
          <a:xfrm>
            <a:off x="4855149" y="2628768"/>
            <a:ext cx="2514600" cy="1752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alibri" pitchFamily="34" charset="0"/>
            </a:endParaRPr>
          </a:p>
        </p:txBody>
      </p:sp>
      <p:sp>
        <p:nvSpPr>
          <p:cNvPr id="19" name="Text Box 24"/>
          <p:cNvSpPr txBox="1">
            <a:spLocks noChangeArrowheads="1"/>
          </p:cNvSpPr>
          <p:nvPr/>
        </p:nvSpPr>
        <p:spPr bwMode="auto">
          <a:xfrm>
            <a:off x="5224889" y="3169740"/>
            <a:ext cx="18563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dirty="0">
                <a:solidFill>
                  <a:prstClr val="black"/>
                </a:solidFill>
                <a:latin typeface="Calibri" pitchFamily="34" charset="0"/>
              </a:rPr>
              <a:t>High Performance</a:t>
            </a:r>
            <a:endParaRPr lang="ru-MO" altLang="en-US" sz="2200" b="1" dirty="0">
              <a:solidFill>
                <a:prstClr val="black"/>
              </a:solidFill>
              <a:latin typeface="Calibri" pitchFamily="34" charset="0"/>
            </a:endParaRPr>
          </a:p>
        </p:txBody>
      </p:sp>
    </p:spTree>
    <p:extLst>
      <p:ext uri="{BB962C8B-B14F-4D97-AF65-F5344CB8AC3E}">
        <p14:creationId xmlns:p14="http://schemas.microsoft.com/office/powerpoint/2010/main" val="15210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3544" y="195059"/>
            <a:ext cx="7428086" cy="5571066"/>
          </a:xfrm>
          <a:prstGeom prst="rect">
            <a:avLst/>
          </a:prstGeom>
        </p:spPr>
      </p:pic>
      <p:sp>
        <p:nvSpPr>
          <p:cNvPr id="3" name="Date Placeholder 2"/>
          <p:cNvSpPr>
            <a:spLocks noGrp="1"/>
          </p:cNvSpPr>
          <p:nvPr>
            <p:ph type="dt" sz="half" idx="10"/>
          </p:nvPr>
        </p:nvSpPr>
        <p:spPr/>
        <p:txBody>
          <a:bodyPr/>
          <a:lstStyle/>
          <a:p>
            <a:fld id="{4EF4C7D7-6E8D-4BA2-8B02-D56214E1EE8F}"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27</a:t>
            </a:fld>
            <a:endParaRPr lang="en-US"/>
          </a:p>
        </p:txBody>
      </p:sp>
    </p:spTree>
    <p:extLst>
      <p:ext uri="{BB962C8B-B14F-4D97-AF65-F5344CB8AC3E}">
        <p14:creationId xmlns:p14="http://schemas.microsoft.com/office/powerpoint/2010/main" val="389521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Rectangle 14"/>
          <p:cNvSpPr>
            <a:spLocks noGrp="1" noChangeArrowheads="1"/>
          </p:cNvSpPr>
          <p:nvPr>
            <p:ph type="title" idx="4294967295"/>
          </p:nvPr>
        </p:nvSpPr>
        <p:spPr>
          <a:xfrm>
            <a:off x="3075193" y="437983"/>
            <a:ext cx="5314507" cy="489097"/>
          </a:xfrm>
          <a:prstGeom prst="rect">
            <a:avLst/>
          </a:prstGeom>
        </p:spPr>
        <p:txBody>
          <a:bodyPr>
            <a:normAutofit fontScale="90000"/>
          </a:bodyPr>
          <a:lstStyle/>
          <a:p>
            <a:pPr eaLnBrk="1" hangingPunct="1"/>
            <a:r>
              <a:rPr lang="en-US" altLang="en-US" sz="3600" dirty="0"/>
              <a:t>The Paradox of Ideas</a:t>
            </a:r>
          </a:p>
        </p:txBody>
      </p:sp>
      <p:sp>
        <p:nvSpPr>
          <p:cNvPr id="43011" name="Rectangle 2"/>
          <p:cNvSpPr>
            <a:spLocks noChangeArrowheads="1"/>
          </p:cNvSpPr>
          <p:nvPr/>
        </p:nvSpPr>
        <p:spPr bwMode="auto">
          <a:xfrm>
            <a:off x="2732567" y="1486822"/>
            <a:ext cx="4152900" cy="3829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alibri" pitchFamily="34" charset="0"/>
            </a:endParaRPr>
          </a:p>
        </p:txBody>
      </p:sp>
      <p:sp>
        <p:nvSpPr>
          <p:cNvPr id="43012" name="Line 3"/>
          <p:cNvSpPr>
            <a:spLocks noChangeShapeType="1"/>
          </p:cNvSpPr>
          <p:nvPr/>
        </p:nvSpPr>
        <p:spPr bwMode="auto">
          <a:xfrm>
            <a:off x="2713517" y="3448972"/>
            <a:ext cx="4152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3013" name="Line 4"/>
          <p:cNvSpPr>
            <a:spLocks noChangeShapeType="1"/>
          </p:cNvSpPr>
          <p:nvPr/>
        </p:nvSpPr>
        <p:spPr bwMode="auto">
          <a:xfrm>
            <a:off x="4828067" y="1467772"/>
            <a:ext cx="0" cy="382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43015" name="Text Box 6"/>
          <p:cNvSpPr txBox="1">
            <a:spLocks noChangeArrowheads="1"/>
          </p:cNvSpPr>
          <p:nvPr/>
        </p:nvSpPr>
        <p:spPr bwMode="auto">
          <a:xfrm>
            <a:off x="770417" y="1467778"/>
            <a:ext cx="18986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dirty="0">
                <a:solidFill>
                  <a:srgbClr val="9900CC"/>
                </a:solidFill>
                <a:latin typeface="Calibri" pitchFamily="34" charset="0"/>
              </a:rPr>
              <a:t>Quantum Ideas</a:t>
            </a:r>
          </a:p>
          <a:p>
            <a:pPr>
              <a:spcBef>
                <a:spcPct val="50000"/>
              </a:spcBef>
            </a:pPr>
            <a:r>
              <a:rPr lang="en-US" altLang="en-US" b="1" dirty="0">
                <a:solidFill>
                  <a:srgbClr val="9900CC"/>
                </a:solidFill>
                <a:latin typeface="Calibri" pitchFamily="34" charset="0"/>
              </a:rPr>
              <a:t>(aka BIG IDEAS)</a:t>
            </a:r>
          </a:p>
        </p:txBody>
      </p:sp>
      <p:sp>
        <p:nvSpPr>
          <p:cNvPr id="43016" name="Text Box 7"/>
          <p:cNvSpPr txBox="1">
            <a:spLocks noChangeArrowheads="1"/>
          </p:cNvSpPr>
          <p:nvPr/>
        </p:nvSpPr>
        <p:spPr bwMode="auto">
          <a:xfrm>
            <a:off x="770417" y="3906179"/>
            <a:ext cx="19431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a:solidFill>
                  <a:srgbClr val="9900CC"/>
                </a:solidFill>
                <a:latin typeface="Calibri" pitchFamily="34" charset="0"/>
              </a:rPr>
              <a:t>Incremental Ideas</a:t>
            </a:r>
          </a:p>
          <a:p>
            <a:pPr>
              <a:spcBef>
                <a:spcPct val="50000"/>
              </a:spcBef>
            </a:pPr>
            <a:r>
              <a:rPr lang="en-US" altLang="en-US" b="1">
                <a:solidFill>
                  <a:srgbClr val="9900CC"/>
                </a:solidFill>
                <a:latin typeface="Calibri" pitchFamily="34" charset="0"/>
              </a:rPr>
              <a:t>(aka little ideas)</a:t>
            </a:r>
          </a:p>
        </p:txBody>
      </p:sp>
      <p:sp>
        <p:nvSpPr>
          <p:cNvPr id="43017" name="Text Box 8"/>
          <p:cNvSpPr txBox="1">
            <a:spLocks noChangeArrowheads="1"/>
          </p:cNvSpPr>
          <p:nvPr/>
        </p:nvSpPr>
        <p:spPr bwMode="auto">
          <a:xfrm>
            <a:off x="2561117" y="5296829"/>
            <a:ext cx="2266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a:solidFill>
                  <a:srgbClr val="9900CC"/>
                </a:solidFill>
                <a:latin typeface="Calibri" pitchFamily="34" charset="0"/>
              </a:rPr>
              <a:t>Evolutionary Change</a:t>
            </a:r>
            <a:endParaRPr lang="en-US" altLang="en-US" sz="2400">
              <a:solidFill>
                <a:srgbClr val="9900CC"/>
              </a:solidFill>
              <a:latin typeface="Calibri" pitchFamily="34" charset="0"/>
            </a:endParaRPr>
          </a:p>
        </p:txBody>
      </p:sp>
      <p:sp>
        <p:nvSpPr>
          <p:cNvPr id="43018" name="Text Box 9"/>
          <p:cNvSpPr txBox="1">
            <a:spLocks noChangeArrowheads="1"/>
          </p:cNvSpPr>
          <p:nvPr/>
        </p:nvSpPr>
        <p:spPr bwMode="auto">
          <a:xfrm>
            <a:off x="4828067" y="5296829"/>
            <a:ext cx="2495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a:solidFill>
                  <a:srgbClr val="9900CC"/>
                </a:solidFill>
                <a:latin typeface="Calibri" pitchFamily="34" charset="0"/>
              </a:rPr>
              <a:t>Revolutionary Change</a:t>
            </a:r>
          </a:p>
        </p:txBody>
      </p:sp>
      <p:sp>
        <p:nvSpPr>
          <p:cNvPr id="43019" name="Text Box 10"/>
          <p:cNvSpPr txBox="1">
            <a:spLocks noChangeArrowheads="1"/>
          </p:cNvSpPr>
          <p:nvPr/>
        </p:nvSpPr>
        <p:spPr bwMode="auto">
          <a:xfrm>
            <a:off x="4828067" y="1867829"/>
            <a:ext cx="2266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dirty="0">
                <a:solidFill>
                  <a:prstClr val="black"/>
                </a:solidFill>
                <a:latin typeface="Calibri" pitchFamily="34" charset="0"/>
              </a:rPr>
              <a:t>Transformation</a:t>
            </a:r>
            <a:endParaRPr lang="en-US" altLang="en-US" sz="2400" dirty="0">
              <a:solidFill>
                <a:srgbClr val="9900CC"/>
              </a:solidFill>
              <a:latin typeface="Calibri" pitchFamily="34" charset="0"/>
            </a:endParaRPr>
          </a:p>
        </p:txBody>
      </p:sp>
      <p:sp>
        <p:nvSpPr>
          <p:cNvPr id="43020" name="Text Box 11"/>
          <p:cNvSpPr txBox="1">
            <a:spLocks noChangeArrowheads="1"/>
          </p:cNvSpPr>
          <p:nvPr/>
        </p:nvSpPr>
        <p:spPr bwMode="auto">
          <a:xfrm>
            <a:off x="2713517" y="3906179"/>
            <a:ext cx="2114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400" b="1">
                <a:solidFill>
                  <a:prstClr val="black"/>
                </a:solidFill>
                <a:latin typeface="Calibri" pitchFamily="34" charset="0"/>
              </a:rPr>
              <a:t>Continuous</a:t>
            </a:r>
            <a:r>
              <a:rPr lang="en-US" altLang="en-US" sz="2400" b="1">
                <a:solidFill>
                  <a:prstClr val="black"/>
                </a:solidFill>
                <a:latin typeface="Times New Roman" pitchFamily="18" charset="0"/>
              </a:rPr>
              <a:t> </a:t>
            </a:r>
            <a:r>
              <a:rPr lang="en-US" altLang="en-US" sz="2400" b="1">
                <a:solidFill>
                  <a:prstClr val="black"/>
                </a:solidFill>
                <a:latin typeface="Calibri" pitchFamily="34" charset="0"/>
              </a:rPr>
              <a:t>Improvement</a:t>
            </a:r>
            <a:endParaRPr lang="en-US" altLang="en-US" sz="2400" b="1">
              <a:solidFill>
                <a:srgbClr val="9900CC"/>
              </a:solidFill>
              <a:latin typeface="Calibri" pitchFamily="34" charset="0"/>
            </a:endParaRPr>
          </a:p>
        </p:txBody>
      </p:sp>
      <p:cxnSp>
        <p:nvCxnSpPr>
          <p:cNvPr id="43021" name="AutoShape 12"/>
          <p:cNvCxnSpPr>
            <a:cxnSpLocks noChangeShapeType="1"/>
            <a:stCxn id="43019" idx="1"/>
            <a:endCxn id="43020" idx="0"/>
          </p:cNvCxnSpPr>
          <p:nvPr/>
        </p:nvCxnSpPr>
        <p:spPr bwMode="auto">
          <a:xfrm rot="10800000" flipV="1">
            <a:off x="3770795" y="2098661"/>
            <a:ext cx="1057275" cy="180751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22" name="AutoShape 13"/>
          <p:cNvCxnSpPr>
            <a:cxnSpLocks noChangeShapeType="1"/>
            <a:stCxn id="43020" idx="3"/>
            <a:endCxn id="43019" idx="2"/>
          </p:cNvCxnSpPr>
          <p:nvPr/>
        </p:nvCxnSpPr>
        <p:spPr bwMode="auto">
          <a:xfrm flipV="1">
            <a:off x="4828070" y="2329488"/>
            <a:ext cx="1133475" cy="1992184"/>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7283302" y="1786270"/>
            <a:ext cx="4635796" cy="3046988"/>
          </a:xfrm>
          <a:prstGeom prst="rect">
            <a:avLst/>
          </a:prstGeom>
          <a:noFill/>
        </p:spPr>
        <p:txBody>
          <a:bodyPr wrap="square" rtlCol="0">
            <a:spAutoFit/>
          </a:bodyPr>
          <a:lstStyle/>
          <a:p>
            <a:r>
              <a:rPr lang="en-US" sz="2400" dirty="0"/>
              <a:t>What Are Your Quantum/Incremental – Evolutionary/Revolutionary Ideas About Health Equity?</a:t>
            </a:r>
          </a:p>
          <a:p>
            <a:endParaRPr lang="en-US" sz="2400" dirty="0"/>
          </a:p>
          <a:p>
            <a:r>
              <a:rPr lang="en-US" sz="2400" dirty="0"/>
              <a:t>Who Knows About Them?</a:t>
            </a:r>
          </a:p>
          <a:p>
            <a:endParaRPr lang="en-US" sz="2400" dirty="0"/>
          </a:p>
          <a:p>
            <a:r>
              <a:rPr lang="en-US" sz="2400" dirty="0"/>
              <a:t>Where Did They Come From?</a:t>
            </a:r>
          </a:p>
        </p:txBody>
      </p:sp>
      <p:sp>
        <p:nvSpPr>
          <p:cNvPr id="3" name="Date Placeholder 2"/>
          <p:cNvSpPr>
            <a:spLocks noGrp="1"/>
          </p:cNvSpPr>
          <p:nvPr>
            <p:ph type="dt" sz="half" idx="10"/>
          </p:nvPr>
        </p:nvSpPr>
        <p:spPr/>
        <p:txBody>
          <a:bodyPr/>
          <a:lstStyle/>
          <a:p>
            <a:fld id="{35E3481C-3EF9-4748-86D9-0693654AA6E3}"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28</a:t>
            </a:fld>
            <a:endParaRPr lang="en-US"/>
          </a:p>
        </p:txBody>
      </p:sp>
    </p:spTree>
    <p:extLst>
      <p:ext uri="{BB962C8B-B14F-4D97-AF65-F5344CB8AC3E}">
        <p14:creationId xmlns:p14="http://schemas.microsoft.com/office/powerpoint/2010/main" val="3114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7285" y="0"/>
            <a:ext cx="10080625" cy="846138"/>
          </a:xfrm>
        </p:spPr>
        <p:txBody>
          <a:bodyPr>
            <a:normAutofit/>
          </a:bodyPr>
          <a:lstStyle/>
          <a:p>
            <a:pPr algn="ctr"/>
            <a:r>
              <a:rPr lang="en-US" sz="3600" dirty="0"/>
              <a:t>Big Ideas Transform</a:t>
            </a:r>
          </a:p>
        </p:txBody>
      </p:sp>
      <p:sp>
        <p:nvSpPr>
          <p:cNvPr id="3" name="Content Placeholder 2"/>
          <p:cNvSpPr>
            <a:spLocks noGrp="1"/>
          </p:cNvSpPr>
          <p:nvPr>
            <p:ph sz="half" idx="4294967295"/>
          </p:nvPr>
        </p:nvSpPr>
        <p:spPr>
          <a:xfrm>
            <a:off x="818707" y="948200"/>
            <a:ext cx="4938713" cy="4022725"/>
          </a:xfrm>
        </p:spPr>
        <p:txBody>
          <a:bodyPr>
            <a:noAutofit/>
          </a:bodyPr>
          <a:lstStyle/>
          <a:p>
            <a:pPr>
              <a:buFont typeface="Arial" panose="020B0604020202020204" pitchFamily="34" charset="0"/>
              <a:buChar char="•"/>
            </a:pPr>
            <a:r>
              <a:rPr lang="en-US" b="1" i="1" dirty="0"/>
              <a:t>President John F. Kennedy:</a:t>
            </a:r>
            <a:r>
              <a:rPr lang="en-US" i="1" dirty="0"/>
              <a:t> This nation should commit itself to achieving the goal, before this decade is out, of landing a man on the moon and returning him safely to the earth.</a:t>
            </a:r>
          </a:p>
          <a:p>
            <a:pPr>
              <a:buFont typeface="Arial" panose="020B0604020202020204" pitchFamily="34" charset="0"/>
              <a:buChar char="•"/>
            </a:pPr>
            <a:r>
              <a:rPr lang="en-US" b="1" i="1" dirty="0"/>
              <a:t>Susan G. Komen® for the Cure:</a:t>
            </a:r>
            <a:r>
              <a:rPr lang="en-US" i="1" dirty="0"/>
              <a:t> A world without breast cancer.</a:t>
            </a:r>
          </a:p>
          <a:p>
            <a:pPr>
              <a:buFont typeface="Arial" panose="020B0604020202020204" pitchFamily="34" charset="0"/>
              <a:buChar char="•"/>
            </a:pPr>
            <a:r>
              <a:rPr lang="en-US" b="1" i="1" dirty="0"/>
              <a:t>Novo Nordisk:</a:t>
            </a:r>
            <a:r>
              <a:rPr lang="en-US" i="1" dirty="0"/>
              <a:t> To prevent, treat and ultimately cure diabetes.</a:t>
            </a:r>
          </a:p>
          <a:p>
            <a:pPr>
              <a:buFont typeface="Arial" panose="020B0604020202020204" pitchFamily="34" charset="0"/>
              <a:buChar char="•"/>
            </a:pPr>
            <a:r>
              <a:rPr lang="en-US" b="1" i="1" dirty="0"/>
              <a:t>FedEx:</a:t>
            </a:r>
            <a:r>
              <a:rPr lang="en-US" i="1" dirty="0"/>
              <a:t> The World on Time.</a:t>
            </a:r>
          </a:p>
          <a:p>
            <a:pPr>
              <a:buFont typeface="Arial" panose="020B0604020202020204" pitchFamily="34" charset="0"/>
              <a:buChar char="•"/>
            </a:pPr>
            <a:r>
              <a:rPr lang="en-US" b="1" i="1" dirty="0"/>
              <a:t>Disney:</a:t>
            </a:r>
            <a:r>
              <a:rPr lang="en-US" i="1" dirty="0"/>
              <a:t> We Make People Happy</a:t>
            </a:r>
          </a:p>
          <a:p>
            <a:pPr>
              <a:buFont typeface="Arial" panose="020B0604020202020204" pitchFamily="34" charset="0"/>
              <a:buChar char="•"/>
            </a:pPr>
            <a:r>
              <a:rPr lang="en-US" b="1" i="1" dirty="0"/>
              <a:t>Mattel:</a:t>
            </a:r>
            <a:r>
              <a:rPr lang="en-US" i="1" dirty="0"/>
              <a:t> To be the premier toy brands — today and tomorrow.</a:t>
            </a:r>
          </a:p>
          <a:p>
            <a:pPr>
              <a:buFont typeface="Arial" panose="020B0604020202020204" pitchFamily="34" charset="0"/>
              <a:buChar char="•"/>
            </a:pPr>
            <a:r>
              <a:rPr lang="en-US" b="1" i="1" dirty="0"/>
              <a:t>Amazon:</a:t>
            </a:r>
            <a:r>
              <a:rPr lang="en-US" i="1" dirty="0"/>
              <a:t> To build a place where people can come to find and discover anything they might want to buy online</a:t>
            </a:r>
            <a:endParaRPr lang="en-US" dirty="0"/>
          </a:p>
        </p:txBody>
      </p:sp>
      <p:sp>
        <p:nvSpPr>
          <p:cNvPr id="4" name="Content Placeholder 3"/>
          <p:cNvSpPr>
            <a:spLocks noGrp="1"/>
          </p:cNvSpPr>
          <p:nvPr>
            <p:ph sz="half" idx="4294967295"/>
          </p:nvPr>
        </p:nvSpPr>
        <p:spPr>
          <a:xfrm>
            <a:off x="6818919" y="948200"/>
            <a:ext cx="4937125" cy="4022725"/>
          </a:xfrm>
        </p:spPr>
        <p:txBody>
          <a:bodyPr>
            <a:noAutofit/>
          </a:bodyPr>
          <a:lstStyle/>
          <a:p>
            <a:pPr>
              <a:buFont typeface="Arial" panose="020B0604020202020204" pitchFamily="34" charset="0"/>
              <a:buChar char="•"/>
            </a:pPr>
            <a:r>
              <a:rPr lang="en-US" b="1" i="1" dirty="0"/>
              <a:t>SpaceX:</a:t>
            </a:r>
            <a:r>
              <a:rPr lang="en-US" i="1" dirty="0"/>
              <a:t> Enable human exploration and settlement of Mars.</a:t>
            </a:r>
          </a:p>
          <a:p>
            <a:pPr>
              <a:buFont typeface="Arial" panose="020B0604020202020204" pitchFamily="34" charset="0"/>
              <a:buChar char="•"/>
            </a:pPr>
            <a:r>
              <a:rPr lang="en-US" b="1" i="1" dirty="0"/>
              <a:t>AIESEC:</a:t>
            </a:r>
            <a:r>
              <a:rPr lang="en-US" i="1" dirty="0"/>
              <a:t> Engage and develop every young person in the world.</a:t>
            </a:r>
          </a:p>
          <a:p>
            <a:pPr>
              <a:buFont typeface="Arial" panose="020B0604020202020204" pitchFamily="34" charset="0"/>
              <a:buChar char="•"/>
            </a:pPr>
            <a:r>
              <a:rPr lang="en-US" b="1" i="1" dirty="0"/>
              <a:t>Google:</a:t>
            </a:r>
            <a:r>
              <a:rPr lang="en-US" i="1" dirty="0"/>
              <a:t> Organize the world’s information and make it universally accessible and useful.</a:t>
            </a:r>
          </a:p>
          <a:p>
            <a:pPr>
              <a:buFont typeface="Arial" panose="020B0604020202020204" pitchFamily="34" charset="0"/>
              <a:buChar char="•"/>
            </a:pPr>
            <a:r>
              <a:rPr lang="en-US" b="1" i="1" dirty="0"/>
              <a:t>Microsoft:</a:t>
            </a:r>
            <a:r>
              <a:rPr lang="en-US" i="1" dirty="0"/>
              <a:t> A computer on every desk and in every home.</a:t>
            </a:r>
          </a:p>
          <a:p>
            <a:pPr>
              <a:buFont typeface="Arial" panose="020B0604020202020204" pitchFamily="34" charset="0"/>
              <a:buChar char="•"/>
            </a:pPr>
            <a:r>
              <a:rPr lang="en-US" b="1" i="1" dirty="0"/>
              <a:t>Habitat for Humanity:</a:t>
            </a:r>
            <a:r>
              <a:rPr lang="en-US" i="1" dirty="0"/>
              <a:t> A world where everyone has a safe and decent place to live.</a:t>
            </a:r>
          </a:p>
          <a:p>
            <a:pPr>
              <a:buFont typeface="Arial" panose="020B0604020202020204" pitchFamily="34" charset="0"/>
              <a:buChar char="•"/>
            </a:pPr>
            <a:r>
              <a:rPr lang="en-US" b="1" i="1" dirty="0" err="1"/>
              <a:t>SolarAid</a:t>
            </a:r>
            <a:r>
              <a:rPr lang="en-US" b="1" i="1" dirty="0"/>
              <a:t>:</a:t>
            </a:r>
            <a:r>
              <a:rPr lang="en-US" i="1" dirty="0"/>
              <a:t> Eradicate the kerosene lamp from Africa by 2020 through the creation of a sustainable market for solar lights.</a:t>
            </a:r>
          </a:p>
          <a:p>
            <a:pPr>
              <a:buFont typeface="Arial" panose="020B0604020202020204" pitchFamily="34" charset="0"/>
              <a:buChar char="•"/>
            </a:pPr>
            <a:r>
              <a:rPr lang="en-US" b="1" i="1" dirty="0"/>
              <a:t>Zappos:</a:t>
            </a:r>
            <a:r>
              <a:rPr lang="en-US" i="1" dirty="0"/>
              <a:t> To provide the best customer service possible</a:t>
            </a:r>
            <a:endParaRPr lang="en-US" dirty="0"/>
          </a:p>
        </p:txBody>
      </p:sp>
      <p:sp>
        <p:nvSpPr>
          <p:cNvPr id="5" name="Date Placeholder 4"/>
          <p:cNvSpPr>
            <a:spLocks noGrp="1"/>
          </p:cNvSpPr>
          <p:nvPr>
            <p:ph type="dt" sz="half" idx="10"/>
          </p:nvPr>
        </p:nvSpPr>
        <p:spPr/>
        <p:txBody>
          <a:bodyPr/>
          <a:lstStyle/>
          <a:p>
            <a:fld id="{4A536C20-AF8B-4F99-B7A7-025260A008EA}" type="datetime1">
              <a:rPr lang="en-US" smtClean="0"/>
              <a:t>9/11/2017</a:t>
            </a:fld>
            <a:endParaRPr lang="en-US"/>
          </a:p>
        </p:txBody>
      </p:sp>
      <p:sp>
        <p:nvSpPr>
          <p:cNvPr id="6" name="Footer Placeholder 5"/>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29</a:t>
            </a:fld>
            <a:endParaRPr lang="en-US"/>
          </a:p>
        </p:txBody>
      </p:sp>
    </p:spTree>
    <p:extLst>
      <p:ext uri="{BB962C8B-B14F-4D97-AF65-F5344CB8AC3E}">
        <p14:creationId xmlns:p14="http://schemas.microsoft.com/office/powerpoint/2010/main" val="40472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2994" y="1601839"/>
            <a:ext cx="5406010" cy="3013563"/>
          </a:xfrm>
          <a:prstGeom prst="rect">
            <a:avLst/>
          </a:prstGeom>
        </p:spPr>
      </p:pic>
      <p:sp>
        <p:nvSpPr>
          <p:cNvPr id="3" name="Title 2"/>
          <p:cNvSpPr>
            <a:spLocks noGrp="1"/>
          </p:cNvSpPr>
          <p:nvPr>
            <p:ph type="title" idx="4294967295"/>
          </p:nvPr>
        </p:nvSpPr>
        <p:spPr>
          <a:xfrm>
            <a:off x="-1" y="365125"/>
            <a:ext cx="12192001" cy="1092200"/>
          </a:xfrm>
        </p:spPr>
        <p:txBody>
          <a:bodyPr>
            <a:normAutofit fontScale="90000"/>
          </a:bodyPr>
          <a:lstStyle/>
          <a:p>
            <a:pPr algn="ctr"/>
            <a:r>
              <a:rPr lang="en-US" sz="3100" dirty="0"/>
              <a:t>If you’re a leader, you’re leading people somewhere else – </a:t>
            </a:r>
            <a:br>
              <a:rPr lang="en-US" sz="3100" dirty="0"/>
            </a:br>
            <a:r>
              <a:rPr lang="en-US" sz="3100" dirty="0"/>
              <a:t>somewhere that’s not here</a:t>
            </a:r>
            <a:r>
              <a:rPr lang="en-US" dirty="0"/>
              <a:t>. </a:t>
            </a:r>
            <a:r>
              <a:rPr lang="en-US" sz="3200" dirty="0"/>
              <a:t>That’s the job.</a:t>
            </a:r>
          </a:p>
        </p:txBody>
      </p:sp>
      <p:sp>
        <p:nvSpPr>
          <p:cNvPr id="6" name="Title 2"/>
          <p:cNvSpPr txBox="1">
            <a:spLocks/>
          </p:cNvSpPr>
          <p:nvPr/>
        </p:nvSpPr>
        <p:spPr>
          <a:xfrm>
            <a:off x="1382572" y="4759916"/>
            <a:ext cx="9426853" cy="101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If  the group is staying in the same place, they may need a manager, but not a leader.</a:t>
            </a:r>
            <a:endParaRPr lang="en-US" sz="4000" dirty="0"/>
          </a:p>
        </p:txBody>
      </p:sp>
      <p:sp>
        <p:nvSpPr>
          <p:cNvPr id="4" name="TextBox 3"/>
          <p:cNvSpPr txBox="1"/>
          <p:nvPr/>
        </p:nvSpPr>
        <p:spPr>
          <a:xfrm>
            <a:off x="182592" y="5962743"/>
            <a:ext cx="7676707" cy="307777"/>
          </a:xfrm>
          <a:prstGeom prst="rect">
            <a:avLst/>
          </a:prstGeom>
          <a:noFill/>
        </p:spPr>
        <p:txBody>
          <a:bodyPr wrap="square" rtlCol="0">
            <a:spAutoFit/>
          </a:bodyPr>
          <a:lstStyle/>
          <a:p>
            <a:pPr algn="just"/>
            <a:r>
              <a:rPr lang="en-US" sz="1400" dirty="0"/>
              <a:t>The Work of Leaders; Julie Straw, Mark </a:t>
            </a:r>
            <a:r>
              <a:rPr lang="en-US" sz="1400" dirty="0" err="1"/>
              <a:t>Scullard</a:t>
            </a:r>
            <a:r>
              <a:rPr lang="en-US" sz="1400" dirty="0"/>
              <a:t>, Susie </a:t>
            </a:r>
            <a:r>
              <a:rPr lang="en-US" sz="1400" dirty="0" err="1"/>
              <a:t>Kukkonen</a:t>
            </a:r>
            <a:r>
              <a:rPr lang="en-US" sz="1400" dirty="0"/>
              <a:t>, Barry Davis</a:t>
            </a:r>
          </a:p>
        </p:txBody>
      </p:sp>
      <p:sp>
        <p:nvSpPr>
          <p:cNvPr id="5" name="Date Placeholder 4"/>
          <p:cNvSpPr>
            <a:spLocks noGrp="1"/>
          </p:cNvSpPr>
          <p:nvPr>
            <p:ph type="dt" sz="half" idx="10"/>
          </p:nvPr>
        </p:nvSpPr>
        <p:spPr/>
        <p:txBody>
          <a:bodyPr/>
          <a:lstStyle/>
          <a:p>
            <a:fld id="{E097F554-11C0-4239-A741-3DE726555BC3}" type="datetime1">
              <a:rPr lang="en-US" smtClean="0"/>
              <a:t>9/11/2017</a:t>
            </a:fld>
            <a:endParaRPr lang="en-US"/>
          </a:p>
        </p:txBody>
      </p:sp>
      <p:sp>
        <p:nvSpPr>
          <p:cNvPr id="7" name="Footer Placeholder 6"/>
          <p:cNvSpPr>
            <a:spLocks noGrp="1"/>
          </p:cNvSpPr>
          <p:nvPr>
            <p:ph type="ftr" sz="quarter" idx="11"/>
          </p:nvPr>
        </p:nvSpPr>
        <p:spPr/>
        <p:txBody>
          <a:bodyPr/>
          <a:lstStyle/>
          <a:p>
            <a:r>
              <a:rPr lang="en-US"/>
              <a:t>Gregory Owens, LMSW, The Institute</a:t>
            </a:r>
          </a:p>
        </p:txBody>
      </p:sp>
      <p:sp>
        <p:nvSpPr>
          <p:cNvPr id="8" name="Slide Number Placeholder 7"/>
          <p:cNvSpPr>
            <a:spLocks noGrp="1"/>
          </p:cNvSpPr>
          <p:nvPr>
            <p:ph type="sldNum" sz="quarter" idx="12"/>
          </p:nvPr>
        </p:nvSpPr>
        <p:spPr/>
        <p:txBody>
          <a:bodyPr/>
          <a:lstStyle/>
          <a:p>
            <a:fld id="{D406D2FA-7112-492D-BC87-763D6705B016}" type="slidenum">
              <a:rPr lang="en-US" smtClean="0"/>
              <a:t>3</a:t>
            </a:fld>
            <a:endParaRPr lang="en-US"/>
          </a:p>
        </p:txBody>
      </p:sp>
    </p:spTree>
    <p:extLst>
      <p:ext uri="{BB962C8B-B14F-4D97-AF65-F5344CB8AC3E}">
        <p14:creationId xmlns:p14="http://schemas.microsoft.com/office/powerpoint/2010/main" val="20801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4856" y="482712"/>
            <a:ext cx="12045461" cy="541335"/>
          </a:xfrm>
          <a:prstGeom prst="rect">
            <a:avLst/>
          </a:prstGeom>
        </p:spPr>
        <p:txBody>
          <a:bodyPr rtlCol="0">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altLang="en-US" sz="2800" dirty="0"/>
              <a:t>Diagnose Your Organization’s Leadership System - Setting Boundaries</a:t>
            </a:r>
          </a:p>
        </p:txBody>
      </p:sp>
      <p:sp>
        <p:nvSpPr>
          <p:cNvPr id="5" name="Slide Number Placeholder 25"/>
          <p:cNvSpPr>
            <a:spLocks noGrp="1"/>
          </p:cNvSpPr>
          <p:nvPr>
            <p:ph type="sldNum" sz="quarter" idx="12"/>
          </p:nvPr>
        </p:nvSpPr>
        <p:spPr>
          <a:xfrm>
            <a:off x="480060" y="798973"/>
            <a:ext cx="811019" cy="503578"/>
          </a:xfrm>
        </p:spPr>
        <p:txBody>
          <a:bodyPr/>
          <a:lstStyle/>
          <a:p>
            <a:pPr>
              <a:defRPr/>
            </a:pPr>
            <a:fld id="{2148C5AA-0241-4D14-9C53-9D91C19C928F}" type="slidenum">
              <a:rPr lang="en-US"/>
              <a:pPr>
                <a:defRPr/>
              </a:pPr>
              <a:t>30</a:t>
            </a:fld>
            <a:endParaRPr lang="en-US"/>
          </a:p>
        </p:txBody>
      </p:sp>
      <p:sp>
        <p:nvSpPr>
          <p:cNvPr id="6" name="Rectangle 3"/>
          <p:cNvSpPr>
            <a:spLocks noChangeArrowheads="1"/>
          </p:cNvSpPr>
          <p:nvPr/>
        </p:nvSpPr>
        <p:spPr bwMode="auto">
          <a:xfrm>
            <a:off x="8764588" y="1279525"/>
            <a:ext cx="1903412" cy="4965700"/>
          </a:xfrm>
          <a:prstGeom prst="rect">
            <a:avLst/>
          </a:prstGeom>
          <a:noFill/>
          <a:ln w="9525">
            <a:noFill/>
            <a:miter lim="800000"/>
            <a:headEnd/>
            <a:tailEnd/>
          </a:ln>
          <a:effectLst/>
        </p:spPr>
        <p:txBody>
          <a:bodyPr lIns="92075" tIns="46038" rIns="92075" bIns="46038"/>
          <a:lstStyle/>
          <a:p>
            <a:pPr algn="ctr">
              <a:lnSpc>
                <a:spcPct val="85000"/>
              </a:lnSpc>
              <a:spcBef>
                <a:spcPct val="100000"/>
              </a:spcBef>
              <a:defRPr/>
            </a:pPr>
            <a:r>
              <a:rPr lang="en-US" altLang="en-US" sz="1400" b="1" dirty="0">
                <a:solidFill>
                  <a:srgbClr val="FF0000"/>
                </a:solidFill>
                <a:effectLst>
                  <a:outerShdw blurRad="38100" dist="38100" dir="2700000" algn="tl">
                    <a:srgbClr val="C0C0C0"/>
                  </a:outerShdw>
                </a:effectLst>
                <a:latin typeface="Arial" pitchFamily="34" charset="0"/>
              </a:rPr>
              <a:t>SYSTEM “0” </a:t>
            </a:r>
            <a:br>
              <a:rPr lang="en-US" altLang="en-US" sz="1400" b="1" dirty="0">
                <a:solidFill>
                  <a:srgbClr val="FF0000"/>
                </a:solidFill>
                <a:effectLst>
                  <a:outerShdw blurRad="38100" dist="38100" dir="2700000" algn="tl">
                    <a:srgbClr val="C0C0C0"/>
                  </a:outerShdw>
                </a:effectLst>
                <a:latin typeface="Arial" pitchFamily="34" charset="0"/>
              </a:rPr>
            </a:br>
            <a:r>
              <a:rPr lang="en-US" altLang="en-US" sz="1400" b="1" dirty="0">
                <a:solidFill>
                  <a:srgbClr val="FF0000"/>
                </a:solidFill>
                <a:effectLst>
                  <a:outerShdw blurRad="38100" dist="38100" dir="2700000" algn="tl">
                    <a:srgbClr val="C0C0C0"/>
                  </a:outerShdw>
                </a:effectLst>
                <a:latin typeface="Arial" pitchFamily="34" charset="0"/>
              </a:rPr>
              <a:t>Laissez Faire</a:t>
            </a:r>
            <a:endParaRPr lang="en-US" altLang="en-US" sz="1300" b="1" dirty="0">
              <a:solidFill>
                <a:srgbClr val="FF0000"/>
              </a:solidFill>
              <a:effectLst>
                <a:outerShdw blurRad="38100" dist="38100" dir="2700000" algn="tl">
                  <a:srgbClr val="C0C0C0"/>
                </a:outerShdw>
              </a:effectLst>
              <a:latin typeface="Arial" pitchFamily="34" charset="0"/>
            </a:endParaRPr>
          </a:p>
          <a:p>
            <a:pPr algn="ctr">
              <a:spcBef>
                <a:spcPct val="150000"/>
              </a:spcBef>
              <a:defRPr/>
            </a:pPr>
            <a:br>
              <a:rPr lang="en-US" altLang="en-US" sz="500" b="1" dirty="0">
                <a:solidFill>
                  <a:srgbClr val="FF0000"/>
                </a:solidFill>
                <a:effectLst>
                  <a:outerShdw blurRad="38100" dist="38100" dir="2700000" algn="tl">
                    <a:srgbClr val="C0C0C0"/>
                  </a:outerShdw>
                </a:effectLst>
                <a:latin typeface="Arial" pitchFamily="34" charset="0"/>
              </a:rPr>
            </a:br>
            <a:br>
              <a:rPr lang="en-US" altLang="en-US" sz="500" b="1" dirty="0">
                <a:solidFill>
                  <a:schemeClr val="bg2"/>
                </a:solidFill>
                <a:effectLst>
                  <a:outerShdw blurRad="38100" dist="38100" dir="2700000" algn="tl">
                    <a:srgbClr val="C0C0C0"/>
                  </a:outerShdw>
                </a:effectLst>
                <a:latin typeface="Arial" pitchFamily="34" charset="0"/>
              </a:rPr>
            </a:b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(mostly within technical areas)</a:t>
            </a:r>
          </a:p>
          <a:p>
            <a:pPr algn="ctr">
              <a:lnSpc>
                <a:spcPct val="85000"/>
              </a:lnSpc>
              <a:spcBef>
                <a:spcPct val="100000"/>
              </a:spcBef>
              <a:defRPr/>
            </a:pP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(sometimes not set at all)</a:t>
            </a: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(mostly on technical issues)</a:t>
            </a: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Higher Level</a:t>
            </a:r>
            <a:br>
              <a:rPr lang="en-US" altLang="en-US" sz="1300" b="1" dirty="0">
                <a:latin typeface="Arial" pitchFamily="34" charset="0"/>
              </a:rPr>
            </a:br>
            <a:r>
              <a:rPr lang="en-US" altLang="en-US" sz="1300" b="1" dirty="0">
                <a:latin typeface="Arial" pitchFamily="34" charset="0"/>
              </a:rPr>
              <a:t>(from outside organization)</a:t>
            </a:r>
          </a:p>
          <a:p>
            <a:pPr algn="ctr">
              <a:lnSpc>
                <a:spcPct val="85000"/>
              </a:lnSpc>
              <a:spcBef>
                <a:spcPct val="20000"/>
              </a:spcBef>
              <a:defRPr/>
            </a:pPr>
            <a:endParaRPr lang="en-US" altLang="en-US" sz="1300" b="1" dirty="0">
              <a:latin typeface="Arial" pitchFamily="34" charset="0"/>
            </a:endParaRPr>
          </a:p>
          <a:p>
            <a:pPr algn="ctr">
              <a:lnSpc>
                <a:spcPct val="80000"/>
              </a:lnSpc>
              <a:spcBef>
                <a:spcPct val="100000"/>
              </a:spcBef>
              <a:defRPr/>
            </a:pP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(positive toward job but </a:t>
            </a:r>
            <a:br>
              <a:rPr lang="en-US" altLang="en-US" sz="1300" b="1" dirty="0">
                <a:latin typeface="Arial" pitchFamily="34" charset="0"/>
              </a:rPr>
            </a:br>
            <a:r>
              <a:rPr lang="en-US" altLang="en-US" sz="1300" b="1" dirty="0">
                <a:latin typeface="Arial" pitchFamily="34" charset="0"/>
              </a:rPr>
              <a:t>not org.)</a:t>
            </a: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(poor to good</a:t>
            </a:r>
            <a:r>
              <a:rPr lang="en-US" altLang="en-US" sz="1300" b="1" dirty="0">
                <a:solidFill>
                  <a:schemeClr val="bg2"/>
                </a:solidFill>
                <a:latin typeface="Arial" pitchFamily="34" charset="0"/>
              </a:rPr>
              <a:t>)</a:t>
            </a:r>
          </a:p>
        </p:txBody>
      </p:sp>
      <p:sp>
        <p:nvSpPr>
          <p:cNvPr id="7" name="Rectangle 4"/>
          <p:cNvSpPr>
            <a:spLocks noChangeArrowheads="1"/>
          </p:cNvSpPr>
          <p:nvPr/>
        </p:nvSpPr>
        <p:spPr bwMode="auto">
          <a:xfrm>
            <a:off x="3109914" y="1298576"/>
            <a:ext cx="1271587" cy="5559425"/>
          </a:xfrm>
          <a:prstGeom prst="rect">
            <a:avLst/>
          </a:prstGeom>
          <a:noFill/>
          <a:ln w="9525">
            <a:noFill/>
            <a:miter lim="800000"/>
            <a:headEnd/>
            <a:tailEnd/>
          </a:ln>
          <a:effectLst/>
        </p:spPr>
        <p:txBody>
          <a:bodyPr lIns="92075" tIns="46038" rIns="92075" bIns="46038"/>
          <a:lstStyle/>
          <a:p>
            <a:pPr algn="ctr">
              <a:lnSpc>
                <a:spcPct val="85000"/>
              </a:lnSpc>
              <a:spcBef>
                <a:spcPct val="100000"/>
              </a:spcBef>
              <a:defRPr/>
            </a:pPr>
            <a:r>
              <a:rPr lang="en-US" altLang="en-US" sz="1400" b="1" dirty="0">
                <a:solidFill>
                  <a:srgbClr val="FF0000"/>
                </a:solidFill>
                <a:effectLst>
                  <a:outerShdw blurRad="38100" dist="38100" dir="2700000" algn="tl">
                    <a:srgbClr val="C0C0C0"/>
                  </a:outerShdw>
                </a:effectLst>
                <a:latin typeface="Arial" pitchFamily="34" charset="0"/>
              </a:rPr>
              <a:t>SYSTEM 1</a:t>
            </a:r>
            <a:br>
              <a:rPr lang="en-US" altLang="en-US" sz="1400" b="1" dirty="0">
                <a:solidFill>
                  <a:srgbClr val="FF0000"/>
                </a:solidFill>
                <a:effectLst>
                  <a:outerShdw blurRad="38100" dist="38100" dir="2700000" algn="tl">
                    <a:srgbClr val="C0C0C0"/>
                  </a:outerShdw>
                </a:effectLst>
                <a:latin typeface="Arial" pitchFamily="34" charset="0"/>
              </a:rPr>
            </a:br>
            <a:r>
              <a:rPr lang="en-US" altLang="en-US" sz="1400" b="1" dirty="0">
                <a:solidFill>
                  <a:srgbClr val="FF0000"/>
                </a:solidFill>
                <a:effectLst>
                  <a:outerShdw blurRad="38100" dist="38100" dir="2700000" algn="tl">
                    <a:srgbClr val="C0C0C0"/>
                  </a:outerShdw>
                </a:effectLst>
                <a:latin typeface="Arial" pitchFamily="34" charset="0"/>
              </a:rPr>
              <a:t>Exploitative</a:t>
            </a:r>
            <a:br>
              <a:rPr lang="en-US" altLang="en-US" sz="1400" b="1" dirty="0">
                <a:solidFill>
                  <a:srgbClr val="FF0000"/>
                </a:solidFill>
                <a:effectLst>
                  <a:outerShdw blurRad="38100" dist="38100" dir="2700000" algn="tl">
                    <a:srgbClr val="C0C0C0"/>
                  </a:outerShdw>
                </a:effectLst>
                <a:latin typeface="Arial" pitchFamily="34" charset="0"/>
              </a:rPr>
            </a:br>
            <a:r>
              <a:rPr lang="en-US" altLang="en-US" sz="1400" b="1" dirty="0">
                <a:solidFill>
                  <a:srgbClr val="FF0000"/>
                </a:solidFill>
                <a:effectLst>
                  <a:outerShdw blurRad="38100" dist="38100" dir="2700000" algn="tl">
                    <a:srgbClr val="C0C0C0"/>
                  </a:outerShdw>
                </a:effectLst>
                <a:latin typeface="Arial" pitchFamily="34" charset="0"/>
              </a:rPr>
              <a:t>Autocratic</a:t>
            </a:r>
            <a:endParaRPr lang="en-US" altLang="en-US" sz="1300" b="1" dirty="0">
              <a:solidFill>
                <a:srgbClr val="FF0000"/>
              </a:solidFill>
              <a:effectLst>
                <a:outerShdw blurRad="38100" dist="38100" dir="2700000" algn="tl">
                  <a:srgbClr val="C0C0C0"/>
                </a:outerShdw>
              </a:effectLst>
              <a:latin typeface="Arial" pitchFamily="34" charset="0"/>
            </a:endParaRPr>
          </a:p>
          <a:p>
            <a:pPr algn="ctr">
              <a:lnSpc>
                <a:spcPct val="90000"/>
              </a:lnSpc>
              <a:spcBef>
                <a:spcPct val="100000"/>
              </a:spcBef>
              <a:defRPr/>
            </a:pPr>
            <a:r>
              <a:rPr lang="en-US" altLang="en-US" sz="1300" b="1" dirty="0">
                <a:latin typeface="Arial" pitchFamily="34" charset="0"/>
              </a:rPr>
              <a:t>Down</a:t>
            </a:r>
            <a:br>
              <a:rPr lang="en-US" altLang="en-US" sz="1300" b="1" dirty="0">
                <a:latin typeface="Arial" pitchFamily="34" charset="0"/>
              </a:rPr>
            </a:br>
            <a:r>
              <a:rPr lang="en-US" altLang="en-US" sz="1300" b="1" dirty="0">
                <a:latin typeface="Arial" pitchFamily="34" charset="0"/>
              </a:rPr>
              <a:t>Only</a:t>
            </a:r>
            <a:br>
              <a:rPr lang="en-US" altLang="en-US" sz="13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spcBef>
                <a:spcPct val="20000"/>
              </a:spcBef>
              <a:defRPr/>
            </a:pPr>
            <a:r>
              <a:rPr lang="en-US" altLang="en-US" sz="1300" b="1" dirty="0">
                <a:latin typeface="Arial" pitchFamily="34" charset="0"/>
              </a:rPr>
              <a:t>Top Down</a:t>
            </a:r>
            <a:br>
              <a:rPr lang="en-US" altLang="en-US" sz="13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lnSpc>
                <a:spcPct val="80000"/>
              </a:lnSpc>
              <a:spcBef>
                <a:spcPct val="20000"/>
              </a:spcBef>
              <a:defRPr/>
            </a:pPr>
            <a:r>
              <a:rPr lang="en-US" altLang="en-US" sz="1300" b="1" dirty="0">
                <a:latin typeface="Arial" pitchFamily="34" charset="0"/>
              </a:rPr>
              <a:t>None</a:t>
            </a:r>
            <a:br>
              <a:rPr lang="en-US" altLang="en-US" sz="1300" b="1" dirty="0">
                <a:latin typeface="Arial" pitchFamily="34" charset="0"/>
              </a:rPr>
            </a:br>
            <a:br>
              <a:rPr lang="en-US" altLang="en-US" sz="1600" b="1" dirty="0">
                <a:latin typeface="Arial" pitchFamily="34" charset="0"/>
              </a:rPr>
            </a:br>
            <a:endParaRPr lang="en-US" altLang="en-US" sz="1600" b="1" dirty="0">
              <a:latin typeface="Arial" pitchFamily="34" charset="0"/>
            </a:endParaRPr>
          </a:p>
          <a:p>
            <a:pPr algn="ctr">
              <a:spcBef>
                <a:spcPct val="20000"/>
              </a:spcBef>
              <a:defRPr/>
            </a:pPr>
            <a:r>
              <a:rPr lang="en-US" altLang="en-US" sz="1300" b="1" dirty="0">
                <a:latin typeface="Arial" pitchFamily="34" charset="0"/>
              </a:rPr>
              <a:t>Security</a:t>
            </a:r>
            <a:br>
              <a:rPr lang="en-US" altLang="en-US" sz="1300" b="1" dirty="0">
                <a:latin typeface="Arial" pitchFamily="34" charset="0"/>
              </a:rPr>
            </a:br>
            <a:r>
              <a:rPr lang="en-US" altLang="en-US" sz="1300" b="1" dirty="0">
                <a:latin typeface="Arial" pitchFamily="34" charset="0"/>
              </a:rPr>
              <a:t>Money</a:t>
            </a:r>
            <a:br>
              <a:rPr lang="en-US" altLang="en-US" sz="1300" b="1" dirty="0">
                <a:latin typeface="Arial" pitchFamily="34" charset="0"/>
              </a:rPr>
            </a:br>
            <a:br>
              <a:rPr lang="en-US" altLang="en-US" sz="800" b="1" dirty="0">
                <a:latin typeface="Arial" pitchFamily="34" charset="0"/>
              </a:rPr>
            </a:br>
            <a:br>
              <a:rPr lang="en-US" altLang="en-US" sz="800" b="1" dirty="0">
                <a:latin typeface="Arial" pitchFamily="34" charset="0"/>
              </a:rPr>
            </a:br>
            <a:endParaRPr lang="en-US" altLang="en-US" sz="1200" b="1" dirty="0">
              <a:latin typeface="Arial" pitchFamily="34" charset="0"/>
            </a:endParaRPr>
          </a:p>
          <a:p>
            <a:pPr algn="ctr">
              <a:lnSpc>
                <a:spcPct val="85000"/>
              </a:lnSpc>
              <a:spcBef>
                <a:spcPct val="80000"/>
              </a:spcBef>
              <a:defRPr/>
            </a:pPr>
            <a:r>
              <a:rPr lang="en-US" altLang="en-US" sz="1300" b="1" dirty="0">
                <a:latin typeface="Arial" pitchFamily="34" charset="0"/>
              </a:rPr>
              <a:t>Hostile</a:t>
            </a:r>
            <a:br>
              <a:rPr lang="en-US" altLang="en-US" sz="1300" b="1" dirty="0">
                <a:latin typeface="Arial" pitchFamily="34" charset="0"/>
              </a:rPr>
            </a:br>
            <a:br>
              <a:rPr lang="en-US" altLang="en-US" sz="1300" b="1" dirty="0">
                <a:latin typeface="Arial" pitchFamily="34" charset="0"/>
              </a:rPr>
            </a:br>
            <a:br>
              <a:rPr lang="en-US" altLang="en-US" sz="1300" b="1" dirty="0">
                <a:latin typeface="Arial" pitchFamily="34" charset="0"/>
              </a:rPr>
            </a:br>
            <a:br>
              <a:rPr lang="en-US" altLang="en-US" b="1" dirty="0">
                <a:latin typeface="Arial" pitchFamily="34" charset="0"/>
              </a:rPr>
            </a:br>
            <a:r>
              <a:rPr lang="en-US" altLang="en-US" sz="1300" b="1" dirty="0">
                <a:latin typeface="Arial" pitchFamily="34" charset="0"/>
              </a:rPr>
              <a:t>Mediocre</a:t>
            </a:r>
          </a:p>
        </p:txBody>
      </p:sp>
      <p:sp>
        <p:nvSpPr>
          <p:cNvPr id="8" name="Rectangle 5"/>
          <p:cNvSpPr>
            <a:spLocks noChangeArrowheads="1"/>
          </p:cNvSpPr>
          <p:nvPr/>
        </p:nvSpPr>
        <p:spPr bwMode="auto">
          <a:xfrm>
            <a:off x="4538664" y="1285876"/>
            <a:ext cx="1252537" cy="5572125"/>
          </a:xfrm>
          <a:prstGeom prst="rect">
            <a:avLst/>
          </a:prstGeom>
          <a:noFill/>
          <a:ln w="9525">
            <a:noFill/>
            <a:miter lim="800000"/>
            <a:headEnd/>
            <a:tailEnd/>
          </a:ln>
          <a:effectLst/>
        </p:spPr>
        <p:txBody>
          <a:bodyPr lIns="92075" tIns="46038" rIns="92075" bIns="46038"/>
          <a:lstStyle/>
          <a:p>
            <a:pPr algn="ctr">
              <a:lnSpc>
                <a:spcPct val="85000"/>
              </a:lnSpc>
              <a:spcBef>
                <a:spcPct val="130000"/>
              </a:spcBef>
              <a:defRPr/>
            </a:pPr>
            <a:r>
              <a:rPr lang="en-US" altLang="en-US" sz="1400" b="1" dirty="0">
                <a:solidFill>
                  <a:srgbClr val="FF0000"/>
                </a:solidFill>
                <a:effectLst>
                  <a:outerShdw blurRad="38100" dist="38100" dir="2700000" algn="tl">
                    <a:srgbClr val="C0C0C0"/>
                  </a:outerShdw>
                </a:effectLst>
                <a:latin typeface="Arial" pitchFamily="34" charset="0"/>
              </a:rPr>
              <a:t>SYSTEM 2</a:t>
            </a:r>
            <a:br>
              <a:rPr lang="en-US" altLang="en-US" sz="1400" b="1" dirty="0">
                <a:solidFill>
                  <a:srgbClr val="FF0000"/>
                </a:solidFill>
                <a:effectLst>
                  <a:outerShdw blurRad="38100" dist="38100" dir="2700000" algn="tl">
                    <a:srgbClr val="C0C0C0"/>
                  </a:outerShdw>
                </a:effectLst>
                <a:latin typeface="Arial" pitchFamily="34" charset="0"/>
              </a:rPr>
            </a:br>
            <a:r>
              <a:rPr lang="en-US" altLang="en-US" sz="1400" b="1" dirty="0">
                <a:solidFill>
                  <a:srgbClr val="FF0000"/>
                </a:solidFill>
                <a:effectLst>
                  <a:outerShdw blurRad="38100" dist="38100" dir="2700000" algn="tl">
                    <a:srgbClr val="C0C0C0"/>
                  </a:outerShdw>
                </a:effectLst>
                <a:latin typeface="Arial" pitchFamily="34" charset="0"/>
              </a:rPr>
              <a:t>Benevolent</a:t>
            </a:r>
            <a:br>
              <a:rPr lang="en-US" altLang="en-US" sz="1400" b="1" dirty="0">
                <a:solidFill>
                  <a:srgbClr val="FF0000"/>
                </a:solidFill>
                <a:effectLst>
                  <a:outerShdw blurRad="38100" dist="38100" dir="2700000" algn="tl">
                    <a:srgbClr val="C0C0C0"/>
                  </a:outerShdw>
                </a:effectLst>
                <a:latin typeface="Arial" pitchFamily="34" charset="0"/>
              </a:rPr>
            </a:br>
            <a:r>
              <a:rPr lang="en-US" altLang="en-US" sz="1400" b="1" dirty="0">
                <a:solidFill>
                  <a:srgbClr val="FF0000"/>
                </a:solidFill>
                <a:effectLst>
                  <a:outerShdw blurRad="38100" dist="38100" dir="2700000" algn="tl">
                    <a:srgbClr val="C0C0C0"/>
                  </a:outerShdw>
                </a:effectLst>
                <a:latin typeface="Arial" pitchFamily="34" charset="0"/>
              </a:rPr>
              <a:t>Autocratic</a:t>
            </a:r>
          </a:p>
          <a:p>
            <a:pPr algn="ctr">
              <a:lnSpc>
                <a:spcPct val="85000"/>
              </a:lnSpc>
              <a:spcBef>
                <a:spcPct val="110000"/>
              </a:spcBef>
              <a:defRPr/>
            </a:pPr>
            <a:r>
              <a:rPr lang="en-US" altLang="en-US" sz="1300" b="1" dirty="0">
                <a:latin typeface="Arial" pitchFamily="34" charset="0"/>
              </a:rPr>
              <a:t>Mostly</a:t>
            </a:r>
            <a:br>
              <a:rPr lang="en-US" altLang="en-US" sz="1300" b="1" dirty="0">
                <a:latin typeface="Arial" pitchFamily="34" charset="0"/>
              </a:rPr>
            </a:br>
            <a:r>
              <a:rPr lang="en-US" altLang="en-US" sz="1300" b="1" dirty="0">
                <a:latin typeface="Arial" pitchFamily="34" charset="0"/>
              </a:rPr>
              <a:t>Down</a:t>
            </a:r>
            <a:br>
              <a:rPr lang="en-US" altLang="en-US" sz="13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lnSpc>
                <a:spcPct val="50000"/>
              </a:lnSpc>
              <a:spcBef>
                <a:spcPct val="95000"/>
              </a:spcBef>
              <a:defRPr/>
            </a:pPr>
            <a:r>
              <a:rPr lang="en-US" altLang="en-US" sz="1300" b="1" dirty="0">
                <a:latin typeface="Arial" pitchFamily="34" charset="0"/>
              </a:rPr>
              <a:t>Top Down</a:t>
            </a:r>
            <a:br>
              <a:rPr lang="en-US" altLang="en-US" sz="13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lnSpc>
                <a:spcPct val="20000"/>
              </a:lnSpc>
              <a:spcBef>
                <a:spcPct val="20000"/>
              </a:spcBef>
              <a:defRPr/>
            </a:pPr>
            <a:endParaRPr lang="en-US" altLang="en-US" sz="1300" b="1" dirty="0">
              <a:latin typeface="Arial" pitchFamily="34" charset="0"/>
            </a:endParaRPr>
          </a:p>
          <a:p>
            <a:pPr algn="ctr">
              <a:lnSpc>
                <a:spcPct val="75000"/>
              </a:lnSpc>
              <a:spcBef>
                <a:spcPct val="95000"/>
              </a:spcBef>
              <a:defRPr/>
            </a:pPr>
            <a:r>
              <a:rPr lang="en-US" altLang="en-US" sz="1300" b="1" dirty="0">
                <a:latin typeface="Arial" pitchFamily="34" charset="0"/>
              </a:rPr>
              <a:t>Little</a:t>
            </a:r>
            <a:br>
              <a:rPr lang="en-US" altLang="en-US" sz="1300" b="1" dirty="0">
                <a:latin typeface="Arial" pitchFamily="34" charset="0"/>
              </a:rPr>
            </a:br>
            <a:br>
              <a:rPr lang="en-US" altLang="en-US" sz="10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lnSpc>
                <a:spcPct val="85000"/>
              </a:lnSpc>
              <a:spcBef>
                <a:spcPct val="10000"/>
              </a:spcBef>
              <a:defRPr/>
            </a:pPr>
            <a:r>
              <a:rPr lang="en-US" altLang="en-US" sz="1300" b="1" dirty="0">
                <a:latin typeface="Arial" pitchFamily="34" charset="0"/>
              </a:rPr>
              <a:t>Status</a:t>
            </a:r>
            <a:br>
              <a:rPr lang="en-US" altLang="en-US" sz="1300" b="1" dirty="0">
                <a:latin typeface="Arial" pitchFamily="34" charset="0"/>
              </a:rPr>
            </a:br>
            <a:br>
              <a:rPr lang="en-US" altLang="en-US" b="1" dirty="0">
                <a:latin typeface="Arial" pitchFamily="34" charset="0"/>
              </a:rPr>
            </a:br>
            <a:endParaRPr lang="en-US" altLang="en-US" b="1" dirty="0">
              <a:latin typeface="Arial" pitchFamily="34" charset="0"/>
            </a:endParaRPr>
          </a:p>
          <a:p>
            <a:pPr algn="ctr">
              <a:lnSpc>
                <a:spcPct val="85000"/>
              </a:lnSpc>
              <a:spcBef>
                <a:spcPct val="80000"/>
              </a:spcBef>
              <a:defRPr/>
            </a:pP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(toward </a:t>
            </a:r>
            <a:br>
              <a:rPr lang="en-US" altLang="en-US" sz="1300" b="1" dirty="0">
                <a:latin typeface="Arial" pitchFamily="34" charset="0"/>
              </a:rPr>
            </a:br>
            <a:r>
              <a:rPr lang="en-US" altLang="en-US" sz="1300" b="1" dirty="0">
                <a:latin typeface="Arial" pitchFamily="34" charset="0"/>
              </a:rPr>
              <a:t>negative)</a:t>
            </a:r>
            <a:br>
              <a:rPr lang="en-US" altLang="en-US" sz="1300" b="1" dirty="0">
                <a:latin typeface="Arial" pitchFamily="34" charset="0"/>
              </a:rPr>
            </a:br>
            <a:br>
              <a:rPr lang="en-US" altLang="en-US" sz="2800" b="1" dirty="0">
                <a:latin typeface="Arial" pitchFamily="34" charset="0"/>
              </a:rPr>
            </a:br>
            <a:r>
              <a:rPr lang="en-US" altLang="en-US" sz="1300" b="1" dirty="0">
                <a:latin typeface="Arial" pitchFamily="34" charset="0"/>
              </a:rPr>
              <a:t>Fair to </a:t>
            </a:r>
            <a:br>
              <a:rPr lang="en-US" altLang="en-US" sz="1300" b="1" dirty="0">
                <a:latin typeface="Arial" pitchFamily="34" charset="0"/>
              </a:rPr>
            </a:br>
            <a:r>
              <a:rPr lang="en-US" altLang="en-US" sz="1300" b="1" dirty="0">
                <a:latin typeface="Arial" pitchFamily="34" charset="0"/>
              </a:rPr>
              <a:t>Good</a:t>
            </a:r>
          </a:p>
        </p:txBody>
      </p:sp>
      <p:sp>
        <p:nvSpPr>
          <p:cNvPr id="9" name="Rectangle 6"/>
          <p:cNvSpPr>
            <a:spLocks noChangeArrowheads="1"/>
          </p:cNvSpPr>
          <p:nvPr/>
        </p:nvSpPr>
        <p:spPr bwMode="auto">
          <a:xfrm>
            <a:off x="5964866" y="1265274"/>
            <a:ext cx="1369386" cy="4870599"/>
          </a:xfrm>
          <a:prstGeom prst="rect">
            <a:avLst/>
          </a:prstGeom>
          <a:solidFill>
            <a:schemeClr val="accent6">
              <a:lumMod val="40000"/>
              <a:lumOff val="60000"/>
            </a:schemeClr>
          </a:solidFill>
          <a:ln w="9525">
            <a:noFill/>
            <a:miter lim="800000"/>
            <a:headEnd/>
            <a:tailEnd/>
          </a:ln>
          <a:effectLst/>
        </p:spPr>
        <p:txBody>
          <a:bodyPr lIns="92075" tIns="46038" rIns="92075" bIns="46038"/>
          <a:lstStyle/>
          <a:p>
            <a:pPr algn="ctr">
              <a:lnSpc>
                <a:spcPct val="85000"/>
              </a:lnSpc>
              <a:spcBef>
                <a:spcPct val="100000"/>
              </a:spcBef>
              <a:defRPr/>
            </a:pPr>
            <a:r>
              <a:rPr lang="en-US" altLang="en-US" sz="1400" b="1" dirty="0">
                <a:solidFill>
                  <a:srgbClr val="FF0000"/>
                </a:solidFill>
                <a:effectLst>
                  <a:outerShdw blurRad="38100" dist="38100" dir="2700000" algn="tl">
                    <a:srgbClr val="000000"/>
                  </a:outerShdw>
                </a:effectLst>
                <a:latin typeface="Arial" pitchFamily="34" charset="0"/>
              </a:rPr>
              <a:t>SYSTEM 3</a:t>
            </a:r>
            <a:br>
              <a:rPr lang="en-US" altLang="en-US" sz="1400" b="1" dirty="0">
                <a:solidFill>
                  <a:srgbClr val="FF0000"/>
                </a:solidFill>
                <a:effectLst>
                  <a:outerShdw blurRad="38100" dist="38100" dir="2700000" algn="tl">
                    <a:srgbClr val="000000"/>
                  </a:outerShdw>
                </a:effectLst>
                <a:latin typeface="Arial" pitchFamily="34" charset="0"/>
              </a:rPr>
            </a:br>
            <a:r>
              <a:rPr lang="en-US" altLang="en-US" sz="1400" b="1" dirty="0">
                <a:solidFill>
                  <a:srgbClr val="FF0000"/>
                </a:solidFill>
                <a:effectLst>
                  <a:outerShdw blurRad="38100" dist="38100" dir="2700000" algn="tl">
                    <a:srgbClr val="000000"/>
                  </a:outerShdw>
                </a:effectLst>
                <a:latin typeface="Arial" pitchFamily="34" charset="0"/>
              </a:rPr>
              <a:t>Consultative</a:t>
            </a:r>
            <a:br>
              <a:rPr lang="en-US" altLang="en-US" sz="1400" b="1" dirty="0">
                <a:solidFill>
                  <a:srgbClr val="FF0000"/>
                </a:solidFill>
                <a:effectLst>
                  <a:outerShdw blurRad="38100" dist="38100" dir="2700000" algn="tl">
                    <a:srgbClr val="000000"/>
                  </a:outerShdw>
                </a:effectLst>
                <a:latin typeface="Arial" pitchFamily="34" charset="0"/>
              </a:rPr>
            </a:br>
            <a:endParaRPr lang="en-US" altLang="en-US" sz="1300" b="1" dirty="0">
              <a:solidFill>
                <a:schemeClr val="bg2"/>
              </a:solidFill>
              <a:effectLst>
                <a:outerShdw blurRad="38100" dist="38100" dir="2700000" algn="tl">
                  <a:srgbClr val="000000"/>
                </a:outerShdw>
              </a:effectLst>
              <a:latin typeface="Arial" pitchFamily="34" charset="0"/>
            </a:endParaRPr>
          </a:p>
          <a:p>
            <a:pPr algn="ctr">
              <a:lnSpc>
                <a:spcPct val="85000"/>
              </a:lnSpc>
              <a:spcBef>
                <a:spcPct val="110000"/>
              </a:spcBef>
              <a:defRPr/>
            </a:pPr>
            <a:r>
              <a:rPr lang="en-US" altLang="en-US" sz="1300" b="1" dirty="0">
                <a:latin typeface="Arial" pitchFamily="34" charset="0"/>
              </a:rPr>
              <a:t>Up &amp;</a:t>
            </a:r>
            <a:br>
              <a:rPr lang="en-US" altLang="en-US" sz="1300" b="1" dirty="0">
                <a:latin typeface="Arial" pitchFamily="34" charset="0"/>
              </a:rPr>
            </a:br>
            <a:r>
              <a:rPr lang="en-US" altLang="en-US" sz="1300" b="1" dirty="0">
                <a:latin typeface="Arial" pitchFamily="34" charset="0"/>
              </a:rPr>
              <a:t>Down</a:t>
            </a:r>
            <a:br>
              <a:rPr lang="en-US" altLang="en-US" sz="1300" b="1" dirty="0">
                <a:latin typeface="Arial" pitchFamily="34" charset="0"/>
              </a:rPr>
            </a:br>
            <a:endParaRPr lang="en-US" altLang="en-US" sz="1300" b="1" dirty="0">
              <a:latin typeface="Arial" pitchFamily="34" charset="0"/>
            </a:endParaRPr>
          </a:p>
          <a:p>
            <a:pPr algn="ctr">
              <a:lnSpc>
                <a:spcPct val="75000"/>
              </a:lnSpc>
              <a:spcBef>
                <a:spcPct val="150000"/>
              </a:spcBef>
              <a:defRPr/>
            </a:pPr>
            <a:r>
              <a:rPr lang="en-US" altLang="en-US" sz="1300" b="1" dirty="0">
                <a:latin typeface="Arial" pitchFamily="34" charset="0"/>
              </a:rPr>
              <a:t>At Top, with</a:t>
            </a:r>
            <a:br>
              <a:rPr lang="en-US" altLang="en-US" sz="1300" b="1" dirty="0">
                <a:latin typeface="Arial" pitchFamily="34" charset="0"/>
              </a:rPr>
            </a:br>
            <a:r>
              <a:rPr lang="en-US" altLang="en-US" sz="1300" b="1" dirty="0">
                <a:latin typeface="Arial" pitchFamily="34" charset="0"/>
              </a:rPr>
              <a:t>Consultation</a:t>
            </a:r>
            <a:br>
              <a:rPr lang="en-US" altLang="en-US" sz="1300" b="1" dirty="0">
                <a:latin typeface="Arial" pitchFamily="34" charset="0"/>
              </a:rPr>
            </a:b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Some</a:t>
            </a:r>
            <a:br>
              <a:rPr lang="en-US" altLang="en-US" sz="1300" b="1" dirty="0">
                <a:latin typeface="Arial" pitchFamily="34" charset="0"/>
              </a:rPr>
            </a:br>
            <a:br>
              <a:rPr lang="en-US" altLang="en-US" sz="1300" b="1" dirty="0">
                <a:latin typeface="Arial" pitchFamily="34" charset="0"/>
              </a:rPr>
            </a:br>
            <a:br>
              <a:rPr lang="en-US" altLang="en-US" sz="1300" b="1" dirty="0">
                <a:latin typeface="Arial" pitchFamily="34" charset="0"/>
              </a:rPr>
            </a:br>
            <a:endParaRPr lang="en-US" altLang="en-US" sz="1300" b="1" dirty="0">
              <a:latin typeface="Arial" pitchFamily="34" charset="0"/>
            </a:endParaRPr>
          </a:p>
          <a:p>
            <a:pPr algn="ctr">
              <a:lnSpc>
                <a:spcPct val="90000"/>
              </a:lnSpc>
              <a:spcBef>
                <a:spcPct val="10000"/>
              </a:spcBef>
              <a:defRPr/>
            </a:pPr>
            <a:r>
              <a:rPr lang="en-US" altLang="en-US" sz="1300" b="1" dirty="0">
                <a:latin typeface="Arial" pitchFamily="34" charset="0"/>
              </a:rPr>
              <a:t>Growth</a:t>
            </a:r>
            <a:br>
              <a:rPr lang="en-US" altLang="en-US" sz="1300" b="1" dirty="0">
                <a:latin typeface="Arial" pitchFamily="34" charset="0"/>
              </a:rPr>
            </a:br>
            <a:r>
              <a:rPr lang="en-US" altLang="en-US" sz="1300" b="1" dirty="0">
                <a:latin typeface="Arial" pitchFamily="34" charset="0"/>
              </a:rPr>
              <a:t>Recognition</a:t>
            </a:r>
            <a:br>
              <a:rPr lang="en-US" altLang="en-US" sz="1300" b="1" dirty="0">
                <a:latin typeface="Arial" pitchFamily="34" charset="0"/>
              </a:rPr>
            </a:br>
            <a:br>
              <a:rPr lang="en-US" altLang="en-US" sz="1300" b="1" dirty="0">
                <a:latin typeface="Arial" pitchFamily="34" charset="0"/>
              </a:rPr>
            </a:b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Mixed</a:t>
            </a:r>
            <a:br>
              <a:rPr lang="en-US" altLang="en-US" sz="1300" b="1" dirty="0">
                <a:latin typeface="Arial" pitchFamily="34" charset="0"/>
              </a:rPr>
            </a:br>
            <a:r>
              <a:rPr lang="en-US" altLang="en-US" sz="1300" b="1" dirty="0">
                <a:latin typeface="Arial" pitchFamily="34" charset="0"/>
              </a:rPr>
              <a:t>(toward)</a:t>
            </a:r>
            <a:br>
              <a:rPr lang="en-US" altLang="en-US" sz="1300" b="1" dirty="0">
                <a:latin typeface="Arial" pitchFamily="34" charset="0"/>
              </a:rPr>
            </a:br>
            <a:r>
              <a:rPr lang="en-US" altLang="en-US" sz="1300" b="1" dirty="0">
                <a:latin typeface="Arial" pitchFamily="34" charset="0"/>
              </a:rPr>
              <a:t>positive</a:t>
            </a:r>
            <a:br>
              <a:rPr lang="en-US" altLang="en-US" sz="1300" b="1" dirty="0">
                <a:latin typeface="Arial" pitchFamily="34" charset="0"/>
              </a:rPr>
            </a:br>
            <a:br>
              <a:rPr lang="en-US" altLang="en-US" sz="600" b="1" dirty="0">
                <a:latin typeface="Arial" pitchFamily="34" charset="0"/>
              </a:rPr>
            </a:br>
            <a:endParaRPr lang="en-US" altLang="en-US" sz="500" b="1" dirty="0">
              <a:latin typeface="Arial" pitchFamily="34" charset="0"/>
            </a:endParaRPr>
          </a:p>
          <a:p>
            <a:pPr algn="ctr">
              <a:lnSpc>
                <a:spcPct val="85000"/>
              </a:lnSpc>
              <a:spcBef>
                <a:spcPct val="70000"/>
              </a:spcBef>
              <a:defRPr/>
            </a:pPr>
            <a:r>
              <a:rPr lang="en-US" altLang="en-US" sz="1300" b="1" dirty="0">
                <a:latin typeface="Arial" pitchFamily="34" charset="0"/>
              </a:rPr>
              <a:t>Good  to  </a:t>
            </a:r>
            <a:br>
              <a:rPr lang="en-US" altLang="en-US" sz="1300" b="1" dirty="0">
                <a:latin typeface="Arial" pitchFamily="34" charset="0"/>
              </a:rPr>
            </a:br>
            <a:r>
              <a:rPr lang="en-US" altLang="en-US" sz="1300" b="1" dirty="0">
                <a:latin typeface="Arial" pitchFamily="34" charset="0"/>
              </a:rPr>
              <a:t>Excellent</a:t>
            </a:r>
          </a:p>
        </p:txBody>
      </p:sp>
      <p:sp>
        <p:nvSpPr>
          <p:cNvPr id="10" name="Rectangle 7"/>
          <p:cNvSpPr>
            <a:spLocks noChangeArrowheads="1"/>
          </p:cNvSpPr>
          <p:nvPr/>
        </p:nvSpPr>
        <p:spPr bwMode="auto">
          <a:xfrm>
            <a:off x="7389628" y="1254641"/>
            <a:ext cx="1400841" cy="4879015"/>
          </a:xfrm>
          <a:prstGeom prst="rect">
            <a:avLst/>
          </a:prstGeom>
          <a:solidFill>
            <a:schemeClr val="accent6">
              <a:lumMod val="40000"/>
              <a:lumOff val="60000"/>
            </a:schemeClr>
          </a:solidFill>
          <a:ln w="9525">
            <a:noFill/>
            <a:miter lim="800000"/>
            <a:headEnd/>
            <a:tailEnd/>
          </a:ln>
          <a:effectLst/>
        </p:spPr>
        <p:txBody>
          <a:bodyPr lIns="92075" tIns="46038" rIns="92075" bIns="46038"/>
          <a:lstStyle/>
          <a:p>
            <a:pPr algn="ctr">
              <a:lnSpc>
                <a:spcPct val="85000"/>
              </a:lnSpc>
              <a:spcBef>
                <a:spcPct val="100000"/>
              </a:spcBef>
              <a:defRPr/>
            </a:pPr>
            <a:r>
              <a:rPr lang="en-US" altLang="en-US" sz="1400" b="1" dirty="0">
                <a:solidFill>
                  <a:srgbClr val="FF0000"/>
                </a:solidFill>
                <a:effectLst>
                  <a:outerShdw blurRad="38100" dist="38100" dir="2700000" algn="tl">
                    <a:srgbClr val="000000"/>
                  </a:outerShdw>
                </a:effectLst>
                <a:latin typeface="Arial" pitchFamily="34" charset="0"/>
              </a:rPr>
              <a:t>SYSTEM 4</a:t>
            </a:r>
            <a:br>
              <a:rPr lang="en-US" altLang="en-US" sz="1400" b="1" dirty="0">
                <a:solidFill>
                  <a:srgbClr val="FF0000"/>
                </a:solidFill>
                <a:effectLst>
                  <a:outerShdw blurRad="38100" dist="38100" dir="2700000" algn="tl">
                    <a:srgbClr val="000000"/>
                  </a:outerShdw>
                </a:effectLst>
                <a:latin typeface="Arial" pitchFamily="34" charset="0"/>
              </a:rPr>
            </a:br>
            <a:r>
              <a:rPr lang="en-US" altLang="en-US" sz="1400" b="1" dirty="0">
                <a:solidFill>
                  <a:srgbClr val="FF0000"/>
                </a:solidFill>
                <a:effectLst>
                  <a:outerShdw blurRad="38100" dist="38100" dir="2700000" algn="tl">
                    <a:srgbClr val="000000"/>
                  </a:outerShdw>
                </a:effectLst>
                <a:latin typeface="Arial" pitchFamily="34" charset="0"/>
              </a:rPr>
              <a:t>Participative</a:t>
            </a:r>
            <a:br>
              <a:rPr lang="en-US" altLang="en-US" sz="1400" b="1" dirty="0">
                <a:solidFill>
                  <a:srgbClr val="FF0000"/>
                </a:solidFill>
                <a:effectLst>
                  <a:outerShdw blurRad="38100" dist="38100" dir="2700000" algn="tl">
                    <a:srgbClr val="000000"/>
                  </a:outerShdw>
                </a:effectLst>
                <a:latin typeface="Arial" pitchFamily="34" charset="0"/>
              </a:rPr>
            </a:br>
            <a:endParaRPr lang="en-US" altLang="en-US" sz="1300" b="1" dirty="0">
              <a:solidFill>
                <a:schemeClr val="bg2"/>
              </a:solidFill>
              <a:effectLst>
                <a:outerShdw blurRad="38100" dist="38100" dir="2700000" algn="tl">
                  <a:srgbClr val="000000"/>
                </a:outerShdw>
              </a:effectLst>
              <a:latin typeface="Arial" pitchFamily="34" charset="0"/>
            </a:endParaRPr>
          </a:p>
          <a:p>
            <a:pPr algn="ctr">
              <a:lnSpc>
                <a:spcPct val="110000"/>
              </a:lnSpc>
              <a:spcBef>
                <a:spcPct val="110000"/>
              </a:spcBef>
              <a:defRPr/>
            </a:pPr>
            <a:r>
              <a:rPr lang="en-US" altLang="en-US" sz="1300" b="1" dirty="0">
                <a:latin typeface="Arial" pitchFamily="34" charset="0"/>
              </a:rPr>
              <a:t>Up, Down, and</a:t>
            </a:r>
            <a:br>
              <a:rPr lang="en-US" altLang="en-US" sz="1300" b="1" dirty="0">
                <a:latin typeface="Arial" pitchFamily="34" charset="0"/>
              </a:rPr>
            </a:br>
            <a:r>
              <a:rPr lang="en-US" altLang="en-US" sz="1300" b="1" dirty="0">
                <a:latin typeface="Arial" pitchFamily="34" charset="0"/>
              </a:rPr>
              <a:t> Sideways</a:t>
            </a:r>
            <a:br>
              <a:rPr lang="en-US" altLang="en-US" sz="1300" b="1" dirty="0">
                <a:latin typeface="Arial" pitchFamily="34" charset="0"/>
              </a:rPr>
            </a:br>
            <a:br>
              <a:rPr lang="en-US" altLang="en-US" sz="1300" b="1" dirty="0">
                <a:latin typeface="Arial" pitchFamily="34" charset="0"/>
              </a:rPr>
            </a:br>
            <a:r>
              <a:rPr lang="en-US" altLang="en-US" sz="1300" b="1" dirty="0">
                <a:latin typeface="Arial" pitchFamily="34" charset="0"/>
              </a:rPr>
              <a:t>Group Participation </a:t>
            </a:r>
            <a:br>
              <a:rPr lang="en-US" altLang="en-US" sz="1300" b="1" dirty="0">
                <a:latin typeface="Arial" pitchFamily="34" charset="0"/>
              </a:rPr>
            </a:br>
            <a:endParaRPr lang="en-US" altLang="en-US" sz="1300" b="1" dirty="0">
              <a:latin typeface="Arial" pitchFamily="34" charset="0"/>
            </a:endParaRPr>
          </a:p>
          <a:p>
            <a:pPr algn="ctr">
              <a:lnSpc>
                <a:spcPct val="85000"/>
              </a:lnSpc>
              <a:spcBef>
                <a:spcPct val="100000"/>
              </a:spcBef>
              <a:defRPr/>
            </a:pPr>
            <a:r>
              <a:rPr lang="en-US" altLang="en-US" sz="1300" b="1" dirty="0">
                <a:latin typeface="Arial" pitchFamily="34" charset="0"/>
              </a:rPr>
              <a:t>Much</a:t>
            </a:r>
            <a:br>
              <a:rPr lang="en-US" altLang="en-US" sz="1300" b="1" dirty="0">
                <a:latin typeface="Arial" pitchFamily="34" charset="0"/>
              </a:rPr>
            </a:br>
            <a:endParaRPr lang="en-US" altLang="en-US" sz="1600" b="1" dirty="0">
              <a:latin typeface="Arial" pitchFamily="34" charset="0"/>
            </a:endParaRPr>
          </a:p>
          <a:p>
            <a:pPr algn="ctr">
              <a:lnSpc>
                <a:spcPct val="85000"/>
              </a:lnSpc>
              <a:spcBef>
                <a:spcPct val="70000"/>
              </a:spcBef>
              <a:defRPr/>
            </a:pPr>
            <a:r>
              <a:rPr lang="en-US" altLang="en-US" sz="1300" b="1" dirty="0">
                <a:latin typeface="Arial" pitchFamily="34" charset="0"/>
              </a:rPr>
              <a:t>Identity</a:t>
            </a:r>
            <a:br>
              <a:rPr lang="en-US" altLang="en-US" sz="1300" b="1" dirty="0">
                <a:latin typeface="Arial" pitchFamily="34" charset="0"/>
              </a:rPr>
            </a:br>
            <a:r>
              <a:rPr lang="en-US" altLang="en-US" sz="1300" b="1" dirty="0">
                <a:latin typeface="Arial" pitchFamily="34" charset="0"/>
              </a:rPr>
              <a:t>Achievement</a:t>
            </a:r>
            <a:br>
              <a:rPr lang="en-US" altLang="en-US" sz="1300" b="1" dirty="0">
                <a:latin typeface="Arial" pitchFamily="34" charset="0"/>
              </a:rPr>
            </a:br>
            <a:r>
              <a:rPr lang="en-US" altLang="en-US" sz="1300" b="1" dirty="0">
                <a:latin typeface="Arial" pitchFamily="34" charset="0"/>
              </a:rPr>
              <a:t>Influence</a:t>
            </a:r>
            <a:br>
              <a:rPr lang="en-US" altLang="en-US" sz="1300" b="1" dirty="0">
                <a:latin typeface="Arial" pitchFamily="34" charset="0"/>
              </a:rPr>
            </a:br>
            <a:br>
              <a:rPr lang="en-US" altLang="en-US" sz="900" b="1" dirty="0">
                <a:latin typeface="Arial" pitchFamily="34" charset="0"/>
              </a:rPr>
            </a:br>
            <a:endParaRPr lang="en-US" altLang="en-US" sz="900" b="1" dirty="0">
              <a:latin typeface="Arial" pitchFamily="34" charset="0"/>
            </a:endParaRPr>
          </a:p>
          <a:p>
            <a:pPr algn="ctr">
              <a:lnSpc>
                <a:spcPct val="85000"/>
              </a:lnSpc>
              <a:spcBef>
                <a:spcPct val="85000"/>
              </a:spcBef>
              <a:defRPr/>
            </a:pPr>
            <a:r>
              <a:rPr lang="en-US" altLang="en-US" sz="1300" b="1" dirty="0">
                <a:latin typeface="Arial" pitchFamily="34" charset="0"/>
              </a:rPr>
              <a:t>Favorable</a:t>
            </a:r>
          </a:p>
          <a:p>
            <a:pPr algn="ctr">
              <a:lnSpc>
                <a:spcPct val="85000"/>
              </a:lnSpc>
              <a:spcBef>
                <a:spcPct val="100000"/>
              </a:spcBef>
              <a:defRPr/>
            </a:pPr>
            <a:br>
              <a:rPr lang="en-US" altLang="en-US" sz="1600" b="1" dirty="0">
                <a:latin typeface="Arial" pitchFamily="34" charset="0"/>
              </a:rPr>
            </a:br>
            <a:br>
              <a:rPr lang="en-US" altLang="en-US" sz="1300" b="1" dirty="0">
                <a:latin typeface="Arial" pitchFamily="34" charset="0"/>
              </a:rPr>
            </a:br>
            <a:r>
              <a:rPr lang="en-US" altLang="en-US" sz="1300" b="1" dirty="0">
                <a:latin typeface="Arial" pitchFamily="34" charset="0"/>
              </a:rPr>
              <a:t>Excellent</a:t>
            </a:r>
            <a:br>
              <a:rPr lang="en-US" altLang="en-US" sz="1300" b="1" dirty="0">
                <a:latin typeface="Arial" pitchFamily="34" charset="0"/>
              </a:rPr>
            </a:br>
            <a:endParaRPr lang="en-US" altLang="en-US" sz="1300" b="1" dirty="0">
              <a:latin typeface="Arial" pitchFamily="34" charset="0"/>
            </a:endParaRPr>
          </a:p>
        </p:txBody>
      </p:sp>
      <p:sp>
        <p:nvSpPr>
          <p:cNvPr id="11" name="Rectangle 8"/>
          <p:cNvSpPr>
            <a:spLocks noChangeArrowheads="1"/>
          </p:cNvSpPr>
          <p:nvPr/>
        </p:nvSpPr>
        <p:spPr bwMode="auto">
          <a:xfrm>
            <a:off x="1382233" y="1887538"/>
            <a:ext cx="1676881" cy="2017712"/>
          </a:xfrm>
          <a:prstGeom prst="rect">
            <a:avLst/>
          </a:prstGeom>
          <a:solidFill>
            <a:schemeClr val="accent5"/>
          </a:solidFill>
          <a:ln w="9525">
            <a:noFill/>
            <a:miter lim="800000"/>
            <a:headEnd/>
            <a:tailEnd/>
          </a:ln>
          <a:effectLst/>
        </p:spPr>
        <p:txBody>
          <a:bodyPr lIns="92075" tIns="46038" rIns="92075" bIns="46038"/>
          <a:lstStyle/>
          <a:p>
            <a:pPr>
              <a:lnSpc>
                <a:spcPct val="90000"/>
              </a:lnSpc>
              <a:spcBef>
                <a:spcPct val="10000"/>
              </a:spcBef>
              <a:defRPr/>
            </a:pPr>
            <a:br>
              <a:rPr lang="en-US" altLang="en-US" sz="1400" b="1" dirty="0">
                <a:solidFill>
                  <a:srgbClr val="FCFEB9"/>
                </a:solidFill>
                <a:effectLst>
                  <a:outerShdw blurRad="38100" dist="38100" dir="2700000" algn="tl">
                    <a:srgbClr val="C0C0C0"/>
                  </a:outerShdw>
                </a:effectLst>
              </a:rPr>
            </a:br>
            <a:r>
              <a:rPr lang="en-US" altLang="en-US" sz="1400" b="1" dirty="0">
                <a:solidFill>
                  <a:srgbClr val="FF0000"/>
                </a:solidFill>
                <a:effectLst>
                  <a:outerShdw blurRad="38100" dist="38100" dir="2700000" algn="tl">
                    <a:srgbClr val="C0C0C0"/>
                  </a:outerShdw>
                </a:effectLst>
              </a:rPr>
              <a:t>COMMUNICATION</a:t>
            </a:r>
            <a:br>
              <a:rPr lang="en-US" altLang="en-US" sz="1400" b="1" dirty="0">
                <a:solidFill>
                  <a:srgbClr val="FF0000"/>
                </a:solidFill>
                <a:effectLst>
                  <a:outerShdw blurRad="38100" dist="38100" dir="2700000" algn="tl">
                    <a:srgbClr val="C0C0C0"/>
                  </a:outerShdw>
                </a:effectLst>
              </a:rPr>
            </a:br>
            <a:br>
              <a:rPr lang="en-US" altLang="en-US" sz="1400" b="1" dirty="0">
                <a:solidFill>
                  <a:srgbClr val="FF0000"/>
                </a:solidFill>
                <a:effectLst>
                  <a:outerShdw blurRad="38100" dist="38100" dir="2700000" algn="tl">
                    <a:srgbClr val="C0C0C0"/>
                  </a:outerShdw>
                </a:effectLst>
              </a:rPr>
            </a:br>
            <a:br>
              <a:rPr lang="en-US" altLang="en-US" sz="1400" b="1" dirty="0">
                <a:solidFill>
                  <a:srgbClr val="FF0000"/>
                </a:solidFill>
                <a:effectLst>
                  <a:outerShdw blurRad="38100" dist="38100" dir="2700000" algn="tl">
                    <a:srgbClr val="C0C0C0"/>
                  </a:outerShdw>
                </a:effectLst>
              </a:rPr>
            </a:br>
            <a:br>
              <a:rPr lang="en-US" altLang="en-US" sz="1400" b="1" dirty="0">
                <a:solidFill>
                  <a:srgbClr val="FF0000"/>
                </a:solidFill>
                <a:effectLst>
                  <a:outerShdw blurRad="38100" dist="38100" dir="2700000" algn="tl">
                    <a:srgbClr val="C0C0C0"/>
                  </a:outerShdw>
                </a:effectLst>
              </a:rPr>
            </a:br>
            <a:br>
              <a:rPr lang="en-US" altLang="en-US" sz="300" b="1" dirty="0">
                <a:solidFill>
                  <a:srgbClr val="FF0000"/>
                </a:solidFill>
                <a:effectLst>
                  <a:outerShdw blurRad="38100" dist="38100" dir="2700000" algn="tl">
                    <a:srgbClr val="C0C0C0"/>
                  </a:outerShdw>
                </a:effectLst>
              </a:rPr>
            </a:br>
            <a:endParaRPr lang="en-US" altLang="en-US" sz="1200" b="1" dirty="0">
              <a:solidFill>
                <a:srgbClr val="FF0000"/>
              </a:solidFill>
              <a:effectLst>
                <a:outerShdw blurRad="38100" dist="38100" dir="2700000" algn="tl">
                  <a:srgbClr val="C0C0C0"/>
                </a:outerShdw>
              </a:effectLst>
            </a:endParaRPr>
          </a:p>
          <a:p>
            <a:pPr algn="ctr">
              <a:lnSpc>
                <a:spcPct val="90000"/>
              </a:lnSpc>
              <a:spcBef>
                <a:spcPct val="10000"/>
              </a:spcBef>
              <a:defRPr/>
            </a:pPr>
            <a:br>
              <a:rPr lang="en-US" altLang="en-US" sz="1400" b="1" dirty="0">
                <a:solidFill>
                  <a:srgbClr val="FF0000"/>
                </a:solidFill>
                <a:effectLst>
                  <a:outerShdw blurRad="38100" dist="38100" dir="2700000" algn="tl">
                    <a:srgbClr val="C0C0C0"/>
                  </a:outerShdw>
                </a:effectLst>
              </a:rPr>
            </a:br>
            <a:endParaRPr lang="en-US" altLang="en-US" sz="1400" b="1" dirty="0">
              <a:solidFill>
                <a:srgbClr val="FF0000"/>
              </a:solidFill>
              <a:effectLst>
                <a:outerShdw blurRad="38100" dist="38100" dir="2700000" algn="tl">
                  <a:srgbClr val="C0C0C0"/>
                </a:outerShdw>
              </a:effectLst>
            </a:endParaRPr>
          </a:p>
          <a:p>
            <a:pPr algn="ctr">
              <a:lnSpc>
                <a:spcPct val="90000"/>
              </a:lnSpc>
              <a:spcBef>
                <a:spcPct val="10000"/>
              </a:spcBef>
              <a:defRPr/>
            </a:pPr>
            <a:r>
              <a:rPr lang="en-US" altLang="en-US" sz="1400" b="1" dirty="0">
                <a:solidFill>
                  <a:srgbClr val="FF0000"/>
                </a:solidFill>
                <a:effectLst>
                  <a:outerShdw blurRad="38100" dist="38100" dir="2700000" algn="tl">
                    <a:srgbClr val="C0C0C0"/>
                  </a:outerShdw>
                </a:effectLst>
              </a:rPr>
              <a:t>TEAMWORK</a:t>
            </a: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br>
              <a:rPr lang="en-US" altLang="en-US" sz="3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endParaRPr lang="en-US" altLang="en-US" sz="1400" b="1" dirty="0">
              <a:solidFill>
                <a:schemeClr val="bg2"/>
              </a:solidFill>
              <a:effectLst>
                <a:outerShdw blurRad="38100" dist="38100" dir="2700000" algn="tl">
                  <a:srgbClr val="C0C0C0"/>
                </a:outerShdw>
              </a:effectLst>
            </a:endParaRPr>
          </a:p>
        </p:txBody>
      </p:sp>
      <p:sp>
        <p:nvSpPr>
          <p:cNvPr id="12" name="Rectangle 9"/>
          <p:cNvSpPr>
            <a:spLocks noChangeArrowheads="1"/>
          </p:cNvSpPr>
          <p:nvPr/>
        </p:nvSpPr>
        <p:spPr bwMode="auto">
          <a:xfrm>
            <a:off x="1371600" y="3902149"/>
            <a:ext cx="1722474" cy="839973"/>
          </a:xfrm>
          <a:prstGeom prst="rect">
            <a:avLst/>
          </a:prstGeom>
          <a:solidFill>
            <a:schemeClr val="accent5"/>
          </a:solidFill>
          <a:ln w="9525">
            <a:noFill/>
            <a:miter lim="800000"/>
            <a:headEnd/>
            <a:tailEnd/>
          </a:ln>
          <a:effectLst/>
        </p:spPr>
        <p:txBody>
          <a:bodyPr lIns="92075" tIns="46038" rIns="92075" bIns="46038"/>
          <a:lstStyle/>
          <a:p>
            <a:pPr>
              <a:spcBef>
                <a:spcPct val="10000"/>
              </a:spcBef>
              <a:defRPr/>
            </a:pPr>
            <a:br>
              <a:rPr lang="en-US" altLang="en-US" sz="1400" b="1" dirty="0">
                <a:solidFill>
                  <a:srgbClr val="FCFEB9"/>
                </a:solidFill>
                <a:effectLst>
                  <a:outerShdw blurRad="38100" dist="38100" dir="2700000" algn="tl">
                    <a:srgbClr val="C0C0C0"/>
                  </a:outerShdw>
                </a:effectLst>
              </a:rPr>
            </a:br>
            <a:r>
              <a:rPr lang="en-US" altLang="en-US" sz="1400" b="1" dirty="0">
                <a:solidFill>
                  <a:srgbClr val="FF0000"/>
                </a:solidFill>
                <a:effectLst>
                  <a:outerShdw blurRad="38100" dist="38100" dir="2700000" algn="tl">
                    <a:srgbClr val="C0C0C0"/>
                  </a:outerShdw>
                </a:effectLst>
              </a:rPr>
              <a:t>EMPLOYEE</a:t>
            </a:r>
            <a:br>
              <a:rPr lang="en-US" altLang="en-US" sz="1400" b="1" dirty="0">
                <a:solidFill>
                  <a:srgbClr val="FF0000"/>
                </a:solidFill>
                <a:effectLst>
                  <a:outerShdw blurRad="38100" dist="38100" dir="2700000" algn="tl">
                    <a:srgbClr val="C0C0C0"/>
                  </a:outerShdw>
                </a:effectLst>
              </a:rPr>
            </a:br>
            <a:r>
              <a:rPr lang="en-US" altLang="en-US" sz="1400" b="1" dirty="0">
                <a:solidFill>
                  <a:srgbClr val="FF0000"/>
                </a:solidFill>
                <a:effectLst>
                  <a:outerShdw blurRad="38100" dist="38100" dir="2700000" algn="tl">
                    <a:srgbClr val="C0C0C0"/>
                  </a:outerShdw>
                </a:effectLst>
              </a:rPr>
              <a:t>MOTIVATION</a:t>
            </a: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endParaRPr lang="en-US" altLang="en-US" sz="1400" b="1" dirty="0">
              <a:solidFill>
                <a:schemeClr val="bg2"/>
              </a:solidFill>
              <a:effectLst>
                <a:outerShdw blurRad="38100" dist="38100" dir="2700000" algn="tl">
                  <a:srgbClr val="C0C0C0"/>
                </a:outerShdw>
              </a:effectLst>
            </a:endParaRPr>
          </a:p>
        </p:txBody>
      </p:sp>
      <p:sp>
        <p:nvSpPr>
          <p:cNvPr id="13" name="Rectangle 10"/>
          <p:cNvSpPr>
            <a:spLocks noChangeArrowheads="1"/>
          </p:cNvSpPr>
          <p:nvPr/>
        </p:nvSpPr>
        <p:spPr bwMode="auto">
          <a:xfrm>
            <a:off x="1371600" y="4743450"/>
            <a:ext cx="1676400" cy="1485900"/>
          </a:xfrm>
          <a:prstGeom prst="rect">
            <a:avLst/>
          </a:prstGeom>
          <a:solidFill>
            <a:schemeClr val="accent5"/>
          </a:solidFill>
          <a:ln w="9525">
            <a:noFill/>
            <a:miter lim="800000"/>
            <a:headEnd/>
            <a:tailEnd/>
          </a:ln>
          <a:effectLst/>
        </p:spPr>
        <p:txBody>
          <a:bodyPr lIns="92075" tIns="46038" rIns="92075" bIns="46038"/>
          <a:lstStyle/>
          <a:p>
            <a:pPr>
              <a:lnSpc>
                <a:spcPct val="90000"/>
              </a:lnSpc>
              <a:spcBef>
                <a:spcPct val="10000"/>
              </a:spcBef>
              <a:defRPr/>
            </a:pPr>
            <a:endParaRPr lang="en-US" altLang="en-US" sz="1400" b="1" dirty="0">
              <a:solidFill>
                <a:schemeClr val="bg2"/>
              </a:solidFill>
              <a:effectLst>
                <a:outerShdw blurRad="38100" dist="38100" dir="2700000" algn="tl">
                  <a:srgbClr val="C0C0C0"/>
                </a:outerShdw>
              </a:effectLst>
            </a:endParaRPr>
          </a:p>
          <a:p>
            <a:pPr>
              <a:lnSpc>
                <a:spcPct val="90000"/>
              </a:lnSpc>
              <a:spcBef>
                <a:spcPct val="10000"/>
              </a:spcBef>
              <a:defRPr/>
            </a:pPr>
            <a:r>
              <a:rPr lang="en-US" altLang="en-US" sz="1400" b="1" dirty="0">
                <a:solidFill>
                  <a:srgbClr val="FF0000"/>
                </a:solidFill>
                <a:effectLst>
                  <a:outerShdw blurRad="38100" dist="38100" dir="2700000" algn="tl">
                    <a:srgbClr val="C0C0C0"/>
                  </a:outerShdw>
                </a:effectLst>
              </a:rPr>
              <a:t>EMPLOYEE ATTITUDES</a:t>
            </a: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r>
              <a:rPr lang="en-US" altLang="en-US" sz="1400" b="1" dirty="0">
                <a:solidFill>
                  <a:srgbClr val="FF0000"/>
                </a:solidFill>
                <a:effectLst>
                  <a:outerShdw blurRad="38100" dist="38100" dir="2700000" algn="tl">
                    <a:srgbClr val="C0C0C0"/>
                  </a:outerShdw>
                </a:effectLst>
              </a:rPr>
              <a:t>OUTPUT</a:t>
            </a:r>
            <a:br>
              <a:rPr lang="en-US" altLang="en-US" sz="1400" b="1" dirty="0">
                <a:solidFill>
                  <a:srgbClr val="FF0000"/>
                </a:solidFill>
                <a:effectLst>
                  <a:outerShdw blurRad="38100" dist="38100" dir="2700000" algn="tl">
                    <a:srgbClr val="C0C0C0"/>
                  </a:outerShdw>
                </a:effectLst>
              </a:rPr>
            </a:br>
            <a:br>
              <a:rPr lang="en-US" altLang="en-US" sz="1400" b="1" dirty="0">
                <a:solidFill>
                  <a:schemeClr val="bg2"/>
                </a:solidFill>
                <a:effectLst>
                  <a:outerShdw blurRad="38100" dist="38100" dir="2700000" algn="tl">
                    <a:srgbClr val="C0C0C0"/>
                  </a:outerShdw>
                </a:effectLst>
              </a:rPr>
            </a:br>
            <a:endParaRPr lang="en-US" altLang="en-US" sz="1400" b="1" dirty="0">
              <a:solidFill>
                <a:schemeClr val="bg2"/>
              </a:solidFill>
              <a:effectLst>
                <a:outerShdw blurRad="38100" dist="38100" dir="2700000" algn="tl">
                  <a:srgbClr val="C0C0C0"/>
                </a:outerShdw>
              </a:effectLst>
            </a:endParaRPr>
          </a:p>
        </p:txBody>
      </p:sp>
      <p:sp>
        <p:nvSpPr>
          <p:cNvPr id="14" name="Rectangle 11"/>
          <p:cNvSpPr>
            <a:spLocks noChangeArrowheads="1"/>
          </p:cNvSpPr>
          <p:nvPr/>
        </p:nvSpPr>
        <p:spPr bwMode="auto">
          <a:xfrm>
            <a:off x="1831054" y="2834168"/>
            <a:ext cx="989823" cy="286874"/>
          </a:xfrm>
          <a:prstGeom prst="rect">
            <a:avLst/>
          </a:prstGeom>
          <a:noFill/>
          <a:ln w="9525">
            <a:noFill/>
            <a:miter lim="800000"/>
            <a:headEnd/>
            <a:tailEnd/>
          </a:ln>
          <a:effectLst/>
        </p:spPr>
        <p:txBody>
          <a:bodyPr wrap="none" lIns="92075" tIns="46038" rIns="92075" bIns="46038">
            <a:spAutoFit/>
          </a:bodyPr>
          <a:lstStyle/>
          <a:p>
            <a:pPr algn="ctr">
              <a:lnSpc>
                <a:spcPct val="90000"/>
              </a:lnSpc>
              <a:spcBef>
                <a:spcPct val="10000"/>
              </a:spcBef>
              <a:defRPr/>
            </a:pPr>
            <a:r>
              <a:rPr lang="en-US" altLang="en-US" sz="1400" b="1" dirty="0">
                <a:solidFill>
                  <a:srgbClr val="FF0000"/>
                </a:solidFill>
                <a:effectLst>
                  <a:outerShdw blurRad="38100" dist="38100" dir="2700000" algn="tl">
                    <a:srgbClr val="C0C0C0"/>
                  </a:outerShdw>
                </a:effectLst>
              </a:rPr>
              <a:t>GOALS SET</a:t>
            </a:r>
            <a:endParaRPr lang="en-US" altLang="en-US" sz="1400" b="1" dirty="0">
              <a:solidFill>
                <a:schemeClr val="bg2"/>
              </a:solidFill>
              <a:effectLst>
                <a:outerShdw blurRad="38100" dist="38100" dir="2700000" algn="tl">
                  <a:srgbClr val="C0C0C0"/>
                </a:outerShdw>
              </a:effectLst>
            </a:endParaRPr>
          </a:p>
        </p:txBody>
      </p:sp>
      <p:sp>
        <p:nvSpPr>
          <p:cNvPr id="15" name="Line 12"/>
          <p:cNvSpPr>
            <a:spLocks noChangeShapeType="1"/>
          </p:cNvSpPr>
          <p:nvPr/>
        </p:nvSpPr>
        <p:spPr bwMode="auto">
          <a:xfrm flipV="1">
            <a:off x="1771650" y="5676900"/>
            <a:ext cx="8896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ShapeType="1"/>
          </p:cNvSpPr>
          <p:nvPr/>
        </p:nvSpPr>
        <p:spPr bwMode="auto">
          <a:xfrm>
            <a:off x="1752600" y="47625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ShapeType="1"/>
          </p:cNvSpPr>
          <p:nvPr/>
        </p:nvSpPr>
        <p:spPr bwMode="auto">
          <a:xfrm>
            <a:off x="1752600" y="39624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ShapeType="1"/>
          </p:cNvSpPr>
          <p:nvPr/>
        </p:nvSpPr>
        <p:spPr bwMode="auto">
          <a:xfrm>
            <a:off x="1771650" y="3295650"/>
            <a:ext cx="8896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ShapeType="1"/>
          </p:cNvSpPr>
          <p:nvPr/>
        </p:nvSpPr>
        <p:spPr bwMode="auto">
          <a:xfrm>
            <a:off x="1752600" y="2667000"/>
            <a:ext cx="891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ShapeType="1"/>
          </p:cNvSpPr>
          <p:nvPr/>
        </p:nvSpPr>
        <p:spPr bwMode="auto">
          <a:xfrm>
            <a:off x="1485900" y="1885950"/>
            <a:ext cx="958977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ShapeType="1"/>
          </p:cNvSpPr>
          <p:nvPr/>
        </p:nvSpPr>
        <p:spPr bwMode="auto">
          <a:xfrm flipH="1">
            <a:off x="3048000" y="1371600"/>
            <a:ext cx="0" cy="48958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ShapeType="1"/>
          </p:cNvSpPr>
          <p:nvPr/>
        </p:nvSpPr>
        <p:spPr bwMode="auto">
          <a:xfrm flipH="1">
            <a:off x="4495800" y="1314450"/>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ShapeType="1"/>
          </p:cNvSpPr>
          <p:nvPr/>
        </p:nvSpPr>
        <p:spPr bwMode="auto">
          <a:xfrm flipH="1">
            <a:off x="5943600" y="1314450"/>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4" name="Line 21"/>
          <p:cNvSpPr>
            <a:spLocks noChangeShapeType="1"/>
          </p:cNvSpPr>
          <p:nvPr/>
        </p:nvSpPr>
        <p:spPr bwMode="auto">
          <a:xfrm flipH="1">
            <a:off x="7372350" y="1333500"/>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2"/>
          <p:cNvSpPr>
            <a:spLocks noChangeShapeType="1"/>
          </p:cNvSpPr>
          <p:nvPr/>
        </p:nvSpPr>
        <p:spPr bwMode="auto">
          <a:xfrm flipH="1">
            <a:off x="8801100" y="1333500"/>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3"/>
          <p:cNvSpPr>
            <a:spLocks noChangeShapeType="1"/>
          </p:cNvSpPr>
          <p:nvPr/>
        </p:nvSpPr>
        <p:spPr bwMode="auto">
          <a:xfrm flipV="1">
            <a:off x="1764030" y="6151466"/>
            <a:ext cx="9145772" cy="2835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TextBox 23"/>
          <p:cNvSpPr txBox="1">
            <a:spLocks noChangeArrowheads="1"/>
          </p:cNvSpPr>
          <p:nvPr/>
        </p:nvSpPr>
        <p:spPr bwMode="auto">
          <a:xfrm>
            <a:off x="3048000" y="63246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alibri" pitchFamily="34" charset="0"/>
              </a:rPr>
              <a:t>Developed by APHSA</a:t>
            </a:r>
          </a:p>
        </p:txBody>
      </p:sp>
      <p:sp>
        <p:nvSpPr>
          <p:cNvPr id="28" name="TextBox 27"/>
          <p:cNvSpPr txBox="1"/>
          <p:nvPr/>
        </p:nvSpPr>
        <p:spPr>
          <a:xfrm>
            <a:off x="1509823" y="1339702"/>
            <a:ext cx="1414130" cy="369332"/>
          </a:xfrm>
          <a:prstGeom prst="rect">
            <a:avLst/>
          </a:prstGeom>
          <a:noFill/>
        </p:spPr>
        <p:txBody>
          <a:bodyPr wrap="square" rtlCol="0">
            <a:spAutoFit/>
          </a:bodyPr>
          <a:lstStyle/>
          <a:p>
            <a:pPr algn="ctr"/>
            <a:r>
              <a:rPr lang="en-US" dirty="0"/>
              <a:t>INDICATORS</a:t>
            </a:r>
          </a:p>
        </p:txBody>
      </p:sp>
      <p:sp>
        <p:nvSpPr>
          <p:cNvPr id="3" name="Date Placeholder 2"/>
          <p:cNvSpPr>
            <a:spLocks noGrp="1"/>
          </p:cNvSpPr>
          <p:nvPr>
            <p:ph type="dt" sz="half" idx="10"/>
          </p:nvPr>
        </p:nvSpPr>
        <p:spPr/>
        <p:txBody>
          <a:bodyPr/>
          <a:lstStyle/>
          <a:p>
            <a:fld id="{F7A9D305-3E86-4774-89B8-1D8902683558}"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Tree>
    <p:extLst>
      <p:ext uri="{BB962C8B-B14F-4D97-AF65-F5344CB8AC3E}">
        <p14:creationId xmlns:p14="http://schemas.microsoft.com/office/powerpoint/2010/main" val="3321443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prstGeom prst="rect">
            <a:avLst/>
          </a:prstGeom>
        </p:spPr>
        <p:txBody>
          <a:bodyPr/>
          <a:lstStyle/>
          <a:p>
            <a:pPr>
              <a:defRPr/>
            </a:pPr>
            <a:fld id="{219FF4EC-9513-48E9-BDFA-C0C546993391}" type="datetime1">
              <a:rPr lang="en-US" smtClean="0">
                <a:solidFill>
                  <a:prstClr val="black"/>
                </a:solidFill>
              </a:rPr>
              <a:t>9/11/2017</a:t>
            </a:fld>
            <a:endParaRPr lang="en-US">
              <a:solidFill>
                <a:prstClr val="black"/>
              </a:solidFill>
            </a:endParaRPr>
          </a:p>
        </p:txBody>
      </p:sp>
      <p:sp>
        <p:nvSpPr>
          <p:cNvPr id="7" name="Footer Placeholder 6"/>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49154" name="Slide Number Placeholder 5"/>
          <p:cNvSpPr>
            <a:spLocks noGrp="1"/>
          </p:cNvSpPr>
          <p:nvPr>
            <p:ph type="sldNum" sz="quarter" idx="12"/>
          </p:nvPr>
        </p:nvSpPr>
        <p:spPr/>
        <p:txBody>
          <a:bodyPr/>
          <a:lstStyle/>
          <a:p>
            <a:pPr>
              <a:defRPr/>
            </a:pPr>
            <a:fld id="{46B6BEEF-6BC9-47AF-A75B-1C4BA83D4D33}" type="slidenum">
              <a:rPr lang="ru-MO">
                <a:solidFill>
                  <a:prstClr val="white"/>
                </a:solidFill>
              </a:rPr>
              <a:pPr>
                <a:defRPr/>
              </a:pPr>
              <a:t>31</a:t>
            </a:fld>
            <a:endParaRPr lang="ru-MO">
              <a:solidFill>
                <a:prstClr val="white"/>
              </a:solidFill>
            </a:endParaRPr>
          </a:p>
        </p:txBody>
      </p:sp>
      <p:sp>
        <p:nvSpPr>
          <p:cNvPr id="61443" name="Rectangle 2"/>
          <p:cNvSpPr>
            <a:spLocks noGrp="1" noChangeArrowheads="1"/>
          </p:cNvSpPr>
          <p:nvPr>
            <p:ph type="title" idx="4294967295"/>
          </p:nvPr>
        </p:nvSpPr>
        <p:spPr>
          <a:xfrm>
            <a:off x="3239386" y="338765"/>
            <a:ext cx="5029200" cy="714375"/>
          </a:xfrm>
        </p:spPr>
        <p:txBody>
          <a:bodyPr/>
          <a:lstStyle/>
          <a:p>
            <a:pPr algn="ctr" eaLnBrk="1" hangingPunct="1"/>
            <a:r>
              <a:rPr lang="en-US" altLang="en-US" sz="3600" dirty="0"/>
              <a:t>Leadership Tools</a:t>
            </a:r>
          </a:p>
        </p:txBody>
      </p:sp>
      <p:sp>
        <p:nvSpPr>
          <p:cNvPr id="55300" name="Rectangle 3"/>
          <p:cNvSpPr>
            <a:spLocks noGrp="1" noChangeArrowheads="1"/>
          </p:cNvSpPr>
          <p:nvPr>
            <p:ph idx="4294967295"/>
          </p:nvPr>
        </p:nvSpPr>
        <p:spPr>
          <a:xfrm>
            <a:off x="935665" y="1449350"/>
            <a:ext cx="2819400" cy="4572000"/>
          </a:xfrm>
        </p:spPr>
        <p:txBody>
          <a:bodyPr>
            <a:normAutofit/>
          </a:bodyPr>
          <a:lstStyle/>
          <a:p>
            <a:pPr algn="ctr" eaLnBrk="1" hangingPunct="1"/>
            <a:r>
              <a:rPr lang="en-US" altLang="en-US" sz="2400" dirty="0"/>
              <a:t>Time</a:t>
            </a:r>
          </a:p>
          <a:p>
            <a:pPr algn="ctr" eaLnBrk="1" hangingPunct="1"/>
            <a:endParaRPr lang="en-US" altLang="en-US" sz="2400" dirty="0"/>
          </a:p>
          <a:p>
            <a:pPr algn="ctr" eaLnBrk="1" hangingPunct="1"/>
            <a:r>
              <a:rPr lang="en-US" altLang="en-US" sz="2400" dirty="0"/>
              <a:t>Behavior</a:t>
            </a:r>
          </a:p>
          <a:p>
            <a:pPr algn="ctr" eaLnBrk="1" hangingPunct="1"/>
            <a:endParaRPr lang="en-US" altLang="en-US" sz="2400" dirty="0"/>
          </a:p>
          <a:p>
            <a:pPr algn="ctr" eaLnBrk="1" hangingPunct="1"/>
            <a:r>
              <a:rPr lang="en-US" altLang="en-US" sz="2400" dirty="0"/>
              <a:t>Attention</a:t>
            </a:r>
          </a:p>
          <a:p>
            <a:pPr algn="ctr" eaLnBrk="1" hangingPunct="1"/>
            <a:endParaRPr lang="en-US" altLang="en-US" sz="2400" dirty="0"/>
          </a:p>
          <a:p>
            <a:pPr algn="ctr" eaLnBrk="1" hangingPunct="1"/>
            <a:r>
              <a:rPr lang="en-US" altLang="en-US" sz="2400" dirty="0"/>
              <a:t>Decisions &amp; Assignments</a:t>
            </a:r>
          </a:p>
        </p:txBody>
      </p:sp>
      <p:pic>
        <p:nvPicPr>
          <p:cNvPr id="61445" name="Picture 4" descr="j04339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933" y="2046496"/>
            <a:ext cx="2130056" cy="213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37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0">
                                            <p:txEl>
                                              <p:pRg st="2" end="2"/>
                                            </p:txEl>
                                          </p:spTgt>
                                        </p:tgtEl>
                                        <p:attrNameLst>
                                          <p:attrName>style.visibility</p:attrName>
                                        </p:attrNameLst>
                                      </p:cBhvr>
                                      <p:to>
                                        <p:strVal val="visible"/>
                                      </p:to>
                                    </p:set>
                                    <p:anim calcmode="lin" valueType="num">
                                      <p:cBhvr additive="base">
                                        <p:cTn id="13" dur="5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xEl>
                                              <p:pRg st="4" end="4"/>
                                            </p:txEl>
                                          </p:spTgt>
                                        </p:tgtEl>
                                        <p:attrNameLst>
                                          <p:attrName>style.visibility</p:attrName>
                                        </p:attrNameLst>
                                      </p:cBhvr>
                                      <p:to>
                                        <p:strVal val="visible"/>
                                      </p:to>
                                    </p:set>
                                    <p:anim calcmode="lin" valueType="num">
                                      <p:cBhvr additive="base">
                                        <p:cTn id="19" dur="5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00">
                                            <p:txEl>
                                              <p:pRg st="6" end="6"/>
                                            </p:txEl>
                                          </p:spTgt>
                                        </p:tgtEl>
                                        <p:attrNameLst>
                                          <p:attrName>style.visibility</p:attrName>
                                        </p:attrNameLst>
                                      </p:cBhvr>
                                      <p:to>
                                        <p:strVal val="visible"/>
                                      </p:to>
                                    </p:set>
                                    <p:anim calcmode="lin" valueType="num">
                                      <p:cBhvr additive="base">
                                        <p:cTn id="25" dur="500" fill="hold"/>
                                        <p:tgtEl>
                                          <p:spTgt spid="5530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3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prstGeom prst="rect">
            <a:avLst/>
          </a:prstGeom>
        </p:spPr>
        <p:txBody>
          <a:bodyPr/>
          <a:lstStyle/>
          <a:p>
            <a:pPr>
              <a:defRPr/>
            </a:pPr>
            <a:fld id="{6884E1B5-9C57-426B-BA2D-E90BA922C091}" type="datetime1">
              <a:rPr lang="en-US" smtClean="0">
                <a:solidFill>
                  <a:prstClr val="black"/>
                </a:solidFill>
              </a:rPr>
              <a:t>9/11/2017</a:t>
            </a:fld>
            <a:endParaRPr lang="en-US">
              <a:solidFill>
                <a:prstClr val="black"/>
              </a:solidFill>
            </a:endParaRPr>
          </a:p>
        </p:txBody>
      </p:sp>
      <p:sp>
        <p:nvSpPr>
          <p:cNvPr id="7" name="Footer Placeholder 6"/>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57346" name="Slide Number Placeholder 5"/>
          <p:cNvSpPr>
            <a:spLocks noGrp="1"/>
          </p:cNvSpPr>
          <p:nvPr>
            <p:ph type="sldNum" sz="quarter" idx="12"/>
          </p:nvPr>
        </p:nvSpPr>
        <p:spPr/>
        <p:txBody>
          <a:bodyPr/>
          <a:lstStyle/>
          <a:p>
            <a:pPr>
              <a:defRPr/>
            </a:pPr>
            <a:fld id="{7F8F7E25-1995-4072-90F4-A786EC0CA7C7}" type="slidenum">
              <a:rPr lang="ru-MO">
                <a:solidFill>
                  <a:prstClr val="white"/>
                </a:solidFill>
              </a:rPr>
              <a:pPr>
                <a:defRPr/>
              </a:pPr>
              <a:t>32</a:t>
            </a:fld>
            <a:endParaRPr lang="ru-MO">
              <a:solidFill>
                <a:prstClr val="white"/>
              </a:solidFill>
            </a:endParaRPr>
          </a:p>
        </p:txBody>
      </p:sp>
      <p:sp>
        <p:nvSpPr>
          <p:cNvPr id="69635" name="Rectangle 2"/>
          <p:cNvSpPr>
            <a:spLocks noGrp="1" noChangeArrowheads="1"/>
          </p:cNvSpPr>
          <p:nvPr>
            <p:ph type="title" idx="4294967295"/>
          </p:nvPr>
        </p:nvSpPr>
        <p:spPr>
          <a:xfrm>
            <a:off x="87923" y="509255"/>
            <a:ext cx="11992708" cy="715963"/>
          </a:xfrm>
        </p:spPr>
        <p:txBody>
          <a:bodyPr/>
          <a:lstStyle/>
          <a:p>
            <a:pPr algn="ctr" eaLnBrk="1" hangingPunct="1"/>
            <a:r>
              <a:rPr lang="en-US" altLang="en-US" sz="3200" dirty="0"/>
              <a:t>Leadership Competencies</a:t>
            </a:r>
          </a:p>
        </p:txBody>
      </p:sp>
      <p:sp>
        <p:nvSpPr>
          <p:cNvPr id="69636" name="Rectangle 5"/>
          <p:cNvSpPr>
            <a:spLocks noGrp="1" noChangeArrowheads="1"/>
          </p:cNvSpPr>
          <p:nvPr>
            <p:ph idx="4294967295"/>
          </p:nvPr>
        </p:nvSpPr>
        <p:spPr>
          <a:xfrm>
            <a:off x="0" y="1701800"/>
            <a:ext cx="11801475" cy="1868488"/>
          </a:xfrm>
        </p:spPr>
        <p:txBody>
          <a:bodyPr>
            <a:normAutofit/>
          </a:bodyPr>
          <a:lstStyle/>
          <a:p>
            <a:pPr algn="ctr" eaLnBrk="1" hangingPunct="1">
              <a:buFontTx/>
              <a:buNone/>
            </a:pPr>
            <a:r>
              <a:rPr lang="en-US" altLang="en-US" sz="2400" dirty="0"/>
              <a:t>Those discrete skills &amp; abilities that enable you to use the tools effectively.</a:t>
            </a:r>
          </a:p>
          <a:p>
            <a:pPr algn="ctr" eaLnBrk="1" hangingPunct="1">
              <a:buFontTx/>
              <a:buNone/>
            </a:pPr>
            <a:r>
              <a:rPr lang="en-US" altLang="en-US" sz="2400" dirty="0"/>
              <a:t>In order to build capacity throughout the agency we need to assess what behaviors and competencies we need to develop at the individual, team and organizational level.</a:t>
            </a:r>
          </a:p>
          <a:p>
            <a:pPr eaLnBrk="1" hangingPunct="1">
              <a:buFontTx/>
              <a:buNone/>
            </a:pPr>
            <a:endParaRPr lang="ru-MO" altLang="en-US" dirty="0"/>
          </a:p>
        </p:txBody>
      </p:sp>
      <p:pic>
        <p:nvPicPr>
          <p:cNvPr id="69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962" y="3441161"/>
            <a:ext cx="21336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06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39A4B8C-CD51-47A4-826C-40E0316FBDDC}" type="datetime1">
              <a:rPr lang="en-US" smtClean="0">
                <a:solidFill>
                  <a:prstClr val="black"/>
                </a:solidFill>
              </a:rPr>
              <a:t>9/11/2017</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a:solidFill>
                  <a:prstClr val="black"/>
                </a:solidFill>
              </a:rPr>
              <a:t>Gregory Owens, LMSW, The Institute</a:t>
            </a:r>
          </a:p>
        </p:txBody>
      </p:sp>
      <p:sp>
        <p:nvSpPr>
          <p:cNvPr id="58370" name="Slide Number Placeholder 3"/>
          <p:cNvSpPr>
            <a:spLocks noGrp="1"/>
          </p:cNvSpPr>
          <p:nvPr>
            <p:ph type="sldNum" sz="quarter" idx="12"/>
          </p:nvPr>
        </p:nvSpPr>
        <p:spPr/>
        <p:txBody>
          <a:bodyPr/>
          <a:lstStyle/>
          <a:p>
            <a:pPr>
              <a:defRPr/>
            </a:pPr>
            <a:fld id="{71003F0C-667E-4757-B605-4C54EEBFED83}" type="slidenum">
              <a:rPr lang="ru-MO">
                <a:solidFill>
                  <a:prstClr val="black"/>
                </a:solidFill>
              </a:rPr>
              <a:pPr>
                <a:defRPr/>
              </a:pPr>
              <a:t>33</a:t>
            </a:fld>
            <a:endParaRPr lang="ru-MO">
              <a:solidFill>
                <a:prstClr val="black"/>
              </a:solidFill>
            </a:endParaRPr>
          </a:p>
        </p:txBody>
      </p:sp>
      <p:sp>
        <p:nvSpPr>
          <p:cNvPr id="58375" name="Rectangle 7"/>
          <p:cNvSpPr>
            <a:spLocks noChangeArrowheads="1"/>
          </p:cNvSpPr>
          <p:nvPr/>
        </p:nvSpPr>
        <p:spPr bwMode="auto">
          <a:xfrm>
            <a:off x="2057400" y="685800"/>
            <a:ext cx="39703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altLang="en-US" sz="2800" dirty="0">
                <a:solidFill>
                  <a:prstClr val="black"/>
                </a:solidFill>
                <a:latin typeface="Calibri" pitchFamily="34" charset="0"/>
              </a:rPr>
              <a:t>Communicating Vision and Direction</a:t>
            </a:r>
          </a:p>
          <a:p>
            <a:pPr eaLnBrk="1" hangingPunct="1">
              <a:spcBef>
                <a:spcPct val="20000"/>
              </a:spcBef>
              <a:buFontTx/>
              <a:buChar char="•"/>
            </a:pPr>
            <a:r>
              <a:rPr lang="en-US" altLang="en-US" sz="2800" dirty="0">
                <a:solidFill>
                  <a:prstClr val="black"/>
                </a:solidFill>
                <a:latin typeface="Calibri" pitchFamily="34" charset="0"/>
              </a:rPr>
              <a:t>Promoting Ethics</a:t>
            </a:r>
          </a:p>
          <a:p>
            <a:pPr eaLnBrk="1" hangingPunct="1">
              <a:spcBef>
                <a:spcPct val="20000"/>
              </a:spcBef>
              <a:buFontTx/>
              <a:buChar char="•"/>
            </a:pPr>
            <a:r>
              <a:rPr lang="en-US" altLang="en-US" sz="2800" dirty="0">
                <a:solidFill>
                  <a:prstClr val="black"/>
                </a:solidFill>
                <a:latin typeface="Calibri" pitchFamily="34" charset="0"/>
              </a:rPr>
              <a:t>Leading by Example</a:t>
            </a:r>
          </a:p>
          <a:p>
            <a:pPr eaLnBrk="1" hangingPunct="1">
              <a:spcBef>
                <a:spcPct val="20000"/>
              </a:spcBef>
              <a:buFontTx/>
              <a:buChar char="•"/>
            </a:pPr>
            <a:r>
              <a:rPr lang="en-US" altLang="en-US" sz="2800" dirty="0">
                <a:solidFill>
                  <a:prstClr val="black"/>
                </a:solidFill>
                <a:latin typeface="Calibri" pitchFamily="34" charset="0"/>
              </a:rPr>
              <a:t>Continuous Learning</a:t>
            </a:r>
          </a:p>
          <a:p>
            <a:pPr eaLnBrk="1" hangingPunct="1">
              <a:spcBef>
                <a:spcPct val="20000"/>
              </a:spcBef>
              <a:buFontTx/>
              <a:buChar char="•"/>
            </a:pPr>
            <a:r>
              <a:rPr lang="en-US" altLang="en-US" sz="2800" dirty="0">
                <a:solidFill>
                  <a:prstClr val="black"/>
                </a:solidFill>
                <a:latin typeface="Calibri" pitchFamily="34" charset="0"/>
              </a:rPr>
              <a:t>Strategic Thinking</a:t>
            </a:r>
          </a:p>
          <a:p>
            <a:pPr eaLnBrk="1" hangingPunct="1">
              <a:spcBef>
                <a:spcPct val="20000"/>
              </a:spcBef>
              <a:buFontTx/>
              <a:buChar char="•"/>
            </a:pPr>
            <a:r>
              <a:rPr lang="en-US" altLang="en-US" sz="2800" dirty="0">
                <a:solidFill>
                  <a:prstClr val="black"/>
                </a:solidFill>
                <a:latin typeface="Calibri" pitchFamily="34" charset="0"/>
              </a:rPr>
              <a:t>Decision Making</a:t>
            </a:r>
          </a:p>
          <a:p>
            <a:pPr eaLnBrk="1" hangingPunct="1">
              <a:spcBef>
                <a:spcPct val="20000"/>
              </a:spcBef>
              <a:buFontTx/>
              <a:buChar char="•"/>
            </a:pPr>
            <a:r>
              <a:rPr lang="en-US" altLang="en-US" sz="2800" dirty="0">
                <a:solidFill>
                  <a:prstClr val="black"/>
                </a:solidFill>
                <a:latin typeface="Calibri" pitchFamily="34" charset="0"/>
              </a:rPr>
              <a:t>Systems Thinking	</a:t>
            </a:r>
          </a:p>
        </p:txBody>
      </p:sp>
      <p:sp>
        <p:nvSpPr>
          <p:cNvPr id="58376" name="Rectangle 8"/>
          <p:cNvSpPr>
            <a:spLocks noChangeArrowheads="1"/>
          </p:cNvSpPr>
          <p:nvPr/>
        </p:nvSpPr>
        <p:spPr bwMode="auto">
          <a:xfrm>
            <a:off x="6248400" y="685800"/>
            <a:ext cx="39703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altLang="en-US" sz="2800" dirty="0">
                <a:solidFill>
                  <a:prstClr val="black"/>
                </a:solidFill>
                <a:latin typeface="Calibri" pitchFamily="34" charset="0"/>
              </a:rPr>
              <a:t>Championing Innovation</a:t>
            </a:r>
          </a:p>
          <a:p>
            <a:pPr eaLnBrk="1" hangingPunct="1">
              <a:spcBef>
                <a:spcPct val="20000"/>
              </a:spcBef>
              <a:buFontTx/>
              <a:buChar char="•"/>
            </a:pPr>
            <a:r>
              <a:rPr lang="en-US" altLang="en-US" sz="2800" dirty="0">
                <a:solidFill>
                  <a:prstClr val="black"/>
                </a:solidFill>
                <a:latin typeface="Calibri" pitchFamily="34" charset="0"/>
              </a:rPr>
              <a:t>Organizational Astuteness</a:t>
            </a:r>
          </a:p>
          <a:p>
            <a:pPr eaLnBrk="1" hangingPunct="1">
              <a:spcBef>
                <a:spcPct val="20000"/>
              </a:spcBef>
              <a:buFontTx/>
              <a:buChar char="•"/>
            </a:pPr>
            <a:r>
              <a:rPr lang="en-US" altLang="en-US" sz="2800" dirty="0">
                <a:solidFill>
                  <a:prstClr val="black"/>
                </a:solidFill>
                <a:latin typeface="Calibri" pitchFamily="34" charset="0"/>
              </a:rPr>
              <a:t>Interpersonal Communications</a:t>
            </a:r>
          </a:p>
          <a:p>
            <a:pPr eaLnBrk="1" hangingPunct="1">
              <a:spcBef>
                <a:spcPct val="20000"/>
              </a:spcBef>
              <a:buFontTx/>
              <a:buChar char="•"/>
            </a:pPr>
            <a:r>
              <a:rPr lang="en-US" altLang="en-US" sz="2800" dirty="0">
                <a:solidFill>
                  <a:prstClr val="black"/>
                </a:solidFill>
                <a:latin typeface="Calibri" pitchFamily="34" charset="0"/>
              </a:rPr>
              <a:t>Developing Leadership</a:t>
            </a:r>
          </a:p>
          <a:p>
            <a:pPr eaLnBrk="1" hangingPunct="1">
              <a:spcBef>
                <a:spcPct val="20000"/>
              </a:spcBef>
              <a:buFontTx/>
              <a:buChar char="•"/>
            </a:pPr>
            <a:r>
              <a:rPr lang="en-US" altLang="en-US" sz="2800" dirty="0">
                <a:solidFill>
                  <a:prstClr val="black"/>
                </a:solidFill>
                <a:latin typeface="Calibri" pitchFamily="34" charset="0"/>
              </a:rPr>
              <a:t>Team Leadership</a:t>
            </a:r>
          </a:p>
          <a:p>
            <a:pPr eaLnBrk="1" hangingPunct="1">
              <a:spcBef>
                <a:spcPct val="20000"/>
              </a:spcBef>
              <a:buFontTx/>
              <a:buChar char="•"/>
            </a:pPr>
            <a:r>
              <a:rPr lang="en-US" altLang="en-US" sz="2800" dirty="0">
                <a:solidFill>
                  <a:prstClr val="black"/>
                </a:solidFill>
                <a:latin typeface="Calibri" pitchFamily="34" charset="0"/>
              </a:rPr>
              <a:t>Supporting the Community</a:t>
            </a:r>
          </a:p>
        </p:txBody>
      </p:sp>
    </p:spTree>
    <p:extLst>
      <p:ext uri="{BB962C8B-B14F-4D97-AF65-F5344CB8AC3E}">
        <p14:creationId xmlns:p14="http://schemas.microsoft.com/office/powerpoint/2010/main" val="3971296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8375">
                                            <p:txEl>
                                              <p:pRg st="0" end="0"/>
                                            </p:txEl>
                                          </p:spTgt>
                                        </p:tgtEl>
                                        <p:attrNameLst>
                                          <p:attrName>ppt_x</p:attrName>
                                        </p:attrNameLst>
                                      </p:cBhvr>
                                    </p:anim>
                                    <p:anim from="0" to="-1.0" calcmode="lin" valueType="num">
                                      <p:cBhvr>
                                        <p:cTn id="8" dur="200" decel="50000" autoRev="1" fill="hold">
                                          <p:stCondLst>
                                            <p:cond delay="600"/>
                                          </p:stCondLst>
                                        </p:cTn>
                                        <p:tgtEl>
                                          <p:spTgt spid="58375">
                                            <p:txEl>
                                              <p:pRg st="0" end="0"/>
                                            </p:txEl>
                                          </p:spTgt>
                                        </p:tgtEl>
                                        <p:attrNameLst>
                                          <p:attrName>xshear</p:attrName>
                                        </p:attrNameLst>
                                      </p:cBhvr>
                                    </p:anim>
                                    <p:animScale>
                                      <p:cBhvr>
                                        <p:cTn id="9" dur="200" decel="100000" autoRev="1" fill="hold">
                                          <p:stCondLst>
                                            <p:cond delay="600"/>
                                          </p:stCondLst>
                                        </p:cTn>
                                        <p:tgtEl>
                                          <p:spTgt spid="58375">
                                            <p:txEl>
                                              <p:pRg st="0" end="0"/>
                                            </p:txEl>
                                          </p:spTgt>
                                        </p:tgtEl>
                                      </p:cBhvr>
                                      <p:from x="100000" y="100000"/>
                                      <p:to x="80000" y="100000"/>
                                    </p:animScale>
                                    <p:anim by="(#ppt_h/3+#ppt_w*0.1)" calcmode="lin" valueType="num">
                                      <p:cBhvr additive="sum">
                                        <p:cTn id="10" dur="200" decel="100000" autoRev="1" fill="hold">
                                          <p:stCondLst>
                                            <p:cond delay="600"/>
                                          </p:stCondLst>
                                        </p:cTn>
                                        <p:tgtEl>
                                          <p:spTgt spid="5837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837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8375">
                                            <p:txEl>
                                              <p:pRg st="1" end="1"/>
                                            </p:txEl>
                                          </p:spTgt>
                                        </p:tgtEl>
                                        <p:attrNameLst>
                                          <p:attrName>ppt_x</p:attrName>
                                        </p:attrNameLst>
                                      </p:cBhvr>
                                    </p:anim>
                                    <p:anim from="0" to="-1.0" calcmode="lin" valueType="num">
                                      <p:cBhvr>
                                        <p:cTn id="16" dur="200" decel="50000" autoRev="1" fill="hold">
                                          <p:stCondLst>
                                            <p:cond delay="600"/>
                                          </p:stCondLst>
                                        </p:cTn>
                                        <p:tgtEl>
                                          <p:spTgt spid="58375">
                                            <p:txEl>
                                              <p:pRg st="1" end="1"/>
                                            </p:txEl>
                                          </p:spTgt>
                                        </p:tgtEl>
                                        <p:attrNameLst>
                                          <p:attrName>xshear</p:attrName>
                                        </p:attrNameLst>
                                      </p:cBhvr>
                                    </p:anim>
                                    <p:animScale>
                                      <p:cBhvr>
                                        <p:cTn id="17" dur="200" decel="100000" autoRev="1" fill="hold">
                                          <p:stCondLst>
                                            <p:cond delay="600"/>
                                          </p:stCondLst>
                                        </p:cTn>
                                        <p:tgtEl>
                                          <p:spTgt spid="58375">
                                            <p:txEl>
                                              <p:pRg st="1" end="1"/>
                                            </p:txEl>
                                          </p:spTgt>
                                        </p:tgtEl>
                                      </p:cBhvr>
                                      <p:from x="100000" y="100000"/>
                                      <p:to x="80000" y="100000"/>
                                    </p:animScale>
                                    <p:anim by="(#ppt_h/3+#ppt_w*0.1)" calcmode="lin" valueType="num">
                                      <p:cBhvr additive="sum">
                                        <p:cTn id="18" dur="200" decel="100000" autoRev="1" fill="hold">
                                          <p:stCondLst>
                                            <p:cond delay="600"/>
                                          </p:stCondLst>
                                        </p:cTn>
                                        <p:tgtEl>
                                          <p:spTgt spid="5837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837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8375">
                                            <p:txEl>
                                              <p:pRg st="2" end="2"/>
                                            </p:txEl>
                                          </p:spTgt>
                                        </p:tgtEl>
                                        <p:attrNameLst>
                                          <p:attrName>ppt_x</p:attrName>
                                        </p:attrNameLst>
                                      </p:cBhvr>
                                    </p:anim>
                                    <p:anim from="0" to="-1.0" calcmode="lin" valueType="num">
                                      <p:cBhvr>
                                        <p:cTn id="24" dur="200" decel="50000" autoRev="1" fill="hold">
                                          <p:stCondLst>
                                            <p:cond delay="600"/>
                                          </p:stCondLst>
                                        </p:cTn>
                                        <p:tgtEl>
                                          <p:spTgt spid="58375">
                                            <p:txEl>
                                              <p:pRg st="2" end="2"/>
                                            </p:txEl>
                                          </p:spTgt>
                                        </p:tgtEl>
                                        <p:attrNameLst>
                                          <p:attrName>xshear</p:attrName>
                                        </p:attrNameLst>
                                      </p:cBhvr>
                                    </p:anim>
                                    <p:animScale>
                                      <p:cBhvr>
                                        <p:cTn id="25" dur="200" decel="100000" autoRev="1" fill="hold">
                                          <p:stCondLst>
                                            <p:cond delay="600"/>
                                          </p:stCondLst>
                                        </p:cTn>
                                        <p:tgtEl>
                                          <p:spTgt spid="58375">
                                            <p:txEl>
                                              <p:pRg st="2" end="2"/>
                                            </p:txEl>
                                          </p:spTgt>
                                        </p:tgtEl>
                                      </p:cBhvr>
                                      <p:from x="100000" y="100000"/>
                                      <p:to x="80000" y="100000"/>
                                    </p:animScale>
                                    <p:anim by="(#ppt_h/3+#ppt_w*0.1)" calcmode="lin" valueType="num">
                                      <p:cBhvr additive="sum">
                                        <p:cTn id="26" dur="200" decel="100000" autoRev="1" fill="hold">
                                          <p:stCondLst>
                                            <p:cond delay="600"/>
                                          </p:stCondLst>
                                        </p:cTn>
                                        <p:tgtEl>
                                          <p:spTgt spid="58375">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8375">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8375">
                                            <p:txEl>
                                              <p:pRg st="3" end="3"/>
                                            </p:txEl>
                                          </p:spTgt>
                                        </p:tgtEl>
                                        <p:attrNameLst>
                                          <p:attrName>ppt_x</p:attrName>
                                        </p:attrNameLst>
                                      </p:cBhvr>
                                    </p:anim>
                                    <p:anim from="0" to="-1.0" calcmode="lin" valueType="num">
                                      <p:cBhvr>
                                        <p:cTn id="32" dur="200" decel="50000" autoRev="1" fill="hold">
                                          <p:stCondLst>
                                            <p:cond delay="600"/>
                                          </p:stCondLst>
                                        </p:cTn>
                                        <p:tgtEl>
                                          <p:spTgt spid="58375">
                                            <p:txEl>
                                              <p:pRg st="3" end="3"/>
                                            </p:txEl>
                                          </p:spTgt>
                                        </p:tgtEl>
                                        <p:attrNameLst>
                                          <p:attrName>xshear</p:attrName>
                                        </p:attrNameLst>
                                      </p:cBhvr>
                                    </p:anim>
                                    <p:animScale>
                                      <p:cBhvr>
                                        <p:cTn id="33" dur="200" decel="100000" autoRev="1" fill="hold">
                                          <p:stCondLst>
                                            <p:cond delay="600"/>
                                          </p:stCondLst>
                                        </p:cTn>
                                        <p:tgtEl>
                                          <p:spTgt spid="58375">
                                            <p:txEl>
                                              <p:pRg st="3" end="3"/>
                                            </p:txEl>
                                          </p:spTgt>
                                        </p:tgtEl>
                                      </p:cBhvr>
                                      <p:from x="100000" y="100000"/>
                                      <p:to x="80000" y="100000"/>
                                    </p:animScale>
                                    <p:anim by="(#ppt_h/3+#ppt_w*0.1)" calcmode="lin" valueType="num">
                                      <p:cBhvr additive="sum">
                                        <p:cTn id="34" dur="200" decel="100000" autoRev="1" fill="hold">
                                          <p:stCondLst>
                                            <p:cond delay="600"/>
                                          </p:stCondLst>
                                        </p:cTn>
                                        <p:tgtEl>
                                          <p:spTgt spid="58375">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8375">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8375">
                                            <p:txEl>
                                              <p:pRg st="4" end="4"/>
                                            </p:txEl>
                                          </p:spTgt>
                                        </p:tgtEl>
                                        <p:attrNameLst>
                                          <p:attrName>ppt_x</p:attrName>
                                        </p:attrNameLst>
                                      </p:cBhvr>
                                    </p:anim>
                                    <p:anim from="0" to="-1.0" calcmode="lin" valueType="num">
                                      <p:cBhvr>
                                        <p:cTn id="40" dur="200" decel="50000" autoRev="1" fill="hold">
                                          <p:stCondLst>
                                            <p:cond delay="600"/>
                                          </p:stCondLst>
                                        </p:cTn>
                                        <p:tgtEl>
                                          <p:spTgt spid="58375">
                                            <p:txEl>
                                              <p:pRg st="4" end="4"/>
                                            </p:txEl>
                                          </p:spTgt>
                                        </p:tgtEl>
                                        <p:attrNameLst>
                                          <p:attrName>xshear</p:attrName>
                                        </p:attrNameLst>
                                      </p:cBhvr>
                                    </p:anim>
                                    <p:animScale>
                                      <p:cBhvr>
                                        <p:cTn id="41" dur="200" decel="100000" autoRev="1" fill="hold">
                                          <p:stCondLst>
                                            <p:cond delay="600"/>
                                          </p:stCondLst>
                                        </p:cTn>
                                        <p:tgtEl>
                                          <p:spTgt spid="58375">
                                            <p:txEl>
                                              <p:pRg st="4" end="4"/>
                                            </p:txEl>
                                          </p:spTgt>
                                        </p:tgtEl>
                                      </p:cBhvr>
                                      <p:from x="100000" y="100000"/>
                                      <p:to x="80000" y="100000"/>
                                    </p:animScale>
                                    <p:anim by="(#ppt_h/3+#ppt_w*0.1)" calcmode="lin" valueType="num">
                                      <p:cBhvr additive="sum">
                                        <p:cTn id="42" dur="200" decel="100000" autoRev="1" fill="hold">
                                          <p:stCondLst>
                                            <p:cond delay="600"/>
                                          </p:stCondLst>
                                        </p:cTn>
                                        <p:tgtEl>
                                          <p:spTgt spid="58375">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8375">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58375">
                                            <p:txEl>
                                              <p:pRg st="5" end="5"/>
                                            </p:txEl>
                                          </p:spTgt>
                                        </p:tgtEl>
                                        <p:attrNameLst>
                                          <p:attrName>ppt_x</p:attrName>
                                        </p:attrNameLst>
                                      </p:cBhvr>
                                    </p:anim>
                                    <p:anim from="0" to="-1.0" calcmode="lin" valueType="num">
                                      <p:cBhvr>
                                        <p:cTn id="48" dur="200" decel="50000" autoRev="1" fill="hold">
                                          <p:stCondLst>
                                            <p:cond delay="600"/>
                                          </p:stCondLst>
                                        </p:cTn>
                                        <p:tgtEl>
                                          <p:spTgt spid="58375">
                                            <p:txEl>
                                              <p:pRg st="5" end="5"/>
                                            </p:txEl>
                                          </p:spTgt>
                                        </p:tgtEl>
                                        <p:attrNameLst>
                                          <p:attrName>xshear</p:attrName>
                                        </p:attrNameLst>
                                      </p:cBhvr>
                                    </p:anim>
                                    <p:animScale>
                                      <p:cBhvr>
                                        <p:cTn id="49" dur="200" decel="100000" autoRev="1" fill="hold">
                                          <p:stCondLst>
                                            <p:cond delay="600"/>
                                          </p:stCondLst>
                                        </p:cTn>
                                        <p:tgtEl>
                                          <p:spTgt spid="58375">
                                            <p:txEl>
                                              <p:pRg st="5" end="5"/>
                                            </p:txEl>
                                          </p:spTgt>
                                        </p:tgtEl>
                                      </p:cBhvr>
                                      <p:from x="100000" y="100000"/>
                                      <p:to x="80000" y="100000"/>
                                    </p:animScale>
                                    <p:anim by="(#ppt_h/3+#ppt_w*0.1)" calcmode="lin" valueType="num">
                                      <p:cBhvr additive="sum">
                                        <p:cTn id="50" dur="200" decel="100000" autoRev="1" fill="hold">
                                          <p:stCondLst>
                                            <p:cond delay="600"/>
                                          </p:stCondLst>
                                        </p:cTn>
                                        <p:tgtEl>
                                          <p:spTgt spid="58375">
                                            <p:txEl>
                                              <p:pRg st="5" end="5"/>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8375">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58375">
                                            <p:txEl>
                                              <p:pRg st="6" end="6"/>
                                            </p:txEl>
                                          </p:spTgt>
                                        </p:tgtEl>
                                        <p:attrNameLst>
                                          <p:attrName>ppt_x</p:attrName>
                                        </p:attrNameLst>
                                      </p:cBhvr>
                                    </p:anim>
                                    <p:anim from="0" to="-1.0" calcmode="lin" valueType="num">
                                      <p:cBhvr>
                                        <p:cTn id="56" dur="200" decel="50000" autoRev="1" fill="hold">
                                          <p:stCondLst>
                                            <p:cond delay="600"/>
                                          </p:stCondLst>
                                        </p:cTn>
                                        <p:tgtEl>
                                          <p:spTgt spid="58375">
                                            <p:txEl>
                                              <p:pRg st="6" end="6"/>
                                            </p:txEl>
                                          </p:spTgt>
                                        </p:tgtEl>
                                        <p:attrNameLst>
                                          <p:attrName>xshear</p:attrName>
                                        </p:attrNameLst>
                                      </p:cBhvr>
                                    </p:anim>
                                    <p:animScale>
                                      <p:cBhvr>
                                        <p:cTn id="57" dur="200" decel="100000" autoRev="1" fill="hold">
                                          <p:stCondLst>
                                            <p:cond delay="600"/>
                                          </p:stCondLst>
                                        </p:cTn>
                                        <p:tgtEl>
                                          <p:spTgt spid="58375">
                                            <p:txEl>
                                              <p:pRg st="6" end="6"/>
                                            </p:txEl>
                                          </p:spTgt>
                                        </p:tgtEl>
                                      </p:cBhvr>
                                      <p:from x="100000" y="100000"/>
                                      <p:to x="80000" y="100000"/>
                                    </p:animScale>
                                    <p:anim by="(#ppt_h/3+#ppt_w*0.1)" calcmode="lin" valueType="num">
                                      <p:cBhvr additive="sum">
                                        <p:cTn id="58" dur="200" decel="100000" autoRev="1" fill="hold">
                                          <p:stCondLst>
                                            <p:cond delay="600"/>
                                          </p:stCondLst>
                                        </p:cTn>
                                        <p:tgtEl>
                                          <p:spTgt spid="58375">
                                            <p:txEl>
                                              <p:pRg st="6" end="6"/>
                                            </p:txEl>
                                          </p:spTgt>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58376">
                                            <p:txEl>
                                              <p:pRg st="0" end="0"/>
                                            </p:txEl>
                                          </p:spTgt>
                                        </p:tgtEl>
                                        <p:attrNameLst>
                                          <p:attrName>style.visibility</p:attrName>
                                        </p:attrNameLst>
                                      </p:cBhvr>
                                      <p:to>
                                        <p:strVal val="visible"/>
                                      </p:to>
                                    </p:set>
                                    <p:anim from="(-#ppt_w/2)" to="(#ppt_x)" calcmode="lin" valueType="num">
                                      <p:cBhvr>
                                        <p:cTn id="63" dur="600" fill="hold">
                                          <p:stCondLst>
                                            <p:cond delay="0"/>
                                          </p:stCondLst>
                                        </p:cTn>
                                        <p:tgtEl>
                                          <p:spTgt spid="58376">
                                            <p:txEl>
                                              <p:pRg st="0" end="0"/>
                                            </p:txEl>
                                          </p:spTgt>
                                        </p:tgtEl>
                                        <p:attrNameLst>
                                          <p:attrName>ppt_x</p:attrName>
                                        </p:attrNameLst>
                                      </p:cBhvr>
                                    </p:anim>
                                    <p:anim from="0" to="-1.0" calcmode="lin" valueType="num">
                                      <p:cBhvr>
                                        <p:cTn id="64" dur="200" decel="50000" autoRev="1" fill="hold">
                                          <p:stCondLst>
                                            <p:cond delay="600"/>
                                          </p:stCondLst>
                                        </p:cTn>
                                        <p:tgtEl>
                                          <p:spTgt spid="58376">
                                            <p:txEl>
                                              <p:pRg st="0" end="0"/>
                                            </p:txEl>
                                          </p:spTgt>
                                        </p:tgtEl>
                                        <p:attrNameLst>
                                          <p:attrName>xshear</p:attrName>
                                        </p:attrNameLst>
                                      </p:cBhvr>
                                    </p:anim>
                                    <p:animScale>
                                      <p:cBhvr>
                                        <p:cTn id="65" dur="200" decel="100000" autoRev="1" fill="hold">
                                          <p:stCondLst>
                                            <p:cond delay="600"/>
                                          </p:stCondLst>
                                        </p:cTn>
                                        <p:tgtEl>
                                          <p:spTgt spid="58376">
                                            <p:txEl>
                                              <p:pRg st="0" end="0"/>
                                            </p:txEl>
                                          </p:spTgt>
                                        </p:tgtEl>
                                      </p:cBhvr>
                                      <p:from x="100000" y="100000"/>
                                      <p:to x="80000" y="100000"/>
                                    </p:animScale>
                                    <p:anim by="(#ppt_h/3+#ppt_w*0.1)" calcmode="lin" valueType="num">
                                      <p:cBhvr additive="sum">
                                        <p:cTn id="66" dur="200" decel="100000" autoRev="1" fill="hold">
                                          <p:stCondLst>
                                            <p:cond delay="600"/>
                                          </p:stCondLst>
                                        </p:cTn>
                                        <p:tgtEl>
                                          <p:spTgt spid="58376">
                                            <p:txEl>
                                              <p:pRg st="0" end="0"/>
                                            </p:txEl>
                                          </p:spTgt>
                                        </p:tgtEl>
                                        <p:attrNameLst>
                                          <p:attrName>ppt_x</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58376">
                                            <p:txEl>
                                              <p:pRg st="1" end="1"/>
                                            </p:txEl>
                                          </p:spTgt>
                                        </p:tgtEl>
                                        <p:attrNameLst>
                                          <p:attrName>style.visibility</p:attrName>
                                        </p:attrNameLst>
                                      </p:cBhvr>
                                      <p:to>
                                        <p:strVal val="visible"/>
                                      </p:to>
                                    </p:set>
                                    <p:anim from="(-#ppt_w/2)" to="(#ppt_x)" calcmode="lin" valueType="num">
                                      <p:cBhvr>
                                        <p:cTn id="71" dur="600" fill="hold">
                                          <p:stCondLst>
                                            <p:cond delay="0"/>
                                          </p:stCondLst>
                                        </p:cTn>
                                        <p:tgtEl>
                                          <p:spTgt spid="58376">
                                            <p:txEl>
                                              <p:pRg st="1" end="1"/>
                                            </p:txEl>
                                          </p:spTgt>
                                        </p:tgtEl>
                                        <p:attrNameLst>
                                          <p:attrName>ppt_x</p:attrName>
                                        </p:attrNameLst>
                                      </p:cBhvr>
                                    </p:anim>
                                    <p:anim from="0" to="-1.0" calcmode="lin" valueType="num">
                                      <p:cBhvr>
                                        <p:cTn id="72" dur="200" decel="50000" autoRev="1" fill="hold">
                                          <p:stCondLst>
                                            <p:cond delay="600"/>
                                          </p:stCondLst>
                                        </p:cTn>
                                        <p:tgtEl>
                                          <p:spTgt spid="58376">
                                            <p:txEl>
                                              <p:pRg st="1" end="1"/>
                                            </p:txEl>
                                          </p:spTgt>
                                        </p:tgtEl>
                                        <p:attrNameLst>
                                          <p:attrName>xshear</p:attrName>
                                        </p:attrNameLst>
                                      </p:cBhvr>
                                    </p:anim>
                                    <p:animScale>
                                      <p:cBhvr>
                                        <p:cTn id="73" dur="200" decel="100000" autoRev="1" fill="hold">
                                          <p:stCondLst>
                                            <p:cond delay="600"/>
                                          </p:stCondLst>
                                        </p:cTn>
                                        <p:tgtEl>
                                          <p:spTgt spid="58376">
                                            <p:txEl>
                                              <p:pRg st="1" end="1"/>
                                            </p:txEl>
                                          </p:spTgt>
                                        </p:tgtEl>
                                      </p:cBhvr>
                                      <p:from x="100000" y="100000"/>
                                      <p:to x="80000" y="100000"/>
                                    </p:animScale>
                                    <p:anim by="(#ppt_h/3+#ppt_w*0.1)" calcmode="lin" valueType="num">
                                      <p:cBhvr additive="sum">
                                        <p:cTn id="74" dur="200" decel="100000" autoRev="1" fill="hold">
                                          <p:stCondLst>
                                            <p:cond delay="600"/>
                                          </p:stCondLst>
                                        </p:cTn>
                                        <p:tgtEl>
                                          <p:spTgt spid="58376">
                                            <p:txEl>
                                              <p:pRg st="1" end="1"/>
                                            </p:txEl>
                                          </p:spTgt>
                                        </p:tgtEl>
                                        <p:attrNameLst>
                                          <p:attrName>ppt_x</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58376">
                                            <p:txEl>
                                              <p:pRg st="2" end="2"/>
                                            </p:txEl>
                                          </p:spTgt>
                                        </p:tgtEl>
                                        <p:attrNameLst>
                                          <p:attrName>style.visibility</p:attrName>
                                        </p:attrNameLst>
                                      </p:cBhvr>
                                      <p:to>
                                        <p:strVal val="visible"/>
                                      </p:to>
                                    </p:set>
                                    <p:anim from="(-#ppt_w/2)" to="(#ppt_x)" calcmode="lin" valueType="num">
                                      <p:cBhvr>
                                        <p:cTn id="79" dur="600" fill="hold">
                                          <p:stCondLst>
                                            <p:cond delay="0"/>
                                          </p:stCondLst>
                                        </p:cTn>
                                        <p:tgtEl>
                                          <p:spTgt spid="58376">
                                            <p:txEl>
                                              <p:pRg st="2" end="2"/>
                                            </p:txEl>
                                          </p:spTgt>
                                        </p:tgtEl>
                                        <p:attrNameLst>
                                          <p:attrName>ppt_x</p:attrName>
                                        </p:attrNameLst>
                                      </p:cBhvr>
                                    </p:anim>
                                    <p:anim from="0" to="-1.0" calcmode="lin" valueType="num">
                                      <p:cBhvr>
                                        <p:cTn id="80" dur="200" decel="50000" autoRev="1" fill="hold">
                                          <p:stCondLst>
                                            <p:cond delay="600"/>
                                          </p:stCondLst>
                                        </p:cTn>
                                        <p:tgtEl>
                                          <p:spTgt spid="58376">
                                            <p:txEl>
                                              <p:pRg st="2" end="2"/>
                                            </p:txEl>
                                          </p:spTgt>
                                        </p:tgtEl>
                                        <p:attrNameLst>
                                          <p:attrName>xshear</p:attrName>
                                        </p:attrNameLst>
                                      </p:cBhvr>
                                    </p:anim>
                                    <p:animScale>
                                      <p:cBhvr>
                                        <p:cTn id="81" dur="200" decel="100000" autoRev="1" fill="hold">
                                          <p:stCondLst>
                                            <p:cond delay="600"/>
                                          </p:stCondLst>
                                        </p:cTn>
                                        <p:tgtEl>
                                          <p:spTgt spid="58376">
                                            <p:txEl>
                                              <p:pRg st="2" end="2"/>
                                            </p:txEl>
                                          </p:spTgt>
                                        </p:tgtEl>
                                      </p:cBhvr>
                                      <p:from x="100000" y="100000"/>
                                      <p:to x="80000" y="100000"/>
                                    </p:animScale>
                                    <p:anim by="(#ppt_h/3+#ppt_w*0.1)" calcmode="lin" valueType="num">
                                      <p:cBhvr additive="sum">
                                        <p:cTn id="82" dur="200" decel="100000" autoRev="1" fill="hold">
                                          <p:stCondLst>
                                            <p:cond delay="600"/>
                                          </p:stCondLst>
                                        </p:cTn>
                                        <p:tgtEl>
                                          <p:spTgt spid="58376">
                                            <p:txEl>
                                              <p:pRg st="2" end="2"/>
                                            </p:txEl>
                                          </p:spTgt>
                                        </p:tgtEl>
                                        <p:attrNameLst>
                                          <p:attrName>ppt_x</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58376">
                                            <p:txEl>
                                              <p:pRg st="3" end="3"/>
                                            </p:txEl>
                                          </p:spTgt>
                                        </p:tgtEl>
                                        <p:attrNameLst>
                                          <p:attrName>style.visibility</p:attrName>
                                        </p:attrNameLst>
                                      </p:cBhvr>
                                      <p:to>
                                        <p:strVal val="visible"/>
                                      </p:to>
                                    </p:set>
                                    <p:anim from="(-#ppt_w/2)" to="(#ppt_x)" calcmode="lin" valueType="num">
                                      <p:cBhvr>
                                        <p:cTn id="87" dur="600" fill="hold">
                                          <p:stCondLst>
                                            <p:cond delay="0"/>
                                          </p:stCondLst>
                                        </p:cTn>
                                        <p:tgtEl>
                                          <p:spTgt spid="58376">
                                            <p:txEl>
                                              <p:pRg st="3" end="3"/>
                                            </p:txEl>
                                          </p:spTgt>
                                        </p:tgtEl>
                                        <p:attrNameLst>
                                          <p:attrName>ppt_x</p:attrName>
                                        </p:attrNameLst>
                                      </p:cBhvr>
                                    </p:anim>
                                    <p:anim from="0" to="-1.0" calcmode="lin" valueType="num">
                                      <p:cBhvr>
                                        <p:cTn id="88" dur="200" decel="50000" autoRev="1" fill="hold">
                                          <p:stCondLst>
                                            <p:cond delay="600"/>
                                          </p:stCondLst>
                                        </p:cTn>
                                        <p:tgtEl>
                                          <p:spTgt spid="58376">
                                            <p:txEl>
                                              <p:pRg st="3" end="3"/>
                                            </p:txEl>
                                          </p:spTgt>
                                        </p:tgtEl>
                                        <p:attrNameLst>
                                          <p:attrName>xshear</p:attrName>
                                        </p:attrNameLst>
                                      </p:cBhvr>
                                    </p:anim>
                                    <p:animScale>
                                      <p:cBhvr>
                                        <p:cTn id="89" dur="200" decel="100000" autoRev="1" fill="hold">
                                          <p:stCondLst>
                                            <p:cond delay="600"/>
                                          </p:stCondLst>
                                        </p:cTn>
                                        <p:tgtEl>
                                          <p:spTgt spid="58376">
                                            <p:txEl>
                                              <p:pRg st="3" end="3"/>
                                            </p:txEl>
                                          </p:spTgt>
                                        </p:tgtEl>
                                      </p:cBhvr>
                                      <p:from x="100000" y="100000"/>
                                      <p:to x="80000" y="100000"/>
                                    </p:animScale>
                                    <p:anim by="(#ppt_h/3+#ppt_w*0.1)" calcmode="lin" valueType="num">
                                      <p:cBhvr additive="sum">
                                        <p:cTn id="90" dur="200" decel="100000" autoRev="1" fill="hold">
                                          <p:stCondLst>
                                            <p:cond delay="600"/>
                                          </p:stCondLst>
                                        </p:cTn>
                                        <p:tgtEl>
                                          <p:spTgt spid="58376">
                                            <p:txEl>
                                              <p:pRg st="3" end="3"/>
                                            </p:txEl>
                                          </p:spTgt>
                                        </p:tgtEl>
                                        <p:attrNameLst>
                                          <p:attrName>ppt_x</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4" presetClass="entr" presetSubtype="0" fill="hold" grpId="0" nodeType="clickEffect">
                                  <p:stCondLst>
                                    <p:cond delay="0"/>
                                  </p:stCondLst>
                                  <p:childTnLst>
                                    <p:set>
                                      <p:cBhvr>
                                        <p:cTn id="94" dur="1" fill="hold">
                                          <p:stCondLst>
                                            <p:cond delay="0"/>
                                          </p:stCondLst>
                                        </p:cTn>
                                        <p:tgtEl>
                                          <p:spTgt spid="58376">
                                            <p:txEl>
                                              <p:pRg st="4" end="4"/>
                                            </p:txEl>
                                          </p:spTgt>
                                        </p:tgtEl>
                                        <p:attrNameLst>
                                          <p:attrName>style.visibility</p:attrName>
                                        </p:attrNameLst>
                                      </p:cBhvr>
                                      <p:to>
                                        <p:strVal val="visible"/>
                                      </p:to>
                                    </p:set>
                                    <p:anim from="(-#ppt_w/2)" to="(#ppt_x)" calcmode="lin" valueType="num">
                                      <p:cBhvr>
                                        <p:cTn id="95" dur="600" fill="hold">
                                          <p:stCondLst>
                                            <p:cond delay="0"/>
                                          </p:stCondLst>
                                        </p:cTn>
                                        <p:tgtEl>
                                          <p:spTgt spid="58376">
                                            <p:txEl>
                                              <p:pRg st="4" end="4"/>
                                            </p:txEl>
                                          </p:spTgt>
                                        </p:tgtEl>
                                        <p:attrNameLst>
                                          <p:attrName>ppt_x</p:attrName>
                                        </p:attrNameLst>
                                      </p:cBhvr>
                                    </p:anim>
                                    <p:anim from="0" to="-1.0" calcmode="lin" valueType="num">
                                      <p:cBhvr>
                                        <p:cTn id="96" dur="200" decel="50000" autoRev="1" fill="hold">
                                          <p:stCondLst>
                                            <p:cond delay="600"/>
                                          </p:stCondLst>
                                        </p:cTn>
                                        <p:tgtEl>
                                          <p:spTgt spid="58376">
                                            <p:txEl>
                                              <p:pRg st="4" end="4"/>
                                            </p:txEl>
                                          </p:spTgt>
                                        </p:tgtEl>
                                        <p:attrNameLst>
                                          <p:attrName>xshear</p:attrName>
                                        </p:attrNameLst>
                                      </p:cBhvr>
                                    </p:anim>
                                    <p:animScale>
                                      <p:cBhvr>
                                        <p:cTn id="97" dur="200" decel="100000" autoRev="1" fill="hold">
                                          <p:stCondLst>
                                            <p:cond delay="600"/>
                                          </p:stCondLst>
                                        </p:cTn>
                                        <p:tgtEl>
                                          <p:spTgt spid="58376">
                                            <p:txEl>
                                              <p:pRg st="4" end="4"/>
                                            </p:txEl>
                                          </p:spTgt>
                                        </p:tgtEl>
                                      </p:cBhvr>
                                      <p:from x="100000" y="100000"/>
                                      <p:to x="80000" y="100000"/>
                                    </p:animScale>
                                    <p:anim by="(#ppt_h/3+#ppt_w*0.1)" calcmode="lin" valueType="num">
                                      <p:cBhvr additive="sum">
                                        <p:cTn id="98" dur="200" decel="100000" autoRev="1" fill="hold">
                                          <p:stCondLst>
                                            <p:cond delay="600"/>
                                          </p:stCondLst>
                                        </p:cTn>
                                        <p:tgtEl>
                                          <p:spTgt spid="58376">
                                            <p:txEl>
                                              <p:pRg st="4" end="4"/>
                                            </p:txEl>
                                          </p:spTgt>
                                        </p:tgtEl>
                                        <p:attrNameLst>
                                          <p:attrName>ppt_x</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4" presetClass="entr" presetSubtype="0" fill="hold" grpId="0" nodeType="clickEffect">
                                  <p:stCondLst>
                                    <p:cond delay="0"/>
                                  </p:stCondLst>
                                  <p:childTnLst>
                                    <p:set>
                                      <p:cBhvr>
                                        <p:cTn id="102" dur="1" fill="hold">
                                          <p:stCondLst>
                                            <p:cond delay="0"/>
                                          </p:stCondLst>
                                        </p:cTn>
                                        <p:tgtEl>
                                          <p:spTgt spid="58376">
                                            <p:txEl>
                                              <p:pRg st="5" end="5"/>
                                            </p:txEl>
                                          </p:spTgt>
                                        </p:tgtEl>
                                        <p:attrNameLst>
                                          <p:attrName>style.visibility</p:attrName>
                                        </p:attrNameLst>
                                      </p:cBhvr>
                                      <p:to>
                                        <p:strVal val="visible"/>
                                      </p:to>
                                    </p:set>
                                    <p:anim from="(-#ppt_w/2)" to="(#ppt_x)" calcmode="lin" valueType="num">
                                      <p:cBhvr>
                                        <p:cTn id="103" dur="600" fill="hold">
                                          <p:stCondLst>
                                            <p:cond delay="0"/>
                                          </p:stCondLst>
                                        </p:cTn>
                                        <p:tgtEl>
                                          <p:spTgt spid="58376">
                                            <p:txEl>
                                              <p:pRg st="5" end="5"/>
                                            </p:txEl>
                                          </p:spTgt>
                                        </p:tgtEl>
                                        <p:attrNameLst>
                                          <p:attrName>ppt_x</p:attrName>
                                        </p:attrNameLst>
                                      </p:cBhvr>
                                    </p:anim>
                                    <p:anim from="0" to="-1.0" calcmode="lin" valueType="num">
                                      <p:cBhvr>
                                        <p:cTn id="104" dur="200" decel="50000" autoRev="1" fill="hold">
                                          <p:stCondLst>
                                            <p:cond delay="600"/>
                                          </p:stCondLst>
                                        </p:cTn>
                                        <p:tgtEl>
                                          <p:spTgt spid="58376">
                                            <p:txEl>
                                              <p:pRg st="5" end="5"/>
                                            </p:txEl>
                                          </p:spTgt>
                                        </p:tgtEl>
                                        <p:attrNameLst>
                                          <p:attrName>xshear</p:attrName>
                                        </p:attrNameLst>
                                      </p:cBhvr>
                                    </p:anim>
                                    <p:animScale>
                                      <p:cBhvr>
                                        <p:cTn id="105" dur="200" decel="100000" autoRev="1" fill="hold">
                                          <p:stCondLst>
                                            <p:cond delay="600"/>
                                          </p:stCondLst>
                                        </p:cTn>
                                        <p:tgtEl>
                                          <p:spTgt spid="58376">
                                            <p:txEl>
                                              <p:pRg st="5" end="5"/>
                                            </p:txEl>
                                          </p:spTgt>
                                        </p:tgtEl>
                                      </p:cBhvr>
                                      <p:from x="100000" y="100000"/>
                                      <p:to x="80000" y="100000"/>
                                    </p:animScale>
                                    <p:anim by="(#ppt_h/3+#ppt_w*0.1)" calcmode="lin" valueType="num">
                                      <p:cBhvr additive="sum">
                                        <p:cTn id="106" dur="200" decel="100000" autoRev="1" fill="hold">
                                          <p:stCondLst>
                                            <p:cond delay="600"/>
                                          </p:stCondLst>
                                        </p:cTn>
                                        <p:tgtEl>
                                          <p:spTgt spid="58376">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build="p"/>
      <p:bldP spid="5837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48" r="584" b="-4"/>
          <a:stretch/>
        </p:blipFill>
        <p:spPr>
          <a:xfrm>
            <a:off x="3019908" y="584790"/>
            <a:ext cx="6095318" cy="568841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757" r="18056" b="-1"/>
          <a:stretch/>
        </p:blipFill>
        <p:spPr>
          <a:xfrm>
            <a:off x="9147230" y="1096430"/>
            <a:ext cx="2499102" cy="2539905"/>
          </a:xfrm>
          <a:prstGeom prst="rect">
            <a:avLst/>
          </a:prstGeom>
        </p:spPr>
      </p:pic>
      <p:sp>
        <p:nvSpPr>
          <p:cNvPr id="4" name="Date Placeholder 3"/>
          <p:cNvSpPr>
            <a:spLocks noGrp="1"/>
          </p:cNvSpPr>
          <p:nvPr>
            <p:ph type="dt" sz="half" idx="10"/>
          </p:nvPr>
        </p:nvSpPr>
        <p:spPr/>
        <p:txBody>
          <a:bodyPr/>
          <a:lstStyle/>
          <a:p>
            <a:fld id="{321BC874-B3CD-444D-A8D2-4C83B63BB659}"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34</a:t>
            </a:fld>
            <a:endParaRPr lang="en-US"/>
          </a:p>
        </p:txBody>
      </p:sp>
    </p:spTree>
    <p:extLst>
      <p:ext uri="{BB962C8B-B14F-4D97-AF65-F5344CB8AC3E}">
        <p14:creationId xmlns:p14="http://schemas.microsoft.com/office/powerpoint/2010/main" val="289085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3021" y="275893"/>
            <a:ext cx="9692943" cy="588962"/>
          </a:xfrm>
        </p:spPr>
        <p:txBody>
          <a:bodyPr>
            <a:normAutofit/>
          </a:bodyPr>
          <a:lstStyle/>
          <a:p>
            <a:pPr algn="ctr"/>
            <a:r>
              <a:rPr lang="en-US" sz="3600" dirty="0"/>
              <a:t>Critical Competencies for 2017and Beyond</a:t>
            </a:r>
            <a:endParaRPr lang="en-US" dirty="0"/>
          </a:p>
        </p:txBody>
      </p:sp>
      <p:sp>
        <p:nvSpPr>
          <p:cNvPr id="3" name="Content Placeholder 2"/>
          <p:cNvSpPr>
            <a:spLocks noGrp="1"/>
          </p:cNvSpPr>
          <p:nvPr>
            <p:ph idx="4294967295"/>
          </p:nvPr>
        </p:nvSpPr>
        <p:spPr>
          <a:xfrm>
            <a:off x="967563" y="1101061"/>
            <a:ext cx="10244919" cy="4024313"/>
          </a:xfrm>
        </p:spPr>
        <p:txBody>
          <a:bodyPr>
            <a:normAutofit lnSpcReduction="10000"/>
          </a:bodyPr>
          <a:lstStyle/>
          <a:p>
            <a:pPr algn="ctr"/>
            <a:r>
              <a:rPr lang="en-US" sz="3200" dirty="0"/>
              <a:t>Discovery-based learning</a:t>
            </a:r>
          </a:p>
          <a:p>
            <a:pPr algn="ctr"/>
            <a:endParaRPr lang="en-US" sz="3200" dirty="0"/>
          </a:p>
          <a:p>
            <a:pPr algn="ctr"/>
            <a:r>
              <a:rPr lang="en-US" sz="3200" dirty="0"/>
              <a:t>Collaborative strategic decision making</a:t>
            </a:r>
          </a:p>
          <a:p>
            <a:pPr algn="ctr"/>
            <a:endParaRPr lang="en-US" sz="3200" dirty="0"/>
          </a:p>
          <a:p>
            <a:pPr algn="ctr"/>
            <a:r>
              <a:rPr lang="en-US" sz="3200" dirty="0"/>
              <a:t>Shaping work for meaning</a:t>
            </a:r>
          </a:p>
          <a:p>
            <a:pPr algn="ctr"/>
            <a:endParaRPr lang="en-US" sz="3200" dirty="0"/>
          </a:p>
          <a:p>
            <a:pPr algn="ctr"/>
            <a:r>
              <a:rPr lang="en-US" sz="3200" dirty="0"/>
              <a:t>Activating Open Networks</a:t>
            </a:r>
          </a:p>
          <a:p>
            <a:pPr algn="ctr"/>
            <a:endParaRPr lang="en-US" dirty="0"/>
          </a:p>
        </p:txBody>
      </p:sp>
      <p:pic>
        <p:nvPicPr>
          <p:cNvPr id="6" name="Picture 5"/>
          <p:cNvPicPr>
            <a:picLocks noChangeAspect="1"/>
          </p:cNvPicPr>
          <p:nvPr/>
        </p:nvPicPr>
        <p:blipFill>
          <a:blip r:embed="rId2"/>
          <a:stretch>
            <a:fillRect/>
          </a:stretch>
        </p:blipFill>
        <p:spPr>
          <a:xfrm>
            <a:off x="2011702" y="5458144"/>
            <a:ext cx="8591821" cy="795611"/>
          </a:xfrm>
          <a:prstGeom prst="rect">
            <a:avLst/>
          </a:prstGeom>
        </p:spPr>
      </p:pic>
      <p:sp>
        <p:nvSpPr>
          <p:cNvPr id="4" name="Date Placeholder 3"/>
          <p:cNvSpPr>
            <a:spLocks noGrp="1"/>
          </p:cNvSpPr>
          <p:nvPr>
            <p:ph type="dt" sz="half" idx="10"/>
          </p:nvPr>
        </p:nvSpPr>
        <p:spPr/>
        <p:txBody>
          <a:bodyPr/>
          <a:lstStyle/>
          <a:p>
            <a:fld id="{D6B5D621-16CE-426B-95BE-D3BE1343F8F2}"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35</a:t>
            </a:fld>
            <a:endParaRPr lang="en-US"/>
          </a:p>
        </p:txBody>
      </p:sp>
    </p:spTree>
    <p:extLst>
      <p:ext uri="{BB962C8B-B14F-4D97-AF65-F5344CB8AC3E}">
        <p14:creationId xmlns:p14="http://schemas.microsoft.com/office/powerpoint/2010/main" val="2338568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5995" y="5741581"/>
            <a:ext cx="6199186" cy="535431"/>
          </a:xfrm>
        </p:spPr>
        <p:txBody>
          <a:bodyPr>
            <a:normAutofit/>
          </a:bodyPr>
          <a:lstStyle/>
          <a:p>
            <a:pPr algn="ctr"/>
            <a:r>
              <a:rPr lang="en-US" sz="1800" dirty="0"/>
              <a:t>Revisiting 31 Core Competencies</a:t>
            </a:r>
          </a:p>
        </p:txBody>
      </p:sp>
      <p:sp>
        <p:nvSpPr>
          <p:cNvPr id="3" name="Content Placeholder 2"/>
          <p:cNvSpPr>
            <a:spLocks noGrp="1"/>
          </p:cNvSpPr>
          <p:nvPr>
            <p:ph idx="4294967295"/>
          </p:nvPr>
        </p:nvSpPr>
        <p:spPr>
          <a:xfrm>
            <a:off x="236491" y="474886"/>
            <a:ext cx="11722191" cy="5266696"/>
          </a:xfrm>
        </p:spPr>
        <p:txBody>
          <a:bodyPr>
            <a:normAutofit/>
          </a:bodyPr>
          <a:lstStyle/>
          <a:p>
            <a:pPr algn="ctr"/>
            <a:r>
              <a:rPr lang="en-US" sz="3600" dirty="0">
                <a:latin typeface="+mj-lt"/>
              </a:rPr>
              <a:t>Competencies Dealing with People</a:t>
            </a:r>
          </a:p>
          <a:p>
            <a:endParaRPr lang="en-US" sz="2400" dirty="0"/>
          </a:p>
          <a:p>
            <a:pPr lvl="1"/>
            <a:r>
              <a:rPr lang="en-US" sz="2400" dirty="0"/>
              <a:t>Establishing focus: The ability to develop and communicate goals in support of the business’ mission.</a:t>
            </a:r>
          </a:p>
          <a:p>
            <a:r>
              <a:rPr lang="en-US" sz="2400" dirty="0"/>
              <a:t> </a:t>
            </a:r>
          </a:p>
          <a:p>
            <a:pPr lvl="1"/>
            <a:r>
              <a:rPr lang="en-US" sz="2400" dirty="0"/>
              <a:t>Providing motivational support: The ability to enhance others’ commitment to their work.</a:t>
            </a:r>
          </a:p>
          <a:p>
            <a:r>
              <a:rPr lang="en-US" sz="2400" dirty="0"/>
              <a:t> </a:t>
            </a:r>
          </a:p>
          <a:p>
            <a:pPr lvl="1"/>
            <a:r>
              <a:rPr lang="en-US" sz="2400" dirty="0"/>
              <a:t>Fostering teamwork: As a team member, the ability and desire to work cooperatively with others on a team; as a team leader, the ability to demonstrate interest, skill and success in getting groups to learn to work together.</a:t>
            </a:r>
          </a:p>
          <a:p>
            <a:pPr lvl="1"/>
            <a:endParaRPr lang="en-US" dirty="0"/>
          </a:p>
        </p:txBody>
      </p:sp>
      <p:sp>
        <p:nvSpPr>
          <p:cNvPr id="4" name="TextBox 3"/>
          <p:cNvSpPr txBox="1"/>
          <p:nvPr/>
        </p:nvSpPr>
        <p:spPr>
          <a:xfrm>
            <a:off x="489097" y="5916017"/>
            <a:ext cx="5401339" cy="369332"/>
          </a:xfrm>
          <a:prstGeom prst="rect">
            <a:avLst/>
          </a:prstGeom>
          <a:noFill/>
        </p:spPr>
        <p:txBody>
          <a:bodyPr wrap="square" rtlCol="0">
            <a:spAutoFit/>
          </a:bodyPr>
          <a:lstStyle/>
          <a:p>
            <a:r>
              <a:rPr lang="en-US" dirty="0"/>
              <a:t>Written by Edward J. </a:t>
            </a:r>
            <a:r>
              <a:rPr lang="en-US" dirty="0" err="1"/>
              <a:t>Cripe</a:t>
            </a:r>
            <a:r>
              <a:rPr lang="en-US" dirty="0"/>
              <a:t> and Richard S. Mansfield</a:t>
            </a:r>
          </a:p>
        </p:txBody>
      </p:sp>
      <p:sp>
        <p:nvSpPr>
          <p:cNvPr id="5" name="Date Placeholder 4"/>
          <p:cNvSpPr>
            <a:spLocks noGrp="1"/>
          </p:cNvSpPr>
          <p:nvPr>
            <p:ph type="dt" sz="half" idx="10"/>
          </p:nvPr>
        </p:nvSpPr>
        <p:spPr/>
        <p:txBody>
          <a:bodyPr/>
          <a:lstStyle/>
          <a:p>
            <a:fld id="{6C434552-4384-4C33-9D2F-A50EDE7CEA39}" type="datetime1">
              <a:rPr lang="en-US" smtClean="0"/>
              <a:t>9/11/2017</a:t>
            </a:fld>
            <a:endParaRPr lang="en-US"/>
          </a:p>
        </p:txBody>
      </p:sp>
      <p:sp>
        <p:nvSpPr>
          <p:cNvPr id="6" name="Footer Placeholder 5"/>
          <p:cNvSpPr>
            <a:spLocks noGrp="1"/>
          </p:cNvSpPr>
          <p:nvPr>
            <p:ph type="ftr" sz="quarter" idx="11"/>
          </p:nvPr>
        </p:nvSpPr>
        <p:spPr/>
        <p:txBody>
          <a:bodyPr/>
          <a:lstStyle/>
          <a:p>
            <a:r>
              <a:rPr lang="en-US"/>
              <a:t>Gregory Owens, LMSW, The Institute</a:t>
            </a:r>
          </a:p>
        </p:txBody>
      </p:sp>
      <p:sp>
        <p:nvSpPr>
          <p:cNvPr id="7" name="Slide Number Placeholder 6"/>
          <p:cNvSpPr>
            <a:spLocks noGrp="1"/>
          </p:cNvSpPr>
          <p:nvPr>
            <p:ph type="sldNum" sz="quarter" idx="12"/>
          </p:nvPr>
        </p:nvSpPr>
        <p:spPr/>
        <p:txBody>
          <a:bodyPr/>
          <a:lstStyle/>
          <a:p>
            <a:fld id="{D406D2FA-7112-492D-BC87-763D6705B016}" type="slidenum">
              <a:rPr lang="en-US" smtClean="0"/>
              <a:t>36</a:t>
            </a:fld>
            <a:endParaRPr lang="en-US"/>
          </a:p>
        </p:txBody>
      </p:sp>
    </p:spTree>
    <p:extLst>
      <p:ext uri="{BB962C8B-B14F-4D97-AF65-F5344CB8AC3E}">
        <p14:creationId xmlns:p14="http://schemas.microsoft.com/office/powerpoint/2010/main" val="3900352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84200"/>
            <a:ext cx="12192000" cy="717550"/>
          </a:xfrm>
        </p:spPr>
        <p:txBody>
          <a:bodyPr>
            <a:normAutofit/>
          </a:bodyPr>
          <a:lstStyle/>
          <a:p>
            <a:pPr algn="ctr"/>
            <a:r>
              <a:rPr lang="en-US" sz="3600" dirty="0"/>
              <a:t>Competencies Dealing with Business</a:t>
            </a:r>
          </a:p>
        </p:txBody>
      </p:sp>
      <p:sp>
        <p:nvSpPr>
          <p:cNvPr id="3" name="Content Placeholder 2"/>
          <p:cNvSpPr>
            <a:spLocks noGrp="1"/>
          </p:cNvSpPr>
          <p:nvPr>
            <p:ph idx="4294967295"/>
          </p:nvPr>
        </p:nvSpPr>
        <p:spPr>
          <a:xfrm>
            <a:off x="476250" y="1846263"/>
            <a:ext cx="11715750" cy="4416425"/>
          </a:xfrm>
        </p:spPr>
        <p:txBody>
          <a:bodyPr/>
          <a:lstStyle/>
          <a:p>
            <a:r>
              <a:rPr lang="en-US" sz="2400" dirty="0"/>
              <a:t>Diagnostic information gathering: The ability to identify the information needed to clarify a situation, seek that information from appropriate sources and use skillful questioning to draw out the information, when others are reluctant to disclose it.</a:t>
            </a:r>
          </a:p>
          <a:p>
            <a:r>
              <a:rPr lang="en-US" sz="2400" dirty="0"/>
              <a:t> </a:t>
            </a:r>
          </a:p>
          <a:p>
            <a:r>
              <a:rPr lang="en-US" sz="2400" dirty="0"/>
              <a:t>Analytical thinking: The ability to tackle a problem by using a logical, systematic, sequential approach.</a:t>
            </a:r>
          </a:p>
          <a:p>
            <a:r>
              <a:rPr lang="en-US" sz="2400" dirty="0"/>
              <a:t> </a:t>
            </a:r>
          </a:p>
          <a:p>
            <a:r>
              <a:rPr lang="en-US" sz="2400" dirty="0"/>
              <a:t>Forward thinking: The ability to anticipate the implications and consequences of situations and take appropriate action to be prepared for possible contingencies.</a:t>
            </a:r>
          </a:p>
          <a:p>
            <a:endParaRPr lang="en-US" dirty="0"/>
          </a:p>
        </p:txBody>
      </p:sp>
      <p:sp>
        <p:nvSpPr>
          <p:cNvPr id="4" name="Date Placeholder 3"/>
          <p:cNvSpPr>
            <a:spLocks noGrp="1"/>
          </p:cNvSpPr>
          <p:nvPr>
            <p:ph type="dt" sz="half" idx="10"/>
          </p:nvPr>
        </p:nvSpPr>
        <p:spPr/>
        <p:txBody>
          <a:bodyPr/>
          <a:lstStyle/>
          <a:p>
            <a:fld id="{A53CA595-3981-471F-A5F2-4E3790DBD248}"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37</a:t>
            </a:fld>
            <a:endParaRPr lang="en-US"/>
          </a:p>
        </p:txBody>
      </p:sp>
    </p:spTree>
    <p:extLst>
      <p:ext uri="{BB962C8B-B14F-4D97-AF65-F5344CB8AC3E}">
        <p14:creationId xmlns:p14="http://schemas.microsoft.com/office/powerpoint/2010/main" val="97477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156" y="560141"/>
            <a:ext cx="11816861" cy="695325"/>
          </a:xfrm>
        </p:spPr>
        <p:txBody>
          <a:bodyPr>
            <a:normAutofit/>
          </a:bodyPr>
          <a:lstStyle/>
          <a:p>
            <a:pPr algn="ctr"/>
            <a:r>
              <a:rPr lang="en-US" sz="3600" dirty="0"/>
              <a:t>Self-Management Competencies</a:t>
            </a:r>
          </a:p>
        </p:txBody>
      </p:sp>
      <p:sp>
        <p:nvSpPr>
          <p:cNvPr id="3" name="Content Placeholder 2"/>
          <p:cNvSpPr>
            <a:spLocks noGrp="1"/>
          </p:cNvSpPr>
          <p:nvPr>
            <p:ph idx="4294967295"/>
          </p:nvPr>
        </p:nvSpPr>
        <p:spPr>
          <a:xfrm>
            <a:off x="457200" y="1846263"/>
            <a:ext cx="11734800" cy="4022725"/>
          </a:xfrm>
        </p:spPr>
        <p:txBody>
          <a:bodyPr>
            <a:normAutofit/>
          </a:bodyPr>
          <a:lstStyle/>
          <a:p>
            <a:r>
              <a:rPr lang="en-US" sz="2400" dirty="0"/>
              <a:t>Self confidence: Faith in one’s own ideas and capability to be successful; willingness to take an independent position in the face of opposition.</a:t>
            </a:r>
          </a:p>
          <a:p>
            <a:r>
              <a:rPr lang="en-US" sz="2400" dirty="0"/>
              <a:t> </a:t>
            </a:r>
          </a:p>
          <a:p>
            <a:r>
              <a:rPr lang="en-US" sz="2400" dirty="0"/>
              <a:t>Stress management: The ability to keep functioning effectively when under pressure and maintain self control in the face of hostility or provocation.</a:t>
            </a:r>
          </a:p>
          <a:p>
            <a:r>
              <a:rPr lang="en-US" sz="2400" dirty="0"/>
              <a:t> </a:t>
            </a:r>
          </a:p>
          <a:p>
            <a:r>
              <a:rPr lang="en-US" sz="2400" dirty="0"/>
              <a:t>Personal credibility: Demonstrated concern that one be perceived as responsible, reliable and trustworthy</a:t>
            </a:r>
          </a:p>
        </p:txBody>
      </p:sp>
      <p:sp>
        <p:nvSpPr>
          <p:cNvPr id="4" name="Date Placeholder 3"/>
          <p:cNvSpPr>
            <a:spLocks noGrp="1"/>
          </p:cNvSpPr>
          <p:nvPr>
            <p:ph type="dt" sz="half" idx="10"/>
          </p:nvPr>
        </p:nvSpPr>
        <p:spPr/>
        <p:txBody>
          <a:bodyPr/>
          <a:lstStyle/>
          <a:p>
            <a:fld id="{58A2C305-C4D1-4496-9DF7-5BA5150CBD7E}"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38</a:t>
            </a:fld>
            <a:endParaRPr lang="en-US"/>
          </a:p>
        </p:txBody>
      </p:sp>
    </p:spTree>
    <p:extLst>
      <p:ext uri="{BB962C8B-B14F-4D97-AF65-F5344CB8AC3E}">
        <p14:creationId xmlns:p14="http://schemas.microsoft.com/office/powerpoint/2010/main" val="2551619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8663" y="255957"/>
            <a:ext cx="10587037" cy="817562"/>
          </a:xfrm>
        </p:spPr>
        <p:txBody>
          <a:bodyPr>
            <a:normAutofit/>
          </a:bodyPr>
          <a:lstStyle/>
          <a:p>
            <a:pPr algn="ctr"/>
            <a:r>
              <a:rPr lang="en-US" sz="3600" dirty="0"/>
              <a:t>Leading complex and continuous change</a:t>
            </a:r>
          </a:p>
        </p:txBody>
      </p:sp>
      <p:sp>
        <p:nvSpPr>
          <p:cNvPr id="3" name="Content Placeholder 2"/>
          <p:cNvSpPr>
            <a:spLocks noGrp="1"/>
          </p:cNvSpPr>
          <p:nvPr>
            <p:ph idx="4294967295"/>
          </p:nvPr>
        </p:nvSpPr>
        <p:spPr>
          <a:xfrm>
            <a:off x="255181" y="1711843"/>
            <a:ext cx="11536325" cy="4518836"/>
          </a:xfrm>
        </p:spPr>
        <p:txBody>
          <a:bodyPr>
            <a:normAutofit/>
          </a:bodyPr>
          <a:lstStyle/>
          <a:p>
            <a:r>
              <a:rPr lang="en-US" sz="2400" dirty="0"/>
              <a:t>• Get ahead of the change curve by identifying and prioritizing opportunities more quickly.</a:t>
            </a:r>
          </a:p>
          <a:p>
            <a:r>
              <a:rPr lang="en-US" sz="2400" dirty="0"/>
              <a:t> </a:t>
            </a:r>
          </a:p>
          <a:p>
            <a:r>
              <a:rPr lang="en-US" sz="2400" dirty="0"/>
              <a:t>• Building greater capacity in individuals, teams, units and networks to undertake successful change.</a:t>
            </a:r>
          </a:p>
          <a:p>
            <a:r>
              <a:rPr lang="en-US" sz="2400" dirty="0"/>
              <a:t> </a:t>
            </a:r>
          </a:p>
          <a:p>
            <a:r>
              <a:rPr lang="en-US" sz="2400" dirty="0"/>
              <a:t>• Understanding the inter-dependencies of multiple simultaneous changes and address them rather than hoping that the competing demands for resources, time and attention will somehow sort themselves out.</a:t>
            </a:r>
          </a:p>
          <a:p>
            <a:r>
              <a:rPr lang="en-US" sz="2400" dirty="0"/>
              <a:t> </a:t>
            </a:r>
          </a:p>
          <a:p>
            <a:r>
              <a:rPr lang="en-US" sz="2400" dirty="0"/>
              <a:t>• Continuously increase the speed of change by doing it better, not pushing harder</a:t>
            </a:r>
            <a:r>
              <a:rPr lang="en-US" dirty="0"/>
              <a:t>.</a:t>
            </a:r>
          </a:p>
          <a:p>
            <a:endParaRPr lang="en-US" dirty="0"/>
          </a:p>
        </p:txBody>
      </p:sp>
      <p:sp>
        <p:nvSpPr>
          <p:cNvPr id="4" name="Date Placeholder 3"/>
          <p:cNvSpPr>
            <a:spLocks noGrp="1"/>
          </p:cNvSpPr>
          <p:nvPr>
            <p:ph type="dt" sz="half" idx="10"/>
          </p:nvPr>
        </p:nvSpPr>
        <p:spPr/>
        <p:txBody>
          <a:bodyPr/>
          <a:lstStyle/>
          <a:p>
            <a:fld id="{1E46B2B4-C90C-45B7-81D3-CED0F9E549EA}"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39</a:t>
            </a:fld>
            <a:endParaRPr lang="en-US"/>
          </a:p>
        </p:txBody>
      </p:sp>
    </p:spTree>
    <p:extLst>
      <p:ext uri="{BB962C8B-B14F-4D97-AF65-F5344CB8AC3E}">
        <p14:creationId xmlns:p14="http://schemas.microsoft.com/office/powerpoint/2010/main" val="272255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55752" y="1782180"/>
            <a:ext cx="3402012" cy="2197838"/>
          </a:xfrm>
        </p:spPr>
        <p:txBody>
          <a:bodyPr vert="horz" lIns="91440" tIns="45720" rIns="91440" bIns="45720" rtlCol="0" anchor="b">
            <a:normAutofit/>
          </a:bodyPr>
          <a:lstStyle/>
          <a:p>
            <a:r>
              <a:rPr lang="en-US" sz="4400" dirty="0">
                <a:solidFill>
                  <a:schemeClr val="tx1">
                    <a:lumMod val="85000"/>
                    <a:lumOff val="15000"/>
                  </a:schemeClr>
                </a:solidFill>
              </a:rPr>
              <a:t>What Should Health Equity Look Like?</a:t>
            </a:r>
          </a:p>
        </p:txBody>
      </p:sp>
      <p:pic>
        <p:nvPicPr>
          <p:cNvPr id="7" name="Content Placeholder 3" descr="C:\Users\WR1841\AppData\Local\Microsoft\Windows\Temporary Internet Files\Content.Outlook\PS5O1Y97\ facebook_1453483565776.jpg"/>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439615" y="454838"/>
            <a:ext cx="6745288" cy="5054600"/>
          </a:xfrm>
          <a:prstGeom prst="rect">
            <a:avLst/>
          </a:prstGeom>
          <a:noFill/>
        </p:spPr>
      </p:pic>
      <p:sp>
        <p:nvSpPr>
          <p:cNvPr id="15" name="TextBox 14"/>
          <p:cNvSpPr txBox="1"/>
          <p:nvPr/>
        </p:nvSpPr>
        <p:spPr>
          <a:xfrm>
            <a:off x="526017" y="5528263"/>
            <a:ext cx="3124200" cy="461665"/>
          </a:xfrm>
          <a:prstGeom prst="rect">
            <a:avLst/>
          </a:prstGeom>
          <a:noFill/>
        </p:spPr>
        <p:txBody>
          <a:bodyPr wrap="square" rtlCol="0">
            <a:spAutoFit/>
          </a:bodyPr>
          <a:lstStyle/>
          <a:p>
            <a:pPr algn="ctr" defTabSz="914400"/>
            <a:r>
              <a:rPr lang="en-US" sz="2400" dirty="0">
                <a:solidFill>
                  <a:prstClr val="black"/>
                </a:solidFill>
                <a:latin typeface="Gill Sans MT" panose="020B0502020104020203"/>
              </a:rPr>
              <a:t>Sameness</a:t>
            </a:r>
          </a:p>
        </p:txBody>
      </p:sp>
      <p:sp>
        <p:nvSpPr>
          <p:cNvPr id="17" name="TextBox 16"/>
          <p:cNvSpPr txBox="1"/>
          <p:nvPr/>
        </p:nvSpPr>
        <p:spPr>
          <a:xfrm>
            <a:off x="3989663" y="5530629"/>
            <a:ext cx="3124200" cy="461665"/>
          </a:xfrm>
          <a:prstGeom prst="rect">
            <a:avLst/>
          </a:prstGeom>
          <a:noFill/>
        </p:spPr>
        <p:txBody>
          <a:bodyPr wrap="square" rtlCol="0">
            <a:spAutoFit/>
          </a:bodyPr>
          <a:lstStyle/>
          <a:p>
            <a:pPr algn="ctr" defTabSz="914400"/>
            <a:r>
              <a:rPr lang="en-US" sz="2400" dirty="0">
                <a:solidFill>
                  <a:prstClr val="black"/>
                </a:solidFill>
                <a:latin typeface="Gill Sans MT" panose="020B0502020104020203"/>
              </a:rPr>
              <a:t>Fairness</a:t>
            </a:r>
          </a:p>
        </p:txBody>
      </p:sp>
      <p:sp>
        <p:nvSpPr>
          <p:cNvPr id="3" name="Date Placeholder 2"/>
          <p:cNvSpPr>
            <a:spLocks noGrp="1"/>
          </p:cNvSpPr>
          <p:nvPr>
            <p:ph type="dt" sz="half" idx="10"/>
          </p:nvPr>
        </p:nvSpPr>
        <p:spPr/>
        <p:txBody>
          <a:bodyPr/>
          <a:lstStyle/>
          <a:p>
            <a:fld id="{BFF8DA7F-ECBB-47DA-8DE7-118B835A7517}"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4</a:t>
            </a:fld>
            <a:endParaRPr lang="en-US"/>
          </a:p>
        </p:txBody>
      </p:sp>
    </p:spTree>
    <p:extLst>
      <p:ext uri="{BB962C8B-B14F-4D97-AF65-F5344CB8AC3E}">
        <p14:creationId xmlns:p14="http://schemas.microsoft.com/office/powerpoint/2010/main" val="333586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5698"/>
            <a:ext cx="12192000" cy="663575"/>
          </a:xfrm>
        </p:spPr>
        <p:txBody>
          <a:bodyPr>
            <a:normAutofit/>
          </a:bodyPr>
          <a:lstStyle/>
          <a:p>
            <a:pPr algn="ctr"/>
            <a:r>
              <a:rPr lang="en-US" sz="3600" dirty="0"/>
              <a:t>Pursuing vertical development</a:t>
            </a:r>
          </a:p>
        </p:txBody>
      </p:sp>
      <p:sp>
        <p:nvSpPr>
          <p:cNvPr id="3" name="Content Placeholder 2"/>
          <p:cNvSpPr>
            <a:spLocks noGrp="1"/>
          </p:cNvSpPr>
          <p:nvPr>
            <p:ph idx="4294967295"/>
          </p:nvPr>
        </p:nvSpPr>
        <p:spPr>
          <a:xfrm>
            <a:off x="510363" y="1208310"/>
            <a:ext cx="11238614" cy="4990471"/>
          </a:xfrm>
        </p:spPr>
        <p:txBody>
          <a:bodyPr>
            <a:normAutofit fontScale="85000" lnSpcReduction="20000"/>
          </a:bodyPr>
          <a:lstStyle/>
          <a:p>
            <a:r>
              <a:rPr lang="en-US" sz="2600" dirty="0"/>
              <a:t>• Developing the ability to see patterns and shift systems and processes to enable future possibilities.</a:t>
            </a:r>
          </a:p>
          <a:p>
            <a:r>
              <a:rPr lang="en-US" sz="2600" dirty="0"/>
              <a:t> </a:t>
            </a:r>
          </a:p>
          <a:p>
            <a:r>
              <a:rPr lang="en-US" sz="2600" dirty="0"/>
              <a:t>• Learning to think in terms of paradoxes or polarities instead of focusing exclusively on the ends of a continuum.</a:t>
            </a:r>
          </a:p>
          <a:p>
            <a:r>
              <a:rPr lang="en-US" sz="2600" dirty="0"/>
              <a:t> </a:t>
            </a:r>
          </a:p>
          <a:p>
            <a:r>
              <a:rPr lang="en-US" sz="2600" dirty="0"/>
              <a:t>• Envisioning long-term possibilities rather than being paralyzed by current limitations or barriers to innovation.</a:t>
            </a:r>
          </a:p>
          <a:p>
            <a:r>
              <a:rPr lang="en-US" sz="2600" dirty="0"/>
              <a:t> </a:t>
            </a:r>
          </a:p>
          <a:p>
            <a:r>
              <a:rPr lang="en-US" sz="2600" dirty="0"/>
              <a:t>• Understanding the potential of technology to transform the organization and the world.</a:t>
            </a:r>
          </a:p>
          <a:p>
            <a:r>
              <a:rPr lang="en-US" sz="2600" dirty="0"/>
              <a:t> </a:t>
            </a:r>
          </a:p>
          <a:p>
            <a:r>
              <a:rPr lang="en-US" sz="2600" dirty="0"/>
              <a:t>• Seeing beyond personal achievement and advancement in order to ignite collaborative efforts to achieve what would otherwise be impossible.</a:t>
            </a:r>
          </a:p>
          <a:p>
            <a:endParaRPr lang="en-US" dirty="0"/>
          </a:p>
        </p:txBody>
      </p:sp>
      <p:sp>
        <p:nvSpPr>
          <p:cNvPr id="4" name="Date Placeholder 3"/>
          <p:cNvSpPr>
            <a:spLocks noGrp="1"/>
          </p:cNvSpPr>
          <p:nvPr>
            <p:ph type="dt" sz="half" idx="10"/>
          </p:nvPr>
        </p:nvSpPr>
        <p:spPr/>
        <p:txBody>
          <a:bodyPr/>
          <a:lstStyle/>
          <a:p>
            <a:fld id="{BEFF4A50-7C2D-4637-96FA-9E9524C1E8DF}"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40</a:t>
            </a:fld>
            <a:endParaRPr lang="en-US"/>
          </a:p>
        </p:txBody>
      </p:sp>
    </p:spTree>
    <p:extLst>
      <p:ext uri="{BB962C8B-B14F-4D97-AF65-F5344CB8AC3E}">
        <p14:creationId xmlns:p14="http://schemas.microsoft.com/office/powerpoint/2010/main" val="141935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prstGeom prst="rect">
            <a:avLst/>
          </a:prstGeom>
        </p:spPr>
        <p:txBody>
          <a:bodyPr/>
          <a:lstStyle/>
          <a:p>
            <a:pPr>
              <a:defRPr/>
            </a:pPr>
            <a:fld id="{259809EB-AB31-4236-B78C-8C162AE1A865}" type="datetime1">
              <a:rPr lang="en-US" smtClean="0">
                <a:solidFill>
                  <a:prstClr val="black"/>
                </a:solidFill>
              </a:rPr>
              <a:t>9/11/2017</a:t>
            </a:fld>
            <a:endParaRPr lang="en-US">
              <a:solidFill>
                <a:prstClr val="black"/>
              </a:solidFill>
            </a:endParaRPr>
          </a:p>
        </p:txBody>
      </p:sp>
      <p:sp>
        <p:nvSpPr>
          <p:cNvPr id="3" name="Footer Placeholder 2"/>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4" name="Slide Number Placeholder 3"/>
          <p:cNvSpPr>
            <a:spLocks noGrp="1"/>
          </p:cNvSpPr>
          <p:nvPr>
            <p:ph type="sldNum" sz="quarter" idx="12"/>
          </p:nvPr>
        </p:nvSpPr>
        <p:spPr/>
        <p:txBody>
          <a:bodyPr/>
          <a:lstStyle/>
          <a:p>
            <a:pPr>
              <a:defRPr/>
            </a:pPr>
            <a:fld id="{043FFD35-AD2E-4B7C-8DB2-CBEC5230BCCD}" type="slidenum">
              <a:rPr lang="en-US" smtClean="0">
                <a:solidFill>
                  <a:prstClr val="white"/>
                </a:solidFill>
              </a:rPr>
              <a:pPr>
                <a:defRPr/>
              </a:pPr>
              <a:t>41</a:t>
            </a:fld>
            <a:endParaRPr lang="en-US">
              <a:solidFill>
                <a:prstClr val="white"/>
              </a:solidFill>
            </a:endParaRPr>
          </a:p>
        </p:txBody>
      </p:sp>
      <p:sp>
        <p:nvSpPr>
          <p:cNvPr id="71682" name="Title 4"/>
          <p:cNvSpPr>
            <a:spLocks noGrp="1"/>
          </p:cNvSpPr>
          <p:nvPr>
            <p:ph type="title" idx="4294967295"/>
          </p:nvPr>
        </p:nvSpPr>
        <p:spPr>
          <a:xfrm>
            <a:off x="2647507" y="552893"/>
            <a:ext cx="5759302" cy="727149"/>
          </a:xfrm>
        </p:spPr>
        <p:txBody>
          <a:bodyPr/>
          <a:lstStyle/>
          <a:p>
            <a:pPr algn="ctr" eaLnBrk="1" hangingPunct="1"/>
            <a:r>
              <a:rPr lang="en-US" altLang="en-US" sz="3600" dirty="0"/>
              <a:t>Optional Exercise</a:t>
            </a:r>
          </a:p>
        </p:txBody>
      </p:sp>
      <p:sp>
        <p:nvSpPr>
          <p:cNvPr id="71683" name="Content Placeholder 5"/>
          <p:cNvSpPr>
            <a:spLocks noGrp="1"/>
          </p:cNvSpPr>
          <p:nvPr>
            <p:ph idx="4294967295"/>
          </p:nvPr>
        </p:nvSpPr>
        <p:spPr>
          <a:xfrm>
            <a:off x="1032003" y="1845976"/>
            <a:ext cx="9773743" cy="3429000"/>
          </a:xfrm>
        </p:spPr>
        <p:txBody>
          <a:bodyPr>
            <a:normAutofit/>
          </a:bodyPr>
          <a:lstStyle/>
          <a:p>
            <a:pPr eaLnBrk="1" hangingPunct="1"/>
            <a:r>
              <a:rPr lang="en-US" altLang="en-US" sz="2800" dirty="0"/>
              <a:t>How many of these competencies do you (individual) have?</a:t>
            </a:r>
          </a:p>
          <a:p>
            <a:pPr eaLnBrk="1" hangingPunct="1"/>
            <a:r>
              <a:rPr lang="en-US" altLang="en-US" sz="2800" dirty="0"/>
              <a:t>How many does my team (office, group) have?</a:t>
            </a:r>
          </a:p>
          <a:p>
            <a:pPr eaLnBrk="1" hangingPunct="1"/>
            <a:r>
              <a:rPr lang="en-US" altLang="en-US" sz="2800" dirty="0"/>
              <a:t>How many does the organization have?</a:t>
            </a:r>
          </a:p>
          <a:p>
            <a:pPr eaLnBrk="1" hangingPunct="1"/>
            <a:r>
              <a:rPr lang="en-US" altLang="en-US" sz="2800" dirty="0"/>
              <a:t>How will you work to get more competencies for yourself, team and the organization?</a:t>
            </a:r>
          </a:p>
        </p:txBody>
      </p:sp>
    </p:spTree>
    <p:extLst>
      <p:ext uri="{BB962C8B-B14F-4D97-AF65-F5344CB8AC3E}">
        <p14:creationId xmlns:p14="http://schemas.microsoft.com/office/powerpoint/2010/main" val="4271385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prstGeom prst="rect">
            <a:avLst/>
          </a:prstGeom>
        </p:spPr>
        <p:txBody>
          <a:bodyPr/>
          <a:lstStyle/>
          <a:p>
            <a:pPr>
              <a:defRPr/>
            </a:pPr>
            <a:fld id="{4585B3CF-64FA-4B8E-9458-1AE2A684CD34}" type="datetime1">
              <a:rPr lang="en-US" smtClean="0">
                <a:solidFill>
                  <a:prstClr val="black"/>
                </a:solidFill>
              </a:rPr>
              <a:t>9/11/2017</a:t>
            </a:fld>
            <a:endParaRPr lang="en-US">
              <a:solidFill>
                <a:prstClr val="black"/>
              </a:solidFill>
            </a:endParaRPr>
          </a:p>
        </p:txBody>
      </p:sp>
      <p:sp>
        <p:nvSpPr>
          <p:cNvPr id="6" name="Footer Placeholder 5"/>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68610" name="Slide Number Placeholder 5"/>
          <p:cNvSpPr>
            <a:spLocks noGrp="1"/>
          </p:cNvSpPr>
          <p:nvPr>
            <p:ph type="sldNum" sz="quarter" idx="12"/>
          </p:nvPr>
        </p:nvSpPr>
        <p:spPr/>
        <p:txBody>
          <a:bodyPr/>
          <a:lstStyle/>
          <a:p>
            <a:pPr>
              <a:defRPr/>
            </a:pPr>
            <a:fld id="{04D26EEB-D390-4FE9-A6BC-F0C36BB21018}" type="slidenum">
              <a:rPr lang="ru-MO">
                <a:solidFill>
                  <a:prstClr val="white"/>
                </a:solidFill>
              </a:rPr>
              <a:pPr>
                <a:defRPr/>
              </a:pPr>
              <a:t>42</a:t>
            </a:fld>
            <a:endParaRPr lang="ru-MO">
              <a:solidFill>
                <a:prstClr val="white"/>
              </a:solidFill>
            </a:endParaRPr>
          </a:p>
        </p:txBody>
      </p:sp>
      <p:sp>
        <p:nvSpPr>
          <p:cNvPr id="82947" name="Rectangle 2"/>
          <p:cNvSpPr>
            <a:spLocks noGrp="1" noChangeArrowheads="1"/>
          </p:cNvSpPr>
          <p:nvPr>
            <p:ph type="title" idx="4294967295"/>
          </p:nvPr>
        </p:nvSpPr>
        <p:spPr>
          <a:xfrm>
            <a:off x="114301" y="358074"/>
            <a:ext cx="11939954" cy="928465"/>
          </a:xfrm>
        </p:spPr>
        <p:txBody>
          <a:bodyPr/>
          <a:lstStyle/>
          <a:p>
            <a:pPr algn="ctr" eaLnBrk="1" hangingPunct="1"/>
            <a:r>
              <a:rPr lang="en-US" altLang="en-US" sz="3600" dirty="0"/>
              <a:t>The Gap Analysis</a:t>
            </a:r>
            <a:endParaRPr lang="ru-MO" altLang="en-US" sz="3600" dirty="0"/>
          </a:p>
        </p:txBody>
      </p:sp>
      <p:sp>
        <p:nvSpPr>
          <p:cNvPr id="82948" name="Rectangle 3"/>
          <p:cNvSpPr>
            <a:spLocks noGrp="1" noChangeArrowheads="1"/>
          </p:cNvSpPr>
          <p:nvPr>
            <p:ph idx="4294967295"/>
          </p:nvPr>
        </p:nvSpPr>
        <p:spPr>
          <a:xfrm>
            <a:off x="1201479" y="2119854"/>
            <a:ext cx="10504488" cy="2289175"/>
          </a:xfrm>
        </p:spPr>
        <p:txBody>
          <a:bodyPr>
            <a:normAutofit fontScale="92500" lnSpcReduction="10000"/>
          </a:bodyPr>
          <a:lstStyle/>
          <a:p>
            <a:pPr marL="514350" indent="-514350">
              <a:buFontTx/>
              <a:buAutoNum type="arabicPeriod"/>
            </a:pPr>
            <a:r>
              <a:rPr lang="en-US" altLang="en-US" sz="3200" dirty="0"/>
              <a:t>Think of a situation that you would like to change or improve.</a:t>
            </a:r>
          </a:p>
          <a:p>
            <a:pPr marL="514350" indent="-514350">
              <a:buFontTx/>
              <a:buAutoNum type="arabicPeriod"/>
            </a:pPr>
            <a:r>
              <a:rPr lang="en-US" altLang="en-US" sz="3200" dirty="0"/>
              <a:t>What is it like now?  Be as descriptive as possible.</a:t>
            </a:r>
          </a:p>
          <a:p>
            <a:pPr marL="514350" indent="-514350">
              <a:buFontTx/>
              <a:buAutoNum type="arabicPeriod"/>
            </a:pPr>
            <a:r>
              <a:rPr lang="en-US" altLang="en-US" sz="3200" dirty="0"/>
              <a:t>What would it be like if everything was perfect?</a:t>
            </a:r>
          </a:p>
          <a:p>
            <a:pPr marL="514350" indent="-514350">
              <a:buFontTx/>
              <a:buAutoNum type="arabicPeriod"/>
            </a:pPr>
            <a:r>
              <a:rPr lang="en-US" altLang="en-US" sz="3200" dirty="0"/>
              <a:t>The difference between bullets 2 &amp; 3 is </a:t>
            </a:r>
            <a:r>
              <a:rPr lang="en-US" altLang="en-US" sz="3200" b="1" i="1" dirty="0">
                <a:solidFill>
                  <a:srgbClr val="7030A0"/>
                </a:solidFill>
              </a:rPr>
              <a:t>the gap</a:t>
            </a:r>
            <a:r>
              <a:rPr lang="en-US" altLang="en-US" sz="3200" dirty="0"/>
              <a:t>.</a:t>
            </a:r>
          </a:p>
          <a:p>
            <a:pPr marL="514350" indent="-514350">
              <a:buFontTx/>
              <a:buAutoNum type="arabicPeriod"/>
            </a:pPr>
            <a:endParaRPr lang="ru-MO" altLang="en-US" dirty="0"/>
          </a:p>
        </p:txBody>
      </p:sp>
    </p:spTree>
    <p:extLst>
      <p:ext uri="{BB962C8B-B14F-4D97-AF65-F5344CB8AC3E}">
        <p14:creationId xmlns:p14="http://schemas.microsoft.com/office/powerpoint/2010/main" val="2556665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prstGeom prst="rect">
            <a:avLst/>
          </a:prstGeom>
        </p:spPr>
        <p:txBody>
          <a:bodyPr/>
          <a:lstStyle/>
          <a:p>
            <a:pPr>
              <a:defRPr/>
            </a:pPr>
            <a:fld id="{15F98004-287F-4191-9EA8-239BFE535032}" type="datetime1">
              <a:rPr lang="en-US" smtClean="0">
                <a:solidFill>
                  <a:prstClr val="black"/>
                </a:solidFill>
              </a:rPr>
              <a:t>9/11/2017</a:t>
            </a:fld>
            <a:endParaRPr lang="en-US">
              <a:solidFill>
                <a:prstClr val="black"/>
              </a:solidFill>
            </a:endParaRPr>
          </a:p>
        </p:txBody>
      </p:sp>
      <p:sp>
        <p:nvSpPr>
          <p:cNvPr id="6" name="Footer Placeholder 5"/>
          <p:cNvSpPr>
            <a:spLocks noGrp="1"/>
          </p:cNvSpPr>
          <p:nvPr>
            <p:ph type="ftr" sz="quarter" idx="11"/>
          </p:nvPr>
        </p:nvSpPr>
        <p:spPr>
          <a:prstGeom prst="rect">
            <a:avLst/>
          </a:prstGeom>
        </p:spPr>
        <p:txBody>
          <a:bodyPr/>
          <a:lstStyle/>
          <a:p>
            <a:pPr>
              <a:defRPr/>
            </a:pPr>
            <a:r>
              <a:rPr lang="en-US">
                <a:solidFill>
                  <a:prstClr val="black"/>
                </a:solidFill>
              </a:rPr>
              <a:t>Gregory Owens, LMSW, The Institute</a:t>
            </a:r>
          </a:p>
        </p:txBody>
      </p:sp>
      <p:sp>
        <p:nvSpPr>
          <p:cNvPr id="69634" name="Slide Number Placeholder 5"/>
          <p:cNvSpPr>
            <a:spLocks noGrp="1"/>
          </p:cNvSpPr>
          <p:nvPr>
            <p:ph type="sldNum" sz="quarter" idx="12"/>
          </p:nvPr>
        </p:nvSpPr>
        <p:spPr/>
        <p:txBody>
          <a:bodyPr/>
          <a:lstStyle/>
          <a:p>
            <a:pPr>
              <a:defRPr/>
            </a:pPr>
            <a:fld id="{FB1B59F9-F0C8-4E7D-8479-C02C776D13D6}" type="slidenum">
              <a:rPr lang="ru-MO">
                <a:solidFill>
                  <a:prstClr val="white"/>
                </a:solidFill>
              </a:rPr>
              <a:pPr>
                <a:defRPr/>
              </a:pPr>
              <a:t>43</a:t>
            </a:fld>
            <a:endParaRPr lang="ru-MO">
              <a:solidFill>
                <a:prstClr val="white"/>
              </a:solidFill>
            </a:endParaRPr>
          </a:p>
        </p:txBody>
      </p:sp>
      <p:sp>
        <p:nvSpPr>
          <p:cNvPr id="83971" name="Rectangle 2"/>
          <p:cNvSpPr>
            <a:spLocks noGrp="1" noChangeArrowheads="1"/>
          </p:cNvSpPr>
          <p:nvPr>
            <p:ph type="title" idx="4294967295"/>
          </p:nvPr>
        </p:nvSpPr>
        <p:spPr>
          <a:xfrm>
            <a:off x="158262" y="806768"/>
            <a:ext cx="11904784" cy="512762"/>
          </a:xfrm>
        </p:spPr>
        <p:txBody>
          <a:bodyPr>
            <a:noAutofit/>
          </a:bodyPr>
          <a:lstStyle/>
          <a:p>
            <a:pPr algn="ctr" eaLnBrk="1" hangingPunct="1"/>
            <a:r>
              <a:rPr lang="en-US" altLang="en-US" sz="3600" dirty="0"/>
              <a:t>Closing the Gap</a:t>
            </a:r>
            <a:endParaRPr lang="ru-MO" altLang="en-US" sz="3600" dirty="0"/>
          </a:p>
        </p:txBody>
      </p:sp>
      <p:sp>
        <p:nvSpPr>
          <p:cNvPr id="83972" name="Rectangle 3"/>
          <p:cNvSpPr>
            <a:spLocks noGrp="1" noChangeArrowheads="1"/>
          </p:cNvSpPr>
          <p:nvPr>
            <p:ph idx="4294967295"/>
          </p:nvPr>
        </p:nvSpPr>
        <p:spPr>
          <a:xfrm>
            <a:off x="871870" y="2250632"/>
            <a:ext cx="10547350" cy="2557463"/>
          </a:xfrm>
        </p:spPr>
        <p:txBody>
          <a:bodyPr>
            <a:noAutofit/>
          </a:bodyPr>
          <a:lstStyle/>
          <a:p>
            <a:pPr eaLnBrk="1" hangingPunct="1"/>
            <a:r>
              <a:rPr lang="en-US" altLang="en-US" sz="2800" dirty="0"/>
              <a:t>What will </a:t>
            </a:r>
            <a:r>
              <a:rPr lang="en-US" altLang="en-US" sz="2800" b="1" u="sng" dirty="0"/>
              <a:t>I</a:t>
            </a:r>
            <a:r>
              <a:rPr lang="en-US" altLang="en-US" sz="2800" dirty="0"/>
              <a:t> do to begin to close the gap? What does my team need to do?</a:t>
            </a:r>
          </a:p>
          <a:p>
            <a:pPr eaLnBrk="1" hangingPunct="1"/>
            <a:r>
              <a:rPr lang="en-US" altLang="en-US" sz="2800" dirty="0"/>
              <a:t>What resources do we need?</a:t>
            </a:r>
          </a:p>
          <a:p>
            <a:pPr eaLnBrk="1" hangingPunct="1"/>
            <a:r>
              <a:rPr lang="en-US" altLang="en-US" sz="2800" dirty="0"/>
              <a:t>Whose help do we need?  </a:t>
            </a:r>
            <a:r>
              <a:rPr lang="en-US" altLang="en-US" sz="2800" i="1" dirty="0">
                <a:solidFill>
                  <a:srgbClr val="FF0000"/>
                </a:solidFill>
              </a:rPr>
              <a:t>What do we want them to do</a:t>
            </a:r>
            <a:r>
              <a:rPr lang="en-US" altLang="en-US" sz="2800" dirty="0"/>
              <a:t>?</a:t>
            </a:r>
          </a:p>
          <a:p>
            <a:pPr eaLnBrk="1" hangingPunct="1"/>
            <a:r>
              <a:rPr lang="en-US" altLang="en-US" sz="2800" dirty="0"/>
              <a:t>Does this align with other work/projects/initiatives that are already underway?</a:t>
            </a:r>
            <a:endParaRPr lang="ru-MO" altLang="en-US" sz="2800" dirty="0"/>
          </a:p>
        </p:txBody>
      </p:sp>
    </p:spTree>
    <p:extLst>
      <p:ext uri="{BB962C8B-B14F-4D97-AF65-F5344CB8AC3E}">
        <p14:creationId xmlns:p14="http://schemas.microsoft.com/office/powerpoint/2010/main" val="161933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943356" y="1613230"/>
            <a:ext cx="10337292" cy="3625133"/>
          </a:xfrm>
          <a:prstGeom prst="rect">
            <a:avLst/>
          </a:prstGeom>
        </p:spPr>
      </p:pic>
      <p:sp>
        <p:nvSpPr>
          <p:cNvPr id="3" name="TextBox 2"/>
          <p:cNvSpPr txBox="1"/>
          <p:nvPr/>
        </p:nvSpPr>
        <p:spPr>
          <a:xfrm>
            <a:off x="1190968" y="5053697"/>
            <a:ext cx="2088153" cy="369332"/>
          </a:xfrm>
          <a:prstGeom prst="rect">
            <a:avLst/>
          </a:prstGeom>
          <a:noFill/>
        </p:spPr>
        <p:txBody>
          <a:bodyPr wrap="square" rtlCol="0">
            <a:spAutoFit/>
          </a:bodyPr>
          <a:lstStyle/>
          <a:p>
            <a:r>
              <a:rPr lang="en-US" dirty="0"/>
              <a:t>James Baldwin</a:t>
            </a:r>
          </a:p>
        </p:txBody>
      </p:sp>
      <p:sp>
        <p:nvSpPr>
          <p:cNvPr id="4" name="Date Placeholder 3"/>
          <p:cNvSpPr>
            <a:spLocks noGrp="1"/>
          </p:cNvSpPr>
          <p:nvPr>
            <p:ph type="dt" sz="half" idx="10"/>
          </p:nvPr>
        </p:nvSpPr>
        <p:spPr/>
        <p:txBody>
          <a:bodyPr/>
          <a:lstStyle/>
          <a:p>
            <a:fld id="{E1EE4A74-D3CE-4283-A0B3-BF5E2EF46702}"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44</a:t>
            </a:fld>
            <a:endParaRPr lang="en-US"/>
          </a:p>
        </p:txBody>
      </p:sp>
    </p:spTree>
    <p:extLst>
      <p:ext uri="{BB962C8B-B14F-4D97-AF65-F5344CB8AC3E}">
        <p14:creationId xmlns:p14="http://schemas.microsoft.com/office/powerpoint/2010/main" val="23185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6734" y="1233376"/>
            <a:ext cx="10634662" cy="3242377"/>
          </a:xfrm>
        </p:spPr>
        <p:txBody>
          <a:bodyPr>
            <a:normAutofit/>
          </a:bodyPr>
          <a:lstStyle/>
          <a:p>
            <a:pPr algn="ctr"/>
            <a:r>
              <a:rPr lang="en-US" sz="2800" dirty="0"/>
              <a:t>Contact Information</a:t>
            </a:r>
            <a:br>
              <a:rPr lang="en-US" sz="2800" dirty="0"/>
            </a:br>
            <a:br>
              <a:rPr lang="en-US" sz="2800" dirty="0"/>
            </a:br>
            <a:r>
              <a:rPr lang="en-US" sz="2800" dirty="0"/>
              <a:t>Gregory Owens, LMSW</a:t>
            </a:r>
            <a:br>
              <a:rPr lang="en-US" sz="2800" dirty="0"/>
            </a:br>
            <a:r>
              <a:rPr lang="en-US" sz="2800" dirty="0"/>
              <a:t>The Rev. Leonard D. Comithier, Jr. Institute</a:t>
            </a:r>
            <a:br>
              <a:rPr lang="en-US" sz="2800" dirty="0"/>
            </a:br>
            <a:r>
              <a:rPr lang="en-US" sz="2800" dirty="0"/>
              <a:t>The Macedonia Baptist Church</a:t>
            </a:r>
            <a:br>
              <a:rPr lang="en-US" sz="2800" dirty="0"/>
            </a:br>
            <a:r>
              <a:rPr lang="en-US" sz="2800" dirty="0"/>
              <a:t>26 Wilson Ave., Albany, NY 12206</a:t>
            </a:r>
            <a:br>
              <a:rPr lang="en-US" sz="2800" dirty="0"/>
            </a:br>
            <a:r>
              <a:rPr lang="en-US" sz="2800" dirty="0"/>
              <a:t>macedoniaofalbany.org</a:t>
            </a:r>
            <a:br>
              <a:rPr lang="en-US" sz="2800" dirty="0"/>
            </a:br>
            <a:r>
              <a:rPr lang="en-US" sz="2800" dirty="0"/>
              <a:t>ggo1104.go@gmail.com</a:t>
            </a:r>
          </a:p>
        </p:txBody>
      </p:sp>
      <p:sp>
        <p:nvSpPr>
          <p:cNvPr id="3" name="Date Placeholder 2"/>
          <p:cNvSpPr>
            <a:spLocks noGrp="1"/>
          </p:cNvSpPr>
          <p:nvPr>
            <p:ph type="dt" sz="half" idx="10"/>
          </p:nvPr>
        </p:nvSpPr>
        <p:spPr/>
        <p:txBody>
          <a:bodyPr/>
          <a:lstStyle/>
          <a:p>
            <a:fld id="{68AC863A-6289-4405-B6F3-9732BAAABBBF}"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45</a:t>
            </a:fld>
            <a:endParaRPr lang="en-US"/>
          </a:p>
        </p:txBody>
      </p:sp>
    </p:spTree>
    <p:extLst>
      <p:ext uri="{BB962C8B-B14F-4D97-AF65-F5344CB8AC3E}">
        <p14:creationId xmlns:p14="http://schemas.microsoft.com/office/powerpoint/2010/main" val="161079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624" y="2235768"/>
            <a:ext cx="744392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37641" y="1293025"/>
            <a:ext cx="7119891" cy="523220"/>
          </a:xfrm>
          <a:prstGeom prst="rect">
            <a:avLst/>
          </a:prstGeom>
          <a:noFill/>
        </p:spPr>
        <p:txBody>
          <a:bodyPr wrap="square" rtlCol="0">
            <a:spAutoFit/>
          </a:bodyPr>
          <a:lstStyle/>
          <a:p>
            <a:pPr algn="ctr"/>
            <a:r>
              <a:rPr lang="en-US" sz="2800" dirty="0"/>
              <a:t>Some Prefer This Picture. Any Idea Why?</a:t>
            </a:r>
          </a:p>
        </p:txBody>
      </p:sp>
      <p:sp>
        <p:nvSpPr>
          <p:cNvPr id="4" name="Date Placeholder 3"/>
          <p:cNvSpPr>
            <a:spLocks noGrp="1"/>
          </p:cNvSpPr>
          <p:nvPr>
            <p:ph type="dt" sz="half" idx="10"/>
          </p:nvPr>
        </p:nvSpPr>
        <p:spPr/>
        <p:txBody>
          <a:bodyPr/>
          <a:lstStyle/>
          <a:p>
            <a:fld id="{4B8D188B-95B9-4783-B64D-650A07875649}" type="datetime1">
              <a:rPr lang="en-US" smtClean="0"/>
              <a:t>9/11/2017</a:t>
            </a:fld>
            <a:endParaRPr lang="en-US"/>
          </a:p>
        </p:txBody>
      </p:sp>
      <p:sp>
        <p:nvSpPr>
          <p:cNvPr id="5" name="Footer Placeholder 4"/>
          <p:cNvSpPr>
            <a:spLocks noGrp="1"/>
          </p:cNvSpPr>
          <p:nvPr>
            <p:ph type="ftr" sz="quarter" idx="11"/>
          </p:nvPr>
        </p:nvSpPr>
        <p:spPr/>
        <p:txBody>
          <a:bodyPr/>
          <a:lstStyle/>
          <a:p>
            <a:r>
              <a:rPr lang="en-US"/>
              <a:t>Gregory Owens, LMSW, The Institute</a:t>
            </a:r>
          </a:p>
        </p:txBody>
      </p:sp>
      <p:sp>
        <p:nvSpPr>
          <p:cNvPr id="6" name="Slide Number Placeholder 5"/>
          <p:cNvSpPr>
            <a:spLocks noGrp="1"/>
          </p:cNvSpPr>
          <p:nvPr>
            <p:ph type="sldNum" sz="quarter" idx="12"/>
          </p:nvPr>
        </p:nvSpPr>
        <p:spPr/>
        <p:txBody>
          <a:bodyPr/>
          <a:lstStyle/>
          <a:p>
            <a:fld id="{D406D2FA-7112-492D-BC87-763D6705B016}" type="slidenum">
              <a:rPr lang="en-US" smtClean="0"/>
              <a:t>5</a:t>
            </a:fld>
            <a:endParaRPr lang="en-US"/>
          </a:p>
        </p:txBody>
      </p:sp>
    </p:spTree>
    <p:extLst>
      <p:ext uri="{BB962C8B-B14F-4D97-AF65-F5344CB8AC3E}">
        <p14:creationId xmlns:p14="http://schemas.microsoft.com/office/powerpoint/2010/main" val="8826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77" b="1"/>
          <a:stretch/>
        </p:blipFill>
        <p:spPr>
          <a:xfrm>
            <a:off x="2506961" y="879231"/>
            <a:ext cx="7238922" cy="5174330"/>
          </a:xfrm>
          <a:prstGeom prst="rect">
            <a:avLst/>
          </a:prstGeom>
        </p:spPr>
      </p:pic>
      <p:sp>
        <p:nvSpPr>
          <p:cNvPr id="3" name="Date Placeholder 2"/>
          <p:cNvSpPr>
            <a:spLocks noGrp="1"/>
          </p:cNvSpPr>
          <p:nvPr>
            <p:ph type="dt" sz="half" idx="10"/>
          </p:nvPr>
        </p:nvSpPr>
        <p:spPr/>
        <p:txBody>
          <a:bodyPr/>
          <a:lstStyle/>
          <a:p>
            <a:fld id="{C54B3922-6F1A-4C63-977F-397604CF8445}" type="datetime1">
              <a:rPr lang="en-US" smtClean="0"/>
              <a:t>9/11/2017</a:t>
            </a:fld>
            <a:endParaRPr lang="en-US"/>
          </a:p>
        </p:txBody>
      </p:sp>
      <p:sp>
        <p:nvSpPr>
          <p:cNvPr id="4" name="Footer Placeholder 3"/>
          <p:cNvSpPr>
            <a:spLocks noGrp="1"/>
          </p:cNvSpPr>
          <p:nvPr>
            <p:ph type="ftr" sz="quarter" idx="11"/>
          </p:nvPr>
        </p:nvSpPr>
        <p:spPr/>
        <p:txBody>
          <a:bodyPr/>
          <a:lstStyle/>
          <a:p>
            <a:r>
              <a:rPr lang="en-US"/>
              <a:t>Gregory Owens, LMSW, The Institute</a:t>
            </a:r>
          </a:p>
        </p:txBody>
      </p:sp>
      <p:sp>
        <p:nvSpPr>
          <p:cNvPr id="5" name="Slide Number Placeholder 4"/>
          <p:cNvSpPr>
            <a:spLocks noGrp="1"/>
          </p:cNvSpPr>
          <p:nvPr>
            <p:ph type="sldNum" sz="quarter" idx="12"/>
          </p:nvPr>
        </p:nvSpPr>
        <p:spPr/>
        <p:txBody>
          <a:bodyPr/>
          <a:lstStyle/>
          <a:p>
            <a:fld id="{D406D2FA-7112-492D-BC87-763D6705B016}" type="slidenum">
              <a:rPr lang="en-US" smtClean="0"/>
              <a:t>6</a:t>
            </a:fld>
            <a:endParaRPr lang="en-US"/>
          </a:p>
        </p:txBody>
      </p:sp>
    </p:spTree>
    <p:extLst>
      <p:ext uri="{BB962C8B-B14F-4D97-AF65-F5344CB8AC3E}">
        <p14:creationId xmlns:p14="http://schemas.microsoft.com/office/powerpoint/2010/main" val="323311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12E97-2A54-4EAC-B87E-C00774F8A918}" type="datetime1">
              <a:rPr lang="en-US" smtClean="0">
                <a:solidFill>
                  <a:prstClr val="black">
                    <a:tint val="75000"/>
                  </a:prstClr>
                </a:solidFill>
              </a:rPr>
              <a:t>9/11/2017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lgn="ctr"/>
            <a:r>
              <a:rPr lang="en-US">
                <a:solidFill>
                  <a:prstClr val="black">
                    <a:tint val="75000"/>
                  </a:prstClr>
                </a:solidFill>
              </a:rPr>
              <a:t>Gregory Owens, LMSW, The Institute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25F3D0-8493-4E6B-A7C5-D671873C3067}" type="slidenum">
              <a:rPr lang="en-US" smtClean="0">
                <a:solidFill>
                  <a:prstClr val="black">
                    <a:tint val="75000"/>
                  </a:prstClr>
                </a:solidFill>
              </a:rPr>
              <a:pPr/>
              <a:t>7</a:t>
            </a:fld>
            <a:endParaRPr lang="en-US" dirty="0">
              <a:solidFill>
                <a:prstClr val="black">
                  <a:tint val="75000"/>
                </a:prstClr>
              </a:solidFill>
            </a:endParaRPr>
          </a:p>
        </p:txBody>
      </p:sp>
      <p:pic>
        <p:nvPicPr>
          <p:cNvPr id="39938" name="Picture 2" descr="And they’re off… qualification for athletics events at Rio 2016 Olympic Games begins"/>
          <p:cNvPicPr>
            <a:picLocks noChangeAspect="1" noChangeArrowheads="1"/>
          </p:cNvPicPr>
          <p:nvPr/>
        </p:nvPicPr>
        <p:blipFill>
          <a:blip r:embed="rId2" cstate="print"/>
          <a:srcRect/>
          <a:stretch>
            <a:fillRect/>
          </a:stretch>
        </p:blipFill>
        <p:spPr bwMode="auto">
          <a:xfrm>
            <a:off x="2300186" y="489439"/>
            <a:ext cx="7594802" cy="4784725"/>
          </a:xfrm>
          <a:prstGeom prst="rect">
            <a:avLst/>
          </a:prstGeom>
          <a:noFill/>
        </p:spPr>
      </p:pic>
      <p:sp>
        <p:nvSpPr>
          <p:cNvPr id="6" name="TextBox 5"/>
          <p:cNvSpPr txBox="1"/>
          <p:nvPr/>
        </p:nvSpPr>
        <p:spPr>
          <a:xfrm>
            <a:off x="4270131" y="5462955"/>
            <a:ext cx="3124200" cy="461665"/>
          </a:xfrm>
          <a:prstGeom prst="rect">
            <a:avLst/>
          </a:prstGeom>
          <a:noFill/>
        </p:spPr>
        <p:txBody>
          <a:bodyPr wrap="square" rtlCol="0">
            <a:spAutoFit/>
          </a:bodyPr>
          <a:lstStyle/>
          <a:p>
            <a:pPr algn="ctr"/>
            <a:r>
              <a:rPr lang="en-US" sz="2400" dirty="0"/>
              <a:t>All Things Being Equal!</a:t>
            </a:r>
          </a:p>
        </p:txBody>
      </p:sp>
    </p:spTree>
    <p:extLst>
      <p:ext uri="{BB962C8B-B14F-4D97-AF65-F5344CB8AC3E}">
        <p14:creationId xmlns:p14="http://schemas.microsoft.com/office/powerpoint/2010/main" val="68631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5DB6E5-F45C-43EF-AAFC-F7F5EC2E044A}" type="datetime1">
              <a:rPr lang="en-US" smtClean="0">
                <a:solidFill>
                  <a:prstClr val="black">
                    <a:tint val="75000"/>
                  </a:prstClr>
                </a:solidFill>
              </a:rPr>
              <a:t>9/11/2017</a:t>
            </a:fld>
            <a:endParaRPr lang="en-US" dirty="0">
              <a:solidFill>
                <a:prstClr val="black">
                  <a:tint val="75000"/>
                </a:prstClr>
              </a:solidFill>
            </a:endParaRPr>
          </a:p>
        </p:txBody>
      </p:sp>
      <p:sp>
        <p:nvSpPr>
          <p:cNvPr id="2" name="Footer Placeholder 1"/>
          <p:cNvSpPr>
            <a:spLocks noGrp="1"/>
          </p:cNvSpPr>
          <p:nvPr>
            <p:ph type="ftr" sz="quarter" idx="11"/>
          </p:nvPr>
        </p:nvSpPr>
        <p:spPr/>
        <p:txBody>
          <a:bodyPr/>
          <a:lstStyle/>
          <a:p>
            <a:pPr algn="ctr"/>
            <a:r>
              <a:rPr lang="en-US">
                <a:solidFill>
                  <a:prstClr val="black">
                    <a:tint val="75000"/>
                  </a:prstClr>
                </a:solidFill>
              </a:rPr>
              <a:t>Gregory Owens, LMSW, The Institute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25F3D0-8493-4E6B-A7C5-D671873C3067}" type="slidenum">
              <a:rPr lang="en-US" smtClean="0">
                <a:solidFill>
                  <a:prstClr val="black">
                    <a:tint val="75000"/>
                  </a:prstClr>
                </a:solidFill>
              </a:rPr>
              <a:pPr/>
              <a:t>8</a:t>
            </a:fld>
            <a:endParaRPr lang="en-US" dirty="0">
              <a:solidFill>
                <a:prstClr val="black">
                  <a:tint val="75000"/>
                </a:prstClr>
              </a:solidFill>
            </a:endParaRPr>
          </a:p>
        </p:txBody>
      </p:sp>
      <p:pic>
        <p:nvPicPr>
          <p:cNvPr id="4098" name="Picture 2" descr="http://basicallybarefoot.com/wp-content/uploads/2012/06/DSC_86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115" y="454270"/>
            <a:ext cx="7543800" cy="5008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5562600"/>
            <a:ext cx="1981200" cy="523220"/>
          </a:xfrm>
          <a:prstGeom prst="rect">
            <a:avLst/>
          </a:prstGeom>
          <a:noFill/>
        </p:spPr>
        <p:txBody>
          <a:bodyPr wrap="square" rtlCol="0">
            <a:spAutoFit/>
          </a:bodyPr>
          <a:lstStyle/>
          <a:p>
            <a:pPr algn="ctr"/>
            <a:r>
              <a:rPr lang="en-US" sz="2800" dirty="0"/>
              <a:t>Equity!</a:t>
            </a:r>
          </a:p>
        </p:txBody>
      </p:sp>
    </p:spTree>
    <p:extLst>
      <p:ext uri="{BB962C8B-B14F-4D97-AF65-F5344CB8AC3E}">
        <p14:creationId xmlns:p14="http://schemas.microsoft.com/office/powerpoint/2010/main" val="14182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1B304E4-C79E-4274-B712-156F21929D06}" type="datetime1">
              <a:rPr lang="en-US" smtClean="0">
                <a:solidFill>
                  <a:prstClr val="black"/>
                </a:solidFill>
              </a:rPr>
              <a:t>9/11/2017</a:t>
            </a:fld>
            <a:endParaRPr lang="en-US">
              <a:solidFill>
                <a:prstClr val="black"/>
              </a:solidFill>
            </a:endParaRPr>
          </a:p>
        </p:txBody>
      </p:sp>
      <p:sp>
        <p:nvSpPr>
          <p:cNvPr id="6" name="Footer Placeholder 5"/>
          <p:cNvSpPr>
            <a:spLocks noGrp="1"/>
          </p:cNvSpPr>
          <p:nvPr>
            <p:ph type="ftr" sz="quarter" idx="11"/>
          </p:nvPr>
        </p:nvSpPr>
        <p:spPr/>
        <p:txBody>
          <a:bodyPr/>
          <a:lstStyle/>
          <a:p>
            <a:pPr>
              <a:defRPr/>
            </a:pPr>
            <a:r>
              <a:rPr lang="en-US">
                <a:solidFill>
                  <a:prstClr val="black"/>
                </a:solidFill>
              </a:rPr>
              <a:t>Gregory Owens, LMSW, The Institute</a:t>
            </a:r>
          </a:p>
        </p:txBody>
      </p:sp>
      <p:sp>
        <p:nvSpPr>
          <p:cNvPr id="15362" name="Slide Number Placeholder 3"/>
          <p:cNvSpPr>
            <a:spLocks noGrp="1"/>
          </p:cNvSpPr>
          <p:nvPr>
            <p:ph type="sldNum" sz="quarter" idx="12"/>
          </p:nvPr>
        </p:nvSpPr>
        <p:spPr/>
        <p:txBody>
          <a:bodyPr/>
          <a:lstStyle/>
          <a:p>
            <a:pPr>
              <a:defRPr/>
            </a:pPr>
            <a:fld id="{D449F873-4238-49F2-854F-0C4EF960A4D9}" type="slidenum">
              <a:rPr lang="ru-MO">
                <a:solidFill>
                  <a:prstClr val="black"/>
                </a:solidFill>
              </a:rPr>
              <a:pPr>
                <a:defRPr/>
              </a:pPr>
              <a:t>9</a:t>
            </a:fld>
            <a:endParaRPr lang="ru-MO">
              <a:solidFill>
                <a:prstClr val="black"/>
              </a:solidFill>
            </a:endParaRPr>
          </a:p>
        </p:txBody>
      </p:sp>
      <p:sp>
        <p:nvSpPr>
          <p:cNvPr id="22531" name="Rectangle 4"/>
          <p:cNvSpPr>
            <a:spLocks noChangeArrowheads="1"/>
          </p:cNvSpPr>
          <p:nvPr/>
        </p:nvSpPr>
        <p:spPr bwMode="auto">
          <a:xfrm>
            <a:off x="813206" y="890272"/>
            <a:ext cx="10568762" cy="467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u="sng" dirty="0">
                <a:solidFill>
                  <a:prstClr val="black"/>
                </a:solidFill>
                <a:latin typeface="Calibri" pitchFamily="34" charset="0"/>
              </a:rPr>
              <a:t>Leadership work</a:t>
            </a:r>
            <a:br>
              <a:rPr lang="en-US" altLang="en-US" sz="2800" u="sng" dirty="0">
                <a:solidFill>
                  <a:prstClr val="black"/>
                </a:solidFill>
                <a:latin typeface="Calibri" pitchFamily="34" charset="0"/>
              </a:rPr>
            </a:br>
            <a:r>
              <a:rPr lang="en-US" altLang="en-US" sz="2800" dirty="0">
                <a:solidFill>
                  <a:prstClr val="black"/>
                </a:solidFill>
                <a:latin typeface="Calibri" pitchFamily="34" charset="0"/>
              </a:rPr>
              <a:t>Thinking long-term</a:t>
            </a:r>
            <a:br>
              <a:rPr lang="en-US" altLang="en-US" sz="2800" dirty="0">
                <a:solidFill>
                  <a:prstClr val="black"/>
                </a:solidFill>
                <a:latin typeface="Calibri" pitchFamily="34" charset="0"/>
              </a:rPr>
            </a:br>
            <a:r>
              <a:rPr lang="en-US" altLang="en-US" sz="2800" dirty="0">
                <a:solidFill>
                  <a:prstClr val="black"/>
                </a:solidFill>
                <a:latin typeface="Calibri" pitchFamily="34" charset="0"/>
              </a:rPr>
              <a:t>Looking beyond your unit, grasping the relationships to others</a:t>
            </a:r>
            <a:br>
              <a:rPr lang="en-US" altLang="en-US" sz="2800" dirty="0">
                <a:solidFill>
                  <a:prstClr val="black"/>
                </a:solidFill>
                <a:latin typeface="Calibri" pitchFamily="34" charset="0"/>
              </a:rPr>
            </a:br>
            <a:r>
              <a:rPr lang="en-US" altLang="en-US" sz="2800" dirty="0">
                <a:solidFill>
                  <a:prstClr val="black"/>
                </a:solidFill>
                <a:latin typeface="Calibri" pitchFamily="34" charset="0"/>
              </a:rPr>
              <a:t>Reaching and influencing constituents</a:t>
            </a:r>
            <a:br>
              <a:rPr lang="en-US" altLang="en-US" sz="2800" dirty="0">
                <a:solidFill>
                  <a:prstClr val="black"/>
                </a:solidFill>
                <a:latin typeface="Calibri" pitchFamily="34" charset="0"/>
              </a:rPr>
            </a:br>
            <a:r>
              <a:rPr lang="en-US" altLang="en-US" sz="2800" dirty="0">
                <a:solidFill>
                  <a:prstClr val="black"/>
                </a:solidFill>
                <a:latin typeface="Calibri" pitchFamily="34" charset="0"/>
              </a:rPr>
              <a:t>Putting emphasis on vision or values</a:t>
            </a:r>
            <a:br>
              <a:rPr lang="en-US" altLang="en-US" sz="2800" dirty="0">
                <a:solidFill>
                  <a:prstClr val="black"/>
                </a:solidFill>
                <a:latin typeface="Calibri" pitchFamily="34" charset="0"/>
              </a:rPr>
            </a:br>
            <a:br>
              <a:rPr lang="en-US" altLang="en-US" sz="2800" dirty="0">
                <a:solidFill>
                  <a:prstClr val="black"/>
                </a:solidFill>
                <a:latin typeface="Calibri" pitchFamily="34" charset="0"/>
              </a:rPr>
            </a:br>
            <a:r>
              <a:rPr lang="en-US" altLang="en-US" sz="2800" u="sng" dirty="0">
                <a:solidFill>
                  <a:prstClr val="black"/>
                </a:solidFill>
                <a:latin typeface="Calibri" pitchFamily="34" charset="0"/>
              </a:rPr>
              <a:t>Management Work</a:t>
            </a:r>
            <a:br>
              <a:rPr lang="en-US" altLang="en-US" sz="2800" u="sng" dirty="0">
                <a:solidFill>
                  <a:prstClr val="black"/>
                </a:solidFill>
                <a:latin typeface="Calibri" pitchFamily="34" charset="0"/>
              </a:rPr>
            </a:br>
            <a:r>
              <a:rPr lang="en-US" altLang="en-US" sz="2800" dirty="0">
                <a:solidFill>
                  <a:prstClr val="black"/>
                </a:solidFill>
                <a:latin typeface="Calibri" pitchFamily="34" charset="0"/>
              </a:rPr>
              <a:t>Focusing on production and process, monitoring quality and quantity</a:t>
            </a:r>
            <a:br>
              <a:rPr lang="en-US" altLang="en-US" sz="2800" dirty="0">
                <a:solidFill>
                  <a:prstClr val="black"/>
                </a:solidFill>
                <a:latin typeface="Calibri" pitchFamily="34" charset="0"/>
              </a:rPr>
            </a:br>
            <a:br>
              <a:rPr lang="en-US" altLang="en-US" sz="2800" dirty="0">
                <a:solidFill>
                  <a:prstClr val="black"/>
                </a:solidFill>
                <a:latin typeface="Calibri" pitchFamily="34" charset="0"/>
              </a:rPr>
            </a:br>
            <a:r>
              <a:rPr lang="en-US" altLang="en-US" sz="2800" u="sng" dirty="0">
                <a:solidFill>
                  <a:prstClr val="black"/>
                </a:solidFill>
                <a:latin typeface="Calibri" pitchFamily="34" charset="0"/>
              </a:rPr>
              <a:t>Technical Work</a:t>
            </a:r>
            <a:br>
              <a:rPr lang="en-US" altLang="en-US" sz="2800" u="sng" dirty="0">
                <a:solidFill>
                  <a:prstClr val="black"/>
                </a:solidFill>
                <a:latin typeface="Calibri" pitchFamily="34" charset="0"/>
              </a:rPr>
            </a:br>
            <a:r>
              <a:rPr lang="en-US" altLang="en-US" sz="2800" dirty="0">
                <a:solidFill>
                  <a:prstClr val="black"/>
                </a:solidFill>
                <a:latin typeface="Calibri" pitchFamily="34" charset="0"/>
              </a:rPr>
              <a:t>Doing the actual work, performing the task, hands on</a:t>
            </a:r>
            <a:br>
              <a:rPr lang="en-US" altLang="en-US" sz="3200" dirty="0">
                <a:solidFill>
                  <a:srgbClr val="44546A"/>
                </a:solidFill>
                <a:latin typeface="Calibri" pitchFamily="34" charset="0"/>
              </a:rPr>
            </a:br>
            <a:endParaRPr lang="en-US" altLang="en-US" sz="3200" u="sng" dirty="0">
              <a:solidFill>
                <a:srgbClr val="44546A"/>
              </a:solidFill>
              <a:latin typeface="Calibri" pitchFamily="34" charset="0"/>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568" y="4431529"/>
            <a:ext cx="2057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0409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TotalTime>
  <Words>2095</Words>
  <Application>Microsoft Office PowerPoint</Application>
  <PresentationFormat>Widescreen</PresentationFormat>
  <Paragraphs>426</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SimSun</vt:lpstr>
      <vt:lpstr>Arial</vt:lpstr>
      <vt:lpstr>Calibri</vt:lpstr>
      <vt:lpstr>Calibri Light</vt:lpstr>
      <vt:lpstr>Gill Sans MT</vt:lpstr>
      <vt:lpstr>GothamNarrow-Bold</vt:lpstr>
      <vt:lpstr>GothamNarrow-Book</vt:lpstr>
      <vt:lpstr>GothamNarrow-Medium</vt:lpstr>
      <vt:lpstr>Times New Roman</vt:lpstr>
      <vt:lpstr>Retrospect</vt:lpstr>
      <vt:lpstr>AHI 9th Annual Summit Lake Placid, NY September 21, 2017</vt:lpstr>
      <vt:lpstr>PowerPoint Presentation</vt:lpstr>
      <vt:lpstr>If you’re a leader, you’re leading people somewhere else –  somewhere that’s not here. That’s the job.</vt:lpstr>
      <vt:lpstr>What Should Health Equity Look Like?</vt:lpstr>
      <vt:lpstr>PowerPoint Presentation</vt:lpstr>
      <vt:lpstr>PowerPoint Presentation</vt:lpstr>
      <vt:lpstr>PowerPoint Presentation</vt:lpstr>
      <vt:lpstr>PowerPoint Presentation</vt:lpstr>
      <vt:lpstr>PowerPoint Presentation</vt:lpstr>
      <vt:lpstr>Winning Organizations &amp; Movements…</vt:lpstr>
      <vt:lpstr>Outdated Leadership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of a Typical Week</vt:lpstr>
      <vt:lpstr>PowerPoint Presentation</vt:lpstr>
      <vt:lpstr>PowerPoint Presentation</vt:lpstr>
      <vt:lpstr>PowerPoint Presentation</vt:lpstr>
      <vt:lpstr>Exercise 4</vt:lpstr>
      <vt:lpstr>PowerPoint Presentation</vt:lpstr>
      <vt:lpstr>PowerPoint Presentation</vt:lpstr>
      <vt:lpstr>The Paradox of Ideas</vt:lpstr>
      <vt:lpstr>Big Ideas Transform</vt:lpstr>
      <vt:lpstr>PowerPoint Presentation</vt:lpstr>
      <vt:lpstr>Leadership Tools</vt:lpstr>
      <vt:lpstr>Leadership Competencies</vt:lpstr>
      <vt:lpstr>PowerPoint Presentation</vt:lpstr>
      <vt:lpstr>PowerPoint Presentation</vt:lpstr>
      <vt:lpstr>Critical Competencies for 2017and Beyond</vt:lpstr>
      <vt:lpstr>Revisiting 31 Core Competencies</vt:lpstr>
      <vt:lpstr>Competencies Dealing with Business</vt:lpstr>
      <vt:lpstr>Self-Management Competencies</vt:lpstr>
      <vt:lpstr>Leading complex and continuous change</vt:lpstr>
      <vt:lpstr>Pursuing vertical development</vt:lpstr>
      <vt:lpstr>Optional Exercise</vt:lpstr>
      <vt:lpstr>The Gap Analysis</vt:lpstr>
      <vt:lpstr>Closing the Gap</vt:lpstr>
      <vt:lpstr>PowerPoint Presentation</vt:lpstr>
      <vt:lpstr>Contact Information  Gregory Owens, LMSW The Rev. Leonard D. Comithier, Jr. Institute The Macedonia Baptist Church 26 Wilson Ave., Albany, NY 12206 macedoniaofalbany.org ggo1104.go@gmail.com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Owens, Greg (OCFS)</dc:creator>
  <cp:lastModifiedBy>Kahn, Phil</cp:lastModifiedBy>
  <cp:revision>36</cp:revision>
  <dcterms:created xsi:type="dcterms:W3CDTF">2017-03-28T15:26:06Z</dcterms:created>
  <dcterms:modified xsi:type="dcterms:W3CDTF">2017-09-11T16:01:03Z</dcterms:modified>
</cp:coreProperties>
</file>