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5" r:id="rId3"/>
    <p:sldId id="286" r:id="rId4"/>
    <p:sldId id="297" r:id="rId5"/>
    <p:sldId id="306" r:id="rId6"/>
    <p:sldId id="299" r:id="rId7"/>
    <p:sldId id="300" r:id="rId8"/>
    <p:sldId id="277" r:id="rId9"/>
    <p:sldId id="295" r:id="rId10"/>
    <p:sldId id="290" r:id="rId11"/>
    <p:sldId id="287" r:id="rId12"/>
    <p:sldId id="291" r:id="rId13"/>
    <p:sldId id="296" r:id="rId14"/>
    <p:sldId id="293" r:id="rId15"/>
    <p:sldId id="294" r:id="rId16"/>
    <p:sldId id="301" r:id="rId17"/>
    <p:sldId id="303" r:id="rId18"/>
    <p:sldId id="304" r:id="rId19"/>
    <p:sldId id="30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3C0C5-3A1C-FE49-ACA4-894D45FD50B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06893-6994-DA4D-B5F3-6D0D6F4F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172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B5E68-BE7B-754C-8660-F1B5615ABAF3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ACD3D-592A-2446-96F7-D74ADA17C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141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Real-time use of information systems. Point-of-care is one example, such as clinical reminders. Care managers or chronic disease managers using the registries for real-time patient contact is another. As opposed to looking at reports. Tends to be patient-specific, whereas non-real-time tends to be big-picture.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Potworowski © 2016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Potworowski ©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Potworowski ©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r>
              <a:rPr lang="en-US"/>
              <a:t>Potworowski ©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r>
              <a:rPr lang="en-US"/>
              <a:t>Potworowski ©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r>
              <a:rPr lang="en-US"/>
              <a:t>Potworowski ©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Potworowski ©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Potworowski ©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5678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Potworowski ©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Potworowski ©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Potworowski ©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Potworowski ©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Potworowski ©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Potworowski ©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Potworowski ©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Potworowski ©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Potworowski ©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0D5699-1C67-7545-A964-C73E8DF684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2240" y="2492375"/>
            <a:ext cx="738071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Leveraging Research Evidence and Local Expertise </a:t>
            </a:r>
            <a:br>
              <a:rPr lang="en-US" dirty="0"/>
            </a:br>
            <a:r>
              <a:rPr lang="en-US" dirty="0"/>
              <a:t>to Transform Primary Care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Georges Potworowski, PhD</a:t>
            </a:r>
          </a:p>
          <a:p>
            <a:r>
              <a:rPr lang="en-US" dirty="0"/>
              <a:t>School of Public Health</a:t>
            </a:r>
          </a:p>
          <a:p>
            <a:r>
              <a:rPr lang="en-US" dirty="0"/>
              <a:t>University at Albany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Potworowski ©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07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Leveraging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Get over NIH, BOPID, and “three easy steps” mentality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Equifinality</a:t>
            </a:r>
            <a:r>
              <a:rPr lang="en-US" dirty="0"/>
              <a:t>: More than one way to implement well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Consider context intelligently: You are not unique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Don’t seek “best practice,” but “best for our practice”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FF"/>
                </a:solidFill>
              </a:rPr>
              <a:t>One place to start: </a:t>
            </a:r>
            <a:r>
              <a:rPr lang="en-US" dirty="0" err="1">
                <a:solidFill>
                  <a:srgbClr val="FFFFFF"/>
                </a:solidFill>
              </a:rPr>
              <a:t>pcpcc.org</a:t>
            </a:r>
            <a:endParaRPr lang="en-US" dirty="0">
              <a:solidFill>
                <a:srgbClr val="FFFFFF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rgbClr val="FFFFFF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Potworowski </a:t>
            </a:r>
            <a:r>
              <a:rPr lang="de-DE" dirty="0"/>
              <a:t>© </a:t>
            </a:r>
            <a:r>
              <a:rPr lang="en-US" dirty="0"/>
              <a:t>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8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Leveraging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Use clinical, implementation, organizational research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FF"/>
                </a:solidFill>
              </a:rPr>
              <a:t>Not just EBM, but </a:t>
            </a:r>
            <a:r>
              <a:rPr lang="en-US" dirty="0" err="1">
                <a:solidFill>
                  <a:srgbClr val="FFFFFF"/>
                </a:solidFill>
              </a:rPr>
              <a:t>EBMgt</a:t>
            </a:r>
            <a:r>
              <a:rPr lang="en-US" dirty="0">
                <a:solidFill>
                  <a:srgbClr val="FFFFFF"/>
                </a:solidFill>
              </a:rPr>
              <a:t>, EBPH, EBSW</a:t>
            </a:r>
            <a:r>
              <a:rPr lang="is-IS" dirty="0">
                <a:solidFill>
                  <a:srgbClr val="FFFFFF"/>
                </a:solidFill>
              </a:rPr>
              <a:t>…</a:t>
            </a:r>
            <a:endParaRPr lang="en-US" dirty="0">
              <a:solidFill>
                <a:srgbClr val="FFFF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FF"/>
                </a:solidFill>
              </a:rPr>
              <a:t>Research exists on effective teams, communication, leadership, change management, motivation, quality improvement, learning, culture change</a:t>
            </a:r>
            <a:r>
              <a:rPr lang="is-IS" dirty="0">
                <a:solidFill>
                  <a:srgbClr val="FFFFFF"/>
                </a:solidFill>
              </a:rPr>
              <a:t>…</a:t>
            </a:r>
            <a:endParaRPr lang="en-US" dirty="0">
              <a:solidFill>
                <a:srgbClr val="FFFF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Research evidence is only </a:t>
            </a:r>
            <a:r>
              <a:rPr lang="en-US" i="1" dirty="0"/>
              <a:t>one</a:t>
            </a:r>
            <a:r>
              <a:rPr lang="en-US" dirty="0"/>
              <a:t> part of the EB equation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Potworowski </a:t>
            </a:r>
            <a:r>
              <a:rPr lang="de-DE" dirty="0"/>
              <a:t>© </a:t>
            </a:r>
            <a:r>
              <a:rPr lang="en-US" dirty="0"/>
              <a:t>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7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Evidence-based Transformation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Potworowski </a:t>
            </a:r>
            <a:r>
              <a:rPr lang="de-DE" dirty="0"/>
              <a:t>© </a:t>
            </a:r>
            <a:r>
              <a:rPr lang="en-US" dirty="0"/>
              <a:t>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12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91388" y="1820791"/>
            <a:ext cx="5332515" cy="462005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187992" y="2582167"/>
            <a:ext cx="2209593" cy="2209593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13899" y="3916986"/>
            <a:ext cx="2209593" cy="220959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033628" y="3916986"/>
            <a:ext cx="2209593" cy="220959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26997" y="1966476"/>
            <a:ext cx="22545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Environment and </a:t>
            </a:r>
          </a:p>
          <a:p>
            <a:pPr algn="ctr"/>
            <a:r>
              <a:rPr lang="en-US" sz="1600" dirty="0"/>
              <a:t>organizational context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1561" y="3255958"/>
            <a:ext cx="12747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Practitioner</a:t>
            </a:r>
            <a:br>
              <a:rPr lang="en-US" sz="1600" dirty="0"/>
            </a:br>
            <a:r>
              <a:rPr lang="en-US" sz="1600" dirty="0"/>
              <a:t>Expertise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48049" y="4603840"/>
            <a:ext cx="16097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Population </a:t>
            </a:r>
          </a:p>
          <a:p>
            <a:pPr algn="ctr"/>
            <a:r>
              <a:rPr lang="en-US" sz="1600" dirty="0"/>
              <a:t>characteristics,</a:t>
            </a:r>
            <a:br>
              <a:rPr lang="en-US" sz="1600" dirty="0"/>
            </a:br>
            <a:r>
              <a:rPr lang="en-US" sz="1600" dirty="0"/>
              <a:t>needs, values</a:t>
            </a:r>
          </a:p>
          <a:p>
            <a:pPr algn="ctr"/>
            <a:r>
              <a:rPr lang="en-US" sz="1600" dirty="0"/>
              <a:t>expectations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63302" y="4791760"/>
            <a:ext cx="14685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Best available </a:t>
            </a:r>
          </a:p>
          <a:p>
            <a:pPr algn="ctr"/>
            <a:r>
              <a:rPr lang="en-US" sz="1600" dirty="0"/>
              <a:t>research </a:t>
            </a:r>
          </a:p>
          <a:p>
            <a:pPr algn="ctr"/>
            <a:r>
              <a:rPr lang="en-US" sz="1600" dirty="0"/>
              <a:t>evidence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2150" y="6133041"/>
            <a:ext cx="2162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Satterfield et al., (2009)</a:t>
            </a:r>
          </a:p>
        </p:txBody>
      </p:sp>
    </p:spTree>
    <p:extLst>
      <p:ext uri="{BB962C8B-B14F-4D97-AF65-F5344CB8AC3E}">
        <p14:creationId xmlns:p14="http://schemas.microsoft.com/office/powerpoint/2010/main" val="50319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Leveraging Local Expertise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Who is the practitioner in “practitioner expertise”?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relevant expertise do they have?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can we leverage local expertise?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can we </a:t>
            </a:r>
            <a:r>
              <a:rPr lang="en-US" i="1" dirty="0"/>
              <a:t>develop</a:t>
            </a:r>
            <a:r>
              <a:rPr lang="en-US" dirty="0"/>
              <a:t> local expertise?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Potworowski </a:t>
            </a:r>
            <a:r>
              <a:rPr lang="de-DE" dirty="0"/>
              <a:t>© </a:t>
            </a:r>
            <a:r>
              <a:rPr lang="en-US" dirty="0"/>
              <a:t>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8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Leveraging Local Expertise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Vanguard clinicians, managers, and staff </a:t>
            </a:r>
          </a:p>
          <a:p>
            <a:pPr marL="739775" lvl="1" indent="-457200">
              <a:buFont typeface="+mj-lt"/>
              <a:buAutoNum type="alphaLcParenR"/>
            </a:pPr>
            <a:r>
              <a:rPr lang="en-US" dirty="0"/>
              <a:t>Some have achieved PCMH lvl3 or APC</a:t>
            </a:r>
          </a:p>
          <a:p>
            <a:pPr marL="739775" lvl="1" indent="-457200">
              <a:buFont typeface="+mj-lt"/>
              <a:buAutoNum type="alphaLcParenR"/>
            </a:pPr>
            <a:r>
              <a:rPr lang="en-US" dirty="0"/>
              <a:t>Some of have transformed or are transforming</a:t>
            </a:r>
          </a:p>
          <a:p>
            <a:pPr marL="739775" lvl="1" indent="-457200">
              <a:buFont typeface="+mj-lt"/>
              <a:buAutoNum type="alphaLcParenR"/>
            </a:pPr>
            <a:r>
              <a:rPr lang="en-US" dirty="0"/>
              <a:t>Some of those might be willing to help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Practice facilitators (PFs)</a:t>
            </a:r>
          </a:p>
          <a:p>
            <a:pPr marL="739775" lvl="1" indent="-457200">
              <a:buFont typeface="+mj-lt"/>
              <a:buAutoNum type="alphaLcParenR"/>
            </a:pPr>
            <a:r>
              <a:rPr lang="en-US" dirty="0"/>
              <a:t>Some better than others</a:t>
            </a:r>
          </a:p>
          <a:p>
            <a:pPr marL="739775" lvl="1" indent="-457200">
              <a:buFont typeface="+mj-lt"/>
              <a:buAutoNum type="alphaLcParenR"/>
            </a:pPr>
            <a:r>
              <a:rPr lang="en-US" dirty="0"/>
              <a:t>PCMH so complex, one PF cannot be expert in all facets</a:t>
            </a:r>
          </a:p>
          <a:p>
            <a:pPr marL="739775" lvl="1" indent="-457200">
              <a:buFont typeface="+mj-lt"/>
              <a:buAutoNum type="alphaLcParenR"/>
            </a:pPr>
            <a:r>
              <a:rPr lang="en-US" dirty="0"/>
              <a:t>Key part of PF expertise: Understanding </a:t>
            </a:r>
            <a:r>
              <a:rPr lang="en-US" i="1" dirty="0"/>
              <a:t>your</a:t>
            </a:r>
            <a:r>
              <a:rPr lang="en-US" dirty="0"/>
              <a:t> practice</a:t>
            </a:r>
          </a:p>
          <a:p>
            <a:pPr marL="739775" lvl="1" indent="-457200">
              <a:buFont typeface="+mj-lt"/>
              <a:buAutoNum type="alphaLcParenR"/>
            </a:pPr>
            <a:r>
              <a:rPr lang="en-US" dirty="0"/>
              <a:t>Don’t just reach for the fish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Potworowski </a:t>
            </a:r>
            <a:r>
              <a:rPr lang="de-DE" dirty="0"/>
              <a:t>© </a:t>
            </a:r>
            <a:r>
              <a:rPr lang="en-US" dirty="0"/>
              <a:t>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Leveraging Local Expertise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763902" cy="420893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Researchers</a:t>
            </a:r>
          </a:p>
          <a:p>
            <a:pPr marL="739775" lvl="1" indent="-457200">
              <a:buFont typeface="+mj-lt"/>
              <a:buAutoNum type="alphaLcParenR"/>
            </a:pPr>
            <a:r>
              <a:rPr lang="en-US" dirty="0"/>
              <a:t>Clinical, implementation, organizational research expertise</a:t>
            </a:r>
          </a:p>
          <a:p>
            <a:pPr marL="739775" lvl="1" indent="-457200">
              <a:buFont typeface="+mj-lt"/>
              <a:buAutoNum type="alphaLcParenR"/>
            </a:pPr>
            <a:r>
              <a:rPr lang="en-US" dirty="0"/>
              <a:t>Can help adapt research to your context</a:t>
            </a:r>
          </a:p>
          <a:p>
            <a:pPr marL="739775" lvl="1" indent="-457200">
              <a:buFont typeface="+mj-lt"/>
              <a:buAutoNum type="alphaLcParenR"/>
            </a:pPr>
            <a:r>
              <a:rPr lang="en-US" dirty="0"/>
              <a:t>Can help generate local evidence when appropriate</a:t>
            </a:r>
          </a:p>
          <a:p>
            <a:pPr marL="739775" lvl="1" indent="-457200">
              <a:buFont typeface="+mj-lt"/>
              <a:buAutoNum type="alphaLcParenR"/>
            </a:pPr>
            <a:r>
              <a:rPr lang="en-US" dirty="0"/>
              <a:t>Can help identify meaningful data and conduct analysis</a:t>
            </a:r>
          </a:p>
          <a:p>
            <a:pPr marL="0" indent="0">
              <a:buNone/>
            </a:pPr>
            <a:r>
              <a:rPr lang="en-US" dirty="0"/>
              <a:t>Key points:</a:t>
            </a:r>
          </a:p>
          <a:p>
            <a:pPr lvl="1"/>
            <a:r>
              <a:rPr lang="en-US" dirty="0"/>
              <a:t>Draw on all sources of expertise: None has all the answers</a:t>
            </a:r>
          </a:p>
          <a:p>
            <a:pPr lvl="1"/>
            <a:r>
              <a:rPr lang="en-US" dirty="0"/>
              <a:t>“Best practices” from convergence of multiple sources </a:t>
            </a:r>
          </a:p>
          <a:p>
            <a:pPr lvl="1"/>
            <a:r>
              <a:rPr lang="en-US" dirty="0"/>
              <a:t>“Best practice” must be adapted, tested, tweaked by you</a:t>
            </a:r>
          </a:p>
          <a:p>
            <a:pPr lvl="1"/>
            <a:r>
              <a:rPr lang="en-US" dirty="0"/>
              <a:t>Adapt, innovate, generate local evidence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Potworowski </a:t>
            </a:r>
            <a:r>
              <a:rPr lang="de-DE" dirty="0"/>
              <a:t>© </a:t>
            </a:r>
            <a:r>
              <a:rPr lang="en-US" dirty="0"/>
              <a:t>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5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Steps: How Can I Transform?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Better question: How can </a:t>
            </a:r>
            <a:r>
              <a:rPr lang="en-US" sz="2400" i="1" dirty="0"/>
              <a:t>we</a:t>
            </a:r>
            <a:r>
              <a:rPr lang="en-US" sz="2400" dirty="0"/>
              <a:t> transform together?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Organize into a practice network. Connect with peers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Organize a PCMH knowledge management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Facilitate and incentivize practice learning and transformation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Potworowski </a:t>
            </a:r>
            <a:r>
              <a:rPr lang="de-DE" dirty="0"/>
              <a:t>© </a:t>
            </a:r>
            <a:r>
              <a:rPr lang="en-US" dirty="0"/>
              <a:t>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3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Questions?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Georges Potworowski, PhD</a:t>
            </a:r>
          </a:p>
          <a:p>
            <a:pPr marL="0" indent="0" algn="ctr">
              <a:buNone/>
            </a:pPr>
            <a:r>
              <a:rPr lang="en-US" dirty="0" err="1"/>
              <a:t>gpotwo@albany.edu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Potworowski </a:t>
            </a:r>
            <a:r>
              <a:rPr lang="de-DE" dirty="0"/>
              <a:t>© </a:t>
            </a:r>
            <a:r>
              <a:rPr lang="en-US" dirty="0"/>
              <a:t>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60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Evidence-based Transformation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Potworowski ©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18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91388" y="1820791"/>
            <a:ext cx="5332515" cy="462005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187992" y="2582167"/>
            <a:ext cx="2209593" cy="2209593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13899" y="3916986"/>
            <a:ext cx="2209593" cy="220959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033628" y="3916986"/>
            <a:ext cx="2209593" cy="220959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26997" y="1966476"/>
            <a:ext cx="22545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Environment and </a:t>
            </a:r>
          </a:p>
          <a:p>
            <a:pPr algn="ctr"/>
            <a:r>
              <a:rPr lang="en-US" sz="1600" dirty="0"/>
              <a:t>organizational context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1561" y="3255958"/>
            <a:ext cx="12747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Practitioner</a:t>
            </a:r>
            <a:br>
              <a:rPr lang="en-US" sz="1600" dirty="0"/>
            </a:br>
            <a:r>
              <a:rPr lang="en-US" sz="1600" dirty="0"/>
              <a:t>Expertise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48049" y="4603840"/>
            <a:ext cx="16097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Population </a:t>
            </a:r>
          </a:p>
          <a:p>
            <a:pPr algn="ctr"/>
            <a:r>
              <a:rPr lang="en-US" sz="1600" dirty="0"/>
              <a:t>characteristics,</a:t>
            </a:r>
            <a:br>
              <a:rPr lang="en-US" sz="1600" dirty="0"/>
            </a:br>
            <a:r>
              <a:rPr lang="en-US" sz="1600" dirty="0"/>
              <a:t>needs, values</a:t>
            </a:r>
          </a:p>
          <a:p>
            <a:pPr algn="ctr"/>
            <a:r>
              <a:rPr lang="en-US" sz="1600" dirty="0"/>
              <a:t>expectations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63302" y="4791760"/>
            <a:ext cx="14685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Best available </a:t>
            </a:r>
          </a:p>
          <a:p>
            <a:pPr algn="ctr"/>
            <a:r>
              <a:rPr lang="en-US" sz="1600" dirty="0"/>
              <a:t>research </a:t>
            </a:r>
          </a:p>
          <a:p>
            <a:pPr algn="ctr"/>
            <a:r>
              <a:rPr lang="en-US" sz="1600" dirty="0"/>
              <a:t>evidence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2150" y="6133041"/>
            <a:ext cx="2162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Satterfield et al., (2009)</a:t>
            </a:r>
          </a:p>
        </p:txBody>
      </p:sp>
    </p:spTree>
    <p:extLst>
      <p:ext uri="{BB962C8B-B14F-4D97-AF65-F5344CB8AC3E}">
        <p14:creationId xmlns:p14="http://schemas.microsoft.com/office/powerpoint/2010/main" val="954181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Potworowski ©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15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Lee Green, MD MPH</a:t>
            </a:r>
          </a:p>
          <a:p>
            <a:r>
              <a:rPr lang="en-US" dirty="0"/>
              <a:t>Jodi </a:t>
            </a:r>
            <a:r>
              <a:rPr lang="en-US" dirty="0" err="1"/>
              <a:t>Holtrop</a:t>
            </a:r>
            <a:r>
              <a:rPr lang="en-US" dirty="0"/>
              <a:t>, PhD</a:t>
            </a:r>
          </a:p>
          <a:p>
            <a:r>
              <a:rPr lang="en-US" dirty="0"/>
              <a:t>Michael Fetters, MD MPH</a:t>
            </a:r>
          </a:p>
          <a:p>
            <a:r>
              <a:rPr lang="en-US" dirty="0"/>
              <a:t>Christopher Wise, PhD</a:t>
            </a:r>
          </a:p>
          <a:p>
            <a:r>
              <a:rPr lang="en-US" dirty="0"/>
              <a:t>Jeffrey Alexander, PhD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Potworowski </a:t>
            </a:r>
            <a:r>
              <a:rPr lang="de-DE" dirty="0"/>
              <a:t>© </a:t>
            </a:r>
            <a:r>
              <a:rPr lang="en-US" dirty="0"/>
              <a:t>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53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Does PCMH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051" y="1828800"/>
            <a:ext cx="3943240" cy="4208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dirty="0">
                <a:solidFill>
                  <a:srgbClr val="FF0000"/>
                </a:solidFill>
                <a:latin typeface="Arial"/>
                <a:cs typeface="Arial"/>
              </a:rPr>
              <a:t>  SE Pennsylvania</a:t>
            </a:r>
          </a:p>
          <a:p>
            <a:pPr marL="503238" indent="-28575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32 practices</a:t>
            </a:r>
          </a:p>
          <a:p>
            <a:pPr marL="503238" indent="-28575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NCQA certified, &gt;50% </a:t>
            </a:r>
            <a:r>
              <a:rPr lang="en-US" sz="2000" dirty="0" err="1">
                <a:latin typeface="Arial"/>
                <a:cs typeface="Arial"/>
              </a:rPr>
              <a:t>lvl</a:t>
            </a:r>
            <a:r>
              <a:rPr lang="en-US" sz="2000" dirty="0">
                <a:latin typeface="Arial"/>
                <a:cs typeface="Arial"/>
              </a:rPr>
              <a:t> 3</a:t>
            </a:r>
          </a:p>
          <a:p>
            <a:pPr marL="503238" indent="-28575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Self-reported</a:t>
            </a:r>
          </a:p>
          <a:p>
            <a:pPr marL="503238" indent="-28575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Minimal quality effect</a:t>
            </a:r>
          </a:p>
          <a:p>
            <a:pPr marL="503238" indent="-28575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No hospital utilization effect</a:t>
            </a:r>
          </a:p>
          <a:p>
            <a:pPr marL="503238" indent="-28575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No ED utilization effect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Potworowski </a:t>
            </a:r>
            <a:r>
              <a:rPr lang="de-DE" dirty="0"/>
              <a:t>© </a:t>
            </a:r>
            <a:r>
              <a:rPr lang="en-US" dirty="0"/>
              <a:t>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67074" y="1828800"/>
            <a:ext cx="4663150" cy="438184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Wingdings 2" pitchFamily="18" charset="2"/>
              <a:buChar char="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711325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0002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90763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717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3900" dirty="0">
                <a:solidFill>
                  <a:srgbClr val="008000"/>
                </a:solidFill>
                <a:latin typeface="Arial"/>
                <a:cs typeface="Arial"/>
              </a:rPr>
              <a:t> Michigan</a:t>
            </a:r>
            <a:endParaRPr lang="en-US" sz="39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400050" indent="-285750">
              <a:lnSpc>
                <a:spcPct val="120000"/>
              </a:lnSpc>
              <a:buFont typeface="Arial"/>
              <a:buChar char="•"/>
            </a:pPr>
            <a:r>
              <a:rPr lang="en-US" sz="2900" dirty="0">
                <a:solidFill>
                  <a:srgbClr val="FFFFFF"/>
                </a:solidFill>
                <a:latin typeface="Arial"/>
                <a:cs typeface="Arial"/>
              </a:rPr>
              <a:t>2400 practices</a:t>
            </a:r>
          </a:p>
          <a:p>
            <a:pPr marL="400050" indent="-285750">
              <a:lnSpc>
                <a:spcPct val="120000"/>
              </a:lnSpc>
              <a:buFont typeface="Arial"/>
              <a:buChar char="•"/>
            </a:pPr>
            <a:r>
              <a:rPr lang="en-US" sz="2900" dirty="0">
                <a:solidFill>
                  <a:srgbClr val="FFFFFF"/>
                </a:solidFill>
                <a:latin typeface="Arial"/>
                <a:cs typeface="Arial"/>
              </a:rPr>
              <a:t>Cognitive Task Analyses (CTA) and Normalization Process Theory in 50</a:t>
            </a:r>
          </a:p>
          <a:p>
            <a:pPr marL="400050" indent="-285750">
              <a:lnSpc>
                <a:spcPct val="120000"/>
              </a:lnSpc>
              <a:buFont typeface="Arial"/>
              <a:buChar char="•"/>
            </a:pPr>
            <a:r>
              <a:rPr lang="en-US" sz="2900" dirty="0">
                <a:solidFill>
                  <a:srgbClr val="FFFFFF"/>
                </a:solidFill>
                <a:latin typeface="Arial"/>
                <a:cs typeface="Arial"/>
              </a:rPr>
              <a:t>Quality improvement</a:t>
            </a:r>
          </a:p>
          <a:p>
            <a:pPr marL="400050" indent="-285750">
              <a:lnSpc>
                <a:spcPct val="120000"/>
              </a:lnSpc>
              <a:buFont typeface="Arial"/>
              <a:buChar char="•"/>
            </a:pPr>
            <a:r>
              <a:rPr lang="en-US" sz="2900" dirty="0">
                <a:solidFill>
                  <a:srgbClr val="FFFFFF"/>
                </a:solidFill>
                <a:latin typeface="Arial"/>
                <a:cs typeface="Arial"/>
              </a:rPr>
              <a:t>ED and inpatient utilization reduction, specific to primary care sensitive conditions</a:t>
            </a:r>
          </a:p>
          <a:p>
            <a:pPr marL="400050" indent="-285750">
              <a:lnSpc>
                <a:spcPct val="120000"/>
              </a:lnSpc>
              <a:buFont typeface="Arial"/>
              <a:buChar char="•"/>
            </a:pPr>
            <a:r>
              <a:rPr lang="en-US" sz="2900" dirty="0">
                <a:solidFill>
                  <a:srgbClr val="FFFFFF"/>
                </a:solidFill>
                <a:latin typeface="Arial"/>
                <a:cs typeface="Arial"/>
              </a:rPr>
              <a:t>Benefit proportional to PCMH score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9540" y="6246765"/>
            <a:ext cx="39192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Friedberg et al. (2014); </a:t>
            </a:r>
            <a:r>
              <a:rPr lang="en-US" sz="1400" dirty="0" err="1"/>
              <a:t>Paustian</a:t>
            </a:r>
            <a:r>
              <a:rPr lang="en-US" sz="1400" dirty="0"/>
              <a:t> et al., (2014)</a:t>
            </a:r>
          </a:p>
        </p:txBody>
      </p:sp>
    </p:spTree>
    <p:extLst>
      <p:ext uri="{BB962C8B-B14F-4D97-AF65-F5344CB8AC3E}">
        <p14:creationId xmlns:p14="http://schemas.microsoft.com/office/powerpoint/2010/main" val="392269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Does Transformation Require?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Team-based care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Systems-based care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Patient-centered care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Transformation of leaders’ </a:t>
            </a:r>
            <a:r>
              <a:rPr lang="en-US" i="1" dirty="0"/>
              <a:t>mental model </a:t>
            </a:r>
            <a:r>
              <a:rPr lang="en-US" dirty="0"/>
              <a:t>of care delivery</a:t>
            </a:r>
          </a:p>
          <a:p>
            <a:pPr marL="0" indent="0">
              <a:buNone/>
            </a:pPr>
            <a:r>
              <a:rPr lang="en-US" dirty="0"/>
              <a:t>+ focused and sustained effort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Transformation of practice culture and routines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Improved outcomes that are sustainable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Potworowski </a:t>
            </a:r>
            <a:r>
              <a:rPr lang="de-DE" dirty="0"/>
              <a:t>© </a:t>
            </a:r>
            <a:r>
              <a:rPr lang="en-US" dirty="0"/>
              <a:t>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10226" y="6246765"/>
            <a:ext cx="1675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Wise et al., (2014)</a:t>
            </a:r>
          </a:p>
        </p:txBody>
      </p:sp>
    </p:spTree>
    <p:extLst>
      <p:ext uri="{BB962C8B-B14F-4D97-AF65-F5344CB8AC3E}">
        <p14:creationId xmlns:p14="http://schemas.microsoft.com/office/powerpoint/2010/main" val="303161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3600" dirty="0"/>
              <a:t>1. Team-Based Care</a:t>
            </a:r>
            <a:endParaRPr lang="en" sz="3600" dirty="0">
              <a:solidFill>
                <a:srgbClr val="FFFFFF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9463" y="1828800"/>
            <a:ext cx="7763902" cy="420893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rmAutofit/>
          </a:bodyPr>
          <a:lstStyle>
            <a:lvl1pPr marL="282575" lvl="0" indent="-28257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7850" lvl="1" indent="-29527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60425" lvl="2" indent="-28257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43000" lvl="3" indent="-28257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25575" lvl="4" indent="-28257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711325" lvl="5" indent="-28892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lang="en-US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000250" lvl="6" indent="-28892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lang="en-US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90763" lvl="7" indent="-28892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lang="en-US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71750" lvl="8" indent="-28892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lang="en-US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20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</a:rPr>
              <a:t>Fundamental change in mental model</a:t>
            </a:r>
            <a:endParaRPr lang="en" sz="2400" dirty="0">
              <a:solidFill>
                <a:srgbClr val="FFFFFF"/>
              </a:solidFill>
            </a:endParaRPr>
          </a:p>
          <a:p>
            <a:pPr marL="457200" lvl="0" indent="-457200">
              <a:spcBef>
                <a:spcPts val="20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</a:rPr>
              <a:t>Everyone working to top of license</a:t>
            </a:r>
            <a:endParaRPr lang="en" sz="2400" dirty="0">
              <a:solidFill>
                <a:srgbClr val="FFFFFF"/>
              </a:solidFill>
            </a:endParaRPr>
          </a:p>
          <a:p>
            <a:pPr marL="457200" lvl="0" indent="-457200">
              <a:spcBef>
                <a:spcPts val="20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</a:rPr>
              <a:t>Evolving role assignment</a:t>
            </a:r>
            <a:endParaRPr lang="en" sz="2400" dirty="0">
              <a:solidFill>
                <a:srgbClr val="FFFFFF"/>
              </a:solidFill>
            </a:endParaRPr>
          </a:p>
          <a:p>
            <a:pPr marL="457200" lvl="0" indent="-457200">
              <a:spcBef>
                <a:spcPts val="20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</a:rPr>
              <a:t>Role security</a:t>
            </a:r>
            <a:endParaRPr lang="en-CA" sz="2400" dirty="0">
              <a:solidFill>
                <a:srgbClr val="FFFFFF"/>
              </a:solidFill>
            </a:endParaRPr>
          </a:p>
          <a:p>
            <a:pPr marL="457200" lvl="0" indent="-457200">
              <a:spcBef>
                <a:spcPts val="20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</a:rPr>
              <a:t>Delegation + empowerment</a:t>
            </a:r>
            <a:endParaRPr lang="en" sz="2400" dirty="0">
              <a:solidFill>
                <a:srgbClr val="FFFFFF"/>
              </a:solidFill>
            </a:endParaRPr>
          </a:p>
          <a:p>
            <a:pPr marL="457200" lvl="0" indent="-457200">
              <a:spcBef>
                <a:spcPts val="2000"/>
              </a:spcBef>
              <a:buFont typeface="+mj-lt"/>
              <a:buAutoNum type="arabicPeriod"/>
            </a:pPr>
            <a:r>
              <a:rPr lang="en-CA" sz="2400" dirty="0">
                <a:solidFill>
                  <a:srgbClr val="FFFFFF"/>
                </a:solidFill>
              </a:rPr>
              <a:t>Coordination, </a:t>
            </a:r>
            <a:r>
              <a:rPr lang="en-US" sz="2400" dirty="0">
                <a:solidFill>
                  <a:srgbClr val="FFFFFF"/>
                </a:solidFill>
              </a:rPr>
              <a:t>communication, psychological safety</a:t>
            </a:r>
            <a:endParaRPr lang="en" sz="2400" dirty="0">
              <a:solidFill>
                <a:srgbClr val="FFFFFF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2"/>
                </a:solidFill>
              </a:rPr>
              <a:t>Potworowski </a:t>
            </a:r>
            <a:r>
              <a:rPr lang="de-DE" sz="1200" dirty="0">
                <a:solidFill>
                  <a:schemeClr val="bg2"/>
                </a:solidFill>
              </a:rPr>
              <a:t>© </a:t>
            </a:r>
            <a:r>
              <a:rPr lang="en-US" sz="1200" dirty="0">
                <a:solidFill>
                  <a:schemeClr val="bg2"/>
                </a:solidFill>
              </a:rPr>
              <a:t>2016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0D5699-1C67-7545-A964-C73E8DF6848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3600" dirty="0">
                <a:solidFill>
                  <a:srgbClr val="FFFFFF"/>
                </a:solidFill>
              </a:rPr>
              <a:t>2. </a:t>
            </a:r>
            <a:r>
              <a:rPr lang="en" sz="3600" dirty="0">
                <a:solidFill>
                  <a:srgbClr val="FFFFFF"/>
                </a:solidFill>
              </a:rPr>
              <a:t>Systems-Based Care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rmAutofit/>
          </a:bodyPr>
          <a:lstStyle>
            <a:lvl1pPr marL="282575" lvl="0" indent="-28257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7850" lvl="1" indent="-29527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60425" lvl="2" indent="-28257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43000" lvl="3" indent="-28257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25575" lvl="4" indent="-28257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711325" lvl="5" indent="-28892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lang="en-US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000250" lvl="6" indent="-28892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lang="en-US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90763" lvl="7" indent="-28892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lang="en-US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71750" lvl="8" indent="-28892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lang="en-US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2000"/>
              </a:spcBef>
              <a:buFont typeface="+mj-lt"/>
              <a:buAutoNum type="arabicPeriod"/>
            </a:pPr>
            <a:r>
              <a:rPr lang="en" sz="2400" dirty="0">
                <a:solidFill>
                  <a:srgbClr val="FFFFFF"/>
                </a:solidFill>
              </a:rPr>
              <a:t>Integration and transitions</a:t>
            </a:r>
          </a:p>
          <a:p>
            <a:pPr marL="457200" lvl="0" indent="-457200">
              <a:spcBef>
                <a:spcPts val="20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</a:rPr>
              <a:t>Seek </a:t>
            </a:r>
            <a:r>
              <a:rPr lang="en" sz="2400" dirty="0">
                <a:solidFill>
                  <a:srgbClr val="FFFFFF"/>
                </a:solidFill>
              </a:rPr>
              <a:t>data</a:t>
            </a:r>
            <a:r>
              <a:rPr lang="en-US" sz="2400" dirty="0">
                <a:solidFill>
                  <a:srgbClr val="FFFFFF"/>
                </a:solidFill>
              </a:rPr>
              <a:t>, use data</a:t>
            </a:r>
            <a:endParaRPr lang="en" sz="2400" dirty="0">
              <a:solidFill>
                <a:srgbClr val="FFFFFF"/>
              </a:solidFill>
            </a:endParaRPr>
          </a:p>
          <a:p>
            <a:pPr marL="457200" lvl="0" indent="-457200">
              <a:spcBef>
                <a:spcPts val="20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</a:rPr>
              <a:t>Do it in r</a:t>
            </a:r>
            <a:r>
              <a:rPr lang="en" sz="2400" dirty="0">
                <a:solidFill>
                  <a:srgbClr val="FFFFFF"/>
                </a:solidFill>
              </a:rPr>
              <a:t>eal time</a:t>
            </a:r>
            <a:r>
              <a:rPr lang="en-US" sz="2400" dirty="0">
                <a:solidFill>
                  <a:srgbClr val="FFFFFF"/>
                </a:solidFill>
              </a:rPr>
              <a:t> (e.g., clinical reminders)</a:t>
            </a:r>
            <a:endParaRPr lang="en" sz="2400" dirty="0">
              <a:solidFill>
                <a:srgbClr val="FFFFFF"/>
              </a:solidFill>
            </a:endParaRPr>
          </a:p>
          <a:p>
            <a:pPr marL="457200" lvl="0" indent="-457200">
              <a:spcBef>
                <a:spcPts val="2000"/>
              </a:spcBef>
              <a:buFont typeface="+mj-lt"/>
              <a:buAutoNum type="arabicPeriod"/>
            </a:pPr>
            <a:r>
              <a:rPr lang="en" sz="2400" dirty="0">
                <a:solidFill>
                  <a:srgbClr val="FFFFFF"/>
                </a:solidFill>
              </a:rPr>
              <a:t>Quality improvemen</a:t>
            </a:r>
            <a:r>
              <a:rPr lang="en-CA" sz="2400" dirty="0">
                <a:solidFill>
                  <a:srgbClr val="FFFFFF"/>
                </a:solidFill>
              </a:rPr>
              <a:t>t</a:t>
            </a:r>
          </a:p>
          <a:p>
            <a:pPr marL="457200" lvl="0" indent="-457200">
              <a:spcBef>
                <a:spcPts val="2000"/>
              </a:spcBef>
              <a:buFont typeface="+mj-lt"/>
              <a:buAutoNum type="arabicPeriod"/>
            </a:pPr>
            <a:r>
              <a:rPr lang="en-CA" sz="2400" dirty="0">
                <a:solidFill>
                  <a:srgbClr val="FFFFFF"/>
                </a:solidFill>
              </a:rPr>
              <a:t>Role awareness, systems thinking</a:t>
            </a:r>
            <a:endParaRPr lang="en" sz="2400" dirty="0">
              <a:solidFill>
                <a:srgbClr val="FFFFFF"/>
              </a:solidFill>
            </a:endParaRPr>
          </a:p>
          <a:p>
            <a:pPr marL="457200" lvl="0" indent="-457200">
              <a:spcBef>
                <a:spcPts val="2000"/>
              </a:spcBef>
              <a:buFont typeface="+mj-lt"/>
              <a:buAutoNum type="arabicPeriod"/>
            </a:pPr>
            <a:r>
              <a:rPr lang="en-CA" sz="2400" dirty="0">
                <a:solidFill>
                  <a:srgbClr val="FFFFFF"/>
                </a:solidFill>
              </a:rPr>
              <a:t>Double-loop learning</a:t>
            </a:r>
            <a:endParaRPr lang="en" sz="2400" dirty="0">
              <a:solidFill>
                <a:srgbClr val="FFFFFF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2"/>
                </a:solidFill>
              </a:rPr>
              <a:t>Potworowski </a:t>
            </a:r>
            <a:r>
              <a:rPr lang="de-DE" sz="1200" dirty="0">
                <a:solidFill>
                  <a:schemeClr val="bg2"/>
                </a:solidFill>
              </a:rPr>
              <a:t>© </a:t>
            </a:r>
            <a:r>
              <a:rPr lang="en-US" sz="1200" dirty="0">
                <a:solidFill>
                  <a:schemeClr val="bg2"/>
                </a:solidFill>
              </a:rPr>
              <a:t>2016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0D5699-1C67-7545-A964-C73E8DF6848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1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3600" dirty="0">
                <a:solidFill>
                  <a:srgbClr val="FFFFFF"/>
                </a:solidFill>
              </a:rPr>
              <a:t>3. </a:t>
            </a:r>
            <a:r>
              <a:rPr lang="en" sz="3600" dirty="0">
                <a:solidFill>
                  <a:srgbClr val="FFFFFF"/>
                </a:solidFill>
              </a:rPr>
              <a:t>Patient-Centered Care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rmAutofit/>
          </a:bodyPr>
          <a:lstStyle>
            <a:lvl1pPr marL="282575" lvl="0" indent="-28257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7850" lvl="1" indent="-29527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60425" lvl="2" indent="-28257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43000" lvl="3" indent="-28257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25575" lvl="4" indent="-28257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711325" lvl="5" indent="-28892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lang="en-US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000250" lvl="6" indent="-28892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lang="en-US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90763" lvl="7" indent="-28892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lang="en-US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71750" lvl="8" indent="-288925" algn="l" defTabSz="914400" rtl="0" eaLnBrk="1" latinLnBrk="0" hangingPunct="1">
              <a:spcBef>
                <a:spcPts val="0"/>
              </a:spcBef>
              <a:buFont typeface="Wingdings 2" pitchFamily="18" charset="2"/>
              <a:buChar char=""/>
              <a:defRPr lang="en-US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spcBef>
                <a:spcPts val="2000"/>
              </a:spcBef>
              <a:buFont typeface="+mj-lt"/>
              <a:buAutoNum type="arabicPeriod"/>
            </a:pPr>
            <a:r>
              <a:rPr lang="en" sz="2400" dirty="0">
                <a:solidFill>
                  <a:srgbClr val="FFFFFF"/>
                </a:solidFill>
              </a:rPr>
              <a:t>Not just about warm fuzzies</a:t>
            </a:r>
          </a:p>
          <a:p>
            <a:pPr marL="457200" lvl="0" indent="-457200">
              <a:spcBef>
                <a:spcPts val="2000"/>
              </a:spcBef>
              <a:buFont typeface="+mj-lt"/>
              <a:buAutoNum type="arabicPeriod"/>
            </a:pPr>
            <a:r>
              <a:rPr lang="en" sz="2400" dirty="0">
                <a:solidFill>
                  <a:srgbClr val="FFFFFF"/>
                </a:solidFill>
              </a:rPr>
              <a:t>Know your population, </a:t>
            </a:r>
            <a:r>
              <a:rPr lang="en-US" sz="2400" dirty="0">
                <a:solidFill>
                  <a:srgbClr val="FFFFFF"/>
                </a:solidFill>
              </a:rPr>
              <a:t>find </a:t>
            </a:r>
            <a:r>
              <a:rPr lang="en" sz="2400" dirty="0">
                <a:solidFill>
                  <a:srgbClr val="FFFFFF"/>
                </a:solidFill>
              </a:rPr>
              <a:t>your lost sheep</a:t>
            </a:r>
            <a:endParaRPr lang="en-US" sz="2400" dirty="0">
              <a:solidFill>
                <a:srgbClr val="FFFFFF"/>
              </a:solidFill>
            </a:endParaRPr>
          </a:p>
          <a:p>
            <a:pPr marL="457200" lvl="0" indent="-457200">
              <a:spcBef>
                <a:spcPts val="2000"/>
              </a:spcBef>
              <a:buFont typeface="+mj-lt"/>
              <a:buAutoNum type="arabicPeriod"/>
            </a:pPr>
            <a:r>
              <a:rPr lang="en" sz="2400" dirty="0">
                <a:solidFill>
                  <a:srgbClr val="FFFFFF"/>
                </a:solidFill>
              </a:rPr>
              <a:t>Shared goal-setting</a:t>
            </a:r>
            <a:endParaRPr lang="en-US" sz="2400" dirty="0">
              <a:solidFill>
                <a:srgbClr val="FFFFFF"/>
              </a:solidFill>
            </a:endParaRPr>
          </a:p>
          <a:p>
            <a:pPr marL="457200" indent="-457200">
              <a:spcBef>
                <a:spcPts val="20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</a:rPr>
              <a:t>Specific roles and services</a:t>
            </a:r>
          </a:p>
          <a:p>
            <a:pPr marL="457200" indent="-457200">
              <a:spcBef>
                <a:spcPts val="2000"/>
              </a:spcBef>
              <a:buFont typeface="+mj-lt"/>
              <a:buAutoNum type="arabicPeriod"/>
            </a:pPr>
            <a:r>
              <a:rPr lang="en" sz="2400" dirty="0">
                <a:solidFill>
                  <a:srgbClr val="FFFFFF"/>
                </a:solidFill>
              </a:rPr>
              <a:t>Access</a:t>
            </a:r>
          </a:p>
          <a:p>
            <a:pPr marL="342900" lvl="0" indent="-342900">
              <a:spcBef>
                <a:spcPts val="2000"/>
              </a:spcBef>
              <a:buFont typeface="Arial"/>
              <a:buChar char="•"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2"/>
                </a:solidFill>
              </a:rPr>
              <a:t>Potworowski </a:t>
            </a:r>
            <a:r>
              <a:rPr lang="de-DE" sz="1200" dirty="0">
                <a:solidFill>
                  <a:schemeClr val="bg2"/>
                </a:solidFill>
              </a:rPr>
              <a:t>© </a:t>
            </a:r>
            <a:r>
              <a:rPr lang="en-US" sz="1200" dirty="0">
                <a:solidFill>
                  <a:schemeClr val="bg2"/>
                </a:solidFill>
              </a:rPr>
              <a:t>2016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0D5699-1C67-7545-A964-C73E8DF6848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5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Transform Into a PCMH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Leverage research evidence and local expertise </a:t>
            </a:r>
          </a:p>
          <a:p>
            <a:r>
              <a:rPr lang="en-US" dirty="0"/>
              <a:t>Leverage: Build on what is known by better organizing</a:t>
            </a:r>
          </a:p>
          <a:p>
            <a:r>
              <a:rPr lang="en-US" dirty="0"/>
              <a:t>Research evidence: Draw on </a:t>
            </a:r>
            <a:r>
              <a:rPr lang="en-US" i="1" dirty="0"/>
              <a:t>all</a:t>
            </a:r>
            <a:r>
              <a:rPr lang="en-US" dirty="0"/>
              <a:t> relevant evidence</a:t>
            </a:r>
          </a:p>
          <a:p>
            <a:r>
              <a:rPr lang="en-US" dirty="0"/>
              <a:t>Local expertise: Find, unite, develop experts in region</a:t>
            </a:r>
          </a:p>
          <a:p>
            <a:r>
              <a:rPr lang="en-US" dirty="0"/>
              <a:t>Transform: Achieve and sustain the </a:t>
            </a:r>
            <a:r>
              <a:rPr lang="en-US" i="1" dirty="0"/>
              <a:t>quadruple</a:t>
            </a:r>
            <a:r>
              <a:rPr lang="en-US" dirty="0"/>
              <a:t> aim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Potworowski </a:t>
            </a:r>
            <a:r>
              <a:rPr lang="de-DE" dirty="0"/>
              <a:t>© </a:t>
            </a:r>
            <a:r>
              <a:rPr lang="en-US" dirty="0"/>
              <a:t>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7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Leveraging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How should we think about research?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kinds of research?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Who has time for research?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Potworowski </a:t>
            </a:r>
            <a:r>
              <a:rPr lang="de-DE" dirty="0"/>
              <a:t>© </a:t>
            </a:r>
            <a:r>
              <a:rPr lang="en-US" dirty="0"/>
              <a:t>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99-1C67-7545-A964-C73E8DF684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9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1724</TotalTime>
  <Words>819</Words>
  <Application>Microsoft Office PowerPoint</Application>
  <PresentationFormat>On-screen Show (4:3)</PresentationFormat>
  <Paragraphs>178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Wingdings 2</vt:lpstr>
      <vt:lpstr>Revolution</vt:lpstr>
      <vt:lpstr>Leveraging Research Evidence and Local Expertise  to Transform Primary Care</vt:lpstr>
      <vt:lpstr>Acknowledgements</vt:lpstr>
      <vt:lpstr>Does PCMH Work?</vt:lpstr>
      <vt:lpstr>What Does Transformation Require?</vt:lpstr>
      <vt:lpstr>1. Team-Based Care</vt:lpstr>
      <vt:lpstr>2. Systems-Based Care</vt:lpstr>
      <vt:lpstr>3. Patient-Centered Care</vt:lpstr>
      <vt:lpstr>How To Transform Into a PCMH</vt:lpstr>
      <vt:lpstr>Leveraging Research</vt:lpstr>
      <vt:lpstr>Leveraging Research</vt:lpstr>
      <vt:lpstr>Leveraging Research</vt:lpstr>
      <vt:lpstr>Evidence-based Transformation</vt:lpstr>
      <vt:lpstr>Leveraging Local Expertise</vt:lpstr>
      <vt:lpstr>Leveraging Local Expertise</vt:lpstr>
      <vt:lpstr>Leveraging Local Expertise</vt:lpstr>
      <vt:lpstr>Next Steps: How Can I Transform?</vt:lpstr>
      <vt:lpstr>PowerPoint Presentation</vt:lpstr>
      <vt:lpstr>Evidence-based Transformation</vt:lpstr>
      <vt:lpstr>PowerPoint Presentation</vt:lpstr>
    </vt:vector>
  </TitlesOfParts>
  <Company>University at Albany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Leveraging Research Evidence and Local Expertise  to Transform Primary Care</dc:title>
  <dc:creator>Georges Potworowski</dc:creator>
  <cp:lastModifiedBy>Jessica Maguire</cp:lastModifiedBy>
  <cp:revision>53</cp:revision>
  <cp:lastPrinted>2016-09-27T17:46:12Z</cp:lastPrinted>
  <dcterms:created xsi:type="dcterms:W3CDTF">2016-09-26T18:44:47Z</dcterms:created>
  <dcterms:modified xsi:type="dcterms:W3CDTF">2016-09-28T11:43:01Z</dcterms:modified>
</cp:coreProperties>
</file>