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0"/>
  </p:notesMasterIdLst>
  <p:sldIdLst>
    <p:sldId id="802" r:id="rId2"/>
    <p:sldId id="530" r:id="rId3"/>
    <p:sldId id="799" r:id="rId4"/>
    <p:sldId id="532" r:id="rId5"/>
    <p:sldId id="803" r:id="rId6"/>
    <p:sldId id="804" r:id="rId7"/>
    <p:sldId id="805" r:id="rId8"/>
    <p:sldId id="806" r:id="rId9"/>
    <p:sldId id="807" r:id="rId10"/>
    <p:sldId id="808" r:id="rId11"/>
    <p:sldId id="809" r:id="rId12"/>
    <p:sldId id="810" r:id="rId13"/>
    <p:sldId id="656" r:id="rId14"/>
    <p:sldId id="657" r:id="rId15"/>
    <p:sldId id="652" r:id="rId16"/>
    <p:sldId id="653" r:id="rId17"/>
    <p:sldId id="654" r:id="rId18"/>
    <p:sldId id="655" r:id="rId19"/>
    <p:sldId id="811" r:id="rId20"/>
    <p:sldId id="812" r:id="rId21"/>
    <p:sldId id="649" r:id="rId22"/>
    <p:sldId id="650" r:id="rId23"/>
    <p:sldId id="651" r:id="rId24"/>
    <p:sldId id="659" r:id="rId25"/>
    <p:sldId id="818" r:id="rId26"/>
    <p:sldId id="645" r:id="rId27"/>
    <p:sldId id="813" r:id="rId28"/>
    <p:sldId id="814" r:id="rId29"/>
    <p:sldId id="815" r:id="rId30"/>
    <p:sldId id="816" r:id="rId31"/>
    <p:sldId id="817" r:id="rId32"/>
    <p:sldId id="663" r:id="rId33"/>
    <p:sldId id="665" r:id="rId34"/>
    <p:sldId id="666" r:id="rId35"/>
    <p:sldId id="667" r:id="rId36"/>
    <p:sldId id="668" r:id="rId37"/>
    <p:sldId id="669" r:id="rId38"/>
    <p:sldId id="671" r:id="rId39"/>
    <p:sldId id="672" r:id="rId40"/>
    <p:sldId id="689" r:id="rId41"/>
    <p:sldId id="690" r:id="rId42"/>
    <p:sldId id="693" r:id="rId43"/>
    <p:sldId id="781" r:id="rId44"/>
    <p:sldId id="711" r:id="rId45"/>
    <p:sldId id="712" r:id="rId46"/>
    <p:sldId id="713" r:id="rId47"/>
    <p:sldId id="714" r:id="rId48"/>
    <p:sldId id="715" r:id="rId49"/>
    <p:sldId id="716" r:id="rId50"/>
    <p:sldId id="717" r:id="rId51"/>
    <p:sldId id="718" r:id="rId52"/>
    <p:sldId id="719" r:id="rId53"/>
    <p:sldId id="720" r:id="rId54"/>
    <p:sldId id="721" r:id="rId55"/>
    <p:sldId id="722" r:id="rId56"/>
    <p:sldId id="723" r:id="rId57"/>
    <p:sldId id="724" r:id="rId58"/>
    <p:sldId id="725" r:id="rId59"/>
    <p:sldId id="726" r:id="rId60"/>
    <p:sldId id="729" r:id="rId61"/>
    <p:sldId id="730" r:id="rId62"/>
    <p:sldId id="731" r:id="rId63"/>
    <p:sldId id="732" r:id="rId64"/>
    <p:sldId id="733" r:id="rId65"/>
    <p:sldId id="734" r:id="rId66"/>
    <p:sldId id="782" r:id="rId67"/>
    <p:sldId id="740" r:id="rId68"/>
    <p:sldId id="741" r:id="rId69"/>
    <p:sldId id="742" r:id="rId70"/>
    <p:sldId id="783" r:id="rId71"/>
    <p:sldId id="744" r:id="rId72"/>
    <p:sldId id="745" r:id="rId73"/>
    <p:sldId id="747" r:id="rId74"/>
    <p:sldId id="753" r:id="rId75"/>
    <p:sldId id="754" r:id="rId76"/>
    <p:sldId id="755" r:id="rId77"/>
    <p:sldId id="819" r:id="rId78"/>
    <p:sldId id="75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50" autoAdjust="0"/>
  </p:normalViewPr>
  <p:slideViewPr>
    <p:cSldViewPr>
      <p:cViewPr varScale="1">
        <p:scale>
          <a:sx n="80" d="100"/>
          <a:sy n="80" d="100"/>
        </p:scale>
        <p:origin x="1522" y="53"/>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83C81-89B0-4BCB-8B15-CE416AFFB3A2}" type="datetimeFigureOut">
              <a:rPr lang="en-US" smtClean="0"/>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FC94A-EA6C-447F-8D8C-CEF202495DE7}" type="slidenum">
              <a:rPr lang="en-US" smtClean="0"/>
              <a:t>‹#›</a:t>
            </a:fld>
            <a:endParaRPr lang="en-US"/>
          </a:p>
        </p:txBody>
      </p:sp>
    </p:spTree>
    <p:extLst>
      <p:ext uri="{BB962C8B-B14F-4D97-AF65-F5344CB8AC3E}">
        <p14:creationId xmlns:p14="http://schemas.microsoft.com/office/powerpoint/2010/main" val="27367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A489B83-4009-476D-9400-1BD90BFFC43D}" type="slidenum">
              <a:rPr lang="en-US" sz="1200"/>
              <a:pPr eaLnBrk="1" hangingPunct="1"/>
              <a:t>5</a:t>
            </a:fld>
            <a:endParaRPr lang="en-US" sz="1200"/>
          </a:p>
        </p:txBody>
      </p:sp>
    </p:spTree>
    <p:extLst>
      <p:ext uri="{BB962C8B-B14F-4D97-AF65-F5344CB8AC3E}">
        <p14:creationId xmlns:p14="http://schemas.microsoft.com/office/powerpoint/2010/main" val="168024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886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p:sp>
      <p:sp>
        <p:nvSpPr>
          <p:cNvPr id="1280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2560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CED38-2312-4732-BE87-5894EBD2ADAD}" type="slidenum">
              <a:rPr lang="en-US" smtClean="0"/>
              <a:t>17</a:t>
            </a:fld>
            <a:endParaRPr lang="en-US"/>
          </a:p>
        </p:txBody>
      </p:sp>
    </p:spTree>
    <p:extLst>
      <p:ext uri="{BB962C8B-B14F-4D97-AF65-F5344CB8AC3E}">
        <p14:creationId xmlns:p14="http://schemas.microsoft.com/office/powerpoint/2010/main" val="223677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Tree>
    <p:extLst>
      <p:ext uri="{BB962C8B-B14F-4D97-AF65-F5344CB8AC3E}">
        <p14:creationId xmlns:p14="http://schemas.microsoft.com/office/powerpoint/2010/main" val="177351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Tree>
    <p:extLst>
      <p:ext uri="{BB962C8B-B14F-4D97-AF65-F5344CB8AC3E}">
        <p14:creationId xmlns:p14="http://schemas.microsoft.com/office/powerpoint/2010/main" val="68871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p:sp>
      <p:sp>
        <p:nvSpPr>
          <p:cNvPr id="9318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Tree>
    <p:extLst>
      <p:ext uri="{BB962C8B-B14F-4D97-AF65-F5344CB8AC3E}">
        <p14:creationId xmlns:p14="http://schemas.microsoft.com/office/powerpoint/2010/main" val="342681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A36F0-E995-47F3-BBD5-C60B67FB09AC}" type="slidenum">
              <a:rPr lang="en-US" smtClean="0"/>
              <a:t>21</a:t>
            </a:fld>
            <a:endParaRPr lang="en-US"/>
          </a:p>
        </p:txBody>
      </p:sp>
    </p:spTree>
    <p:extLst>
      <p:ext uri="{BB962C8B-B14F-4D97-AF65-F5344CB8AC3E}">
        <p14:creationId xmlns:p14="http://schemas.microsoft.com/office/powerpoint/2010/main" val="1835717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A36F0-E995-47F3-BBD5-C60B67FB09AC}" type="slidenum">
              <a:rPr lang="en-US" smtClean="0"/>
              <a:t>22</a:t>
            </a:fld>
            <a:endParaRPr lang="en-US"/>
          </a:p>
        </p:txBody>
      </p:sp>
    </p:spTree>
    <p:extLst>
      <p:ext uri="{BB962C8B-B14F-4D97-AF65-F5344CB8AC3E}">
        <p14:creationId xmlns:p14="http://schemas.microsoft.com/office/powerpoint/2010/main" val="1219608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6275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FC94A-EA6C-447F-8D8C-CEF202495DE7}" type="slidenum">
              <a:rPr lang="en-US" smtClean="0"/>
              <a:t>24</a:t>
            </a:fld>
            <a:endParaRPr lang="en-US"/>
          </a:p>
        </p:txBody>
      </p:sp>
    </p:spTree>
    <p:extLst>
      <p:ext uri="{BB962C8B-B14F-4D97-AF65-F5344CB8AC3E}">
        <p14:creationId xmlns:p14="http://schemas.microsoft.com/office/powerpoint/2010/main" val="213910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Tree>
    <p:extLst>
      <p:ext uri="{BB962C8B-B14F-4D97-AF65-F5344CB8AC3E}">
        <p14:creationId xmlns:p14="http://schemas.microsoft.com/office/powerpoint/2010/main" val="256202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98A36F0-E995-47F3-BBD5-C60B67FB09AC}" type="slidenum">
              <a:rPr lang="en-US" smtClean="0"/>
              <a:t>27</a:t>
            </a:fld>
            <a:endParaRPr lang="en-US"/>
          </a:p>
        </p:txBody>
      </p:sp>
    </p:spTree>
    <p:extLst>
      <p:ext uri="{BB962C8B-B14F-4D97-AF65-F5344CB8AC3E}">
        <p14:creationId xmlns:p14="http://schemas.microsoft.com/office/powerpoint/2010/main" val="226672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CED38-2312-4732-BE87-5894EBD2ADAD}" type="slidenum">
              <a:rPr lang="en-US" smtClean="0"/>
              <a:t>28</a:t>
            </a:fld>
            <a:endParaRPr lang="en-US"/>
          </a:p>
        </p:txBody>
      </p:sp>
    </p:spTree>
    <p:extLst>
      <p:ext uri="{BB962C8B-B14F-4D97-AF65-F5344CB8AC3E}">
        <p14:creationId xmlns:p14="http://schemas.microsoft.com/office/powerpoint/2010/main" val="3537744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CED38-2312-4732-BE87-5894EBD2ADAD}" type="slidenum">
              <a:rPr lang="en-US" smtClean="0"/>
              <a:t>29</a:t>
            </a:fld>
            <a:endParaRPr lang="en-US"/>
          </a:p>
        </p:txBody>
      </p:sp>
    </p:spTree>
    <p:extLst>
      <p:ext uri="{BB962C8B-B14F-4D97-AF65-F5344CB8AC3E}">
        <p14:creationId xmlns:p14="http://schemas.microsoft.com/office/powerpoint/2010/main" val="3691701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CED38-2312-4732-BE87-5894EBD2ADAD}" type="slidenum">
              <a:rPr lang="en-US" smtClean="0"/>
              <a:t>30</a:t>
            </a:fld>
            <a:endParaRPr lang="en-US"/>
          </a:p>
        </p:txBody>
      </p:sp>
    </p:spTree>
    <p:extLst>
      <p:ext uri="{BB962C8B-B14F-4D97-AF65-F5344CB8AC3E}">
        <p14:creationId xmlns:p14="http://schemas.microsoft.com/office/powerpoint/2010/main" val="1838616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45608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32</a:t>
            </a:fld>
            <a:endParaRPr lang="en-US"/>
          </a:p>
        </p:txBody>
      </p:sp>
    </p:spTree>
    <p:extLst>
      <p:ext uri="{BB962C8B-B14F-4D97-AF65-F5344CB8AC3E}">
        <p14:creationId xmlns:p14="http://schemas.microsoft.com/office/powerpoint/2010/main" val="1739281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33</a:t>
            </a:fld>
            <a:endParaRPr lang="en-US"/>
          </a:p>
        </p:txBody>
      </p:sp>
    </p:spTree>
    <p:extLst>
      <p:ext uri="{BB962C8B-B14F-4D97-AF65-F5344CB8AC3E}">
        <p14:creationId xmlns:p14="http://schemas.microsoft.com/office/powerpoint/2010/main" val="3180449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FC94A-EA6C-447F-8D8C-CEF202495DE7}" type="slidenum">
              <a:rPr lang="en-US" smtClean="0"/>
              <a:t>34</a:t>
            </a:fld>
            <a:endParaRPr lang="en-US"/>
          </a:p>
        </p:txBody>
      </p:sp>
    </p:spTree>
    <p:extLst>
      <p:ext uri="{BB962C8B-B14F-4D97-AF65-F5344CB8AC3E}">
        <p14:creationId xmlns:p14="http://schemas.microsoft.com/office/powerpoint/2010/main" val="3143823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35</a:t>
            </a:fld>
            <a:endParaRPr lang="en-US"/>
          </a:p>
        </p:txBody>
      </p:sp>
    </p:spTree>
    <p:extLst>
      <p:ext uri="{BB962C8B-B14F-4D97-AF65-F5344CB8AC3E}">
        <p14:creationId xmlns:p14="http://schemas.microsoft.com/office/powerpoint/2010/main" val="1167855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CE8CB1-4C48-4EE8-B93A-9FF1DB5E5467}" type="slidenum">
              <a:rPr lang="en-US" smtClean="0"/>
              <a:pPr>
                <a:defRPr/>
              </a:pPr>
              <a:t>36</a:t>
            </a:fld>
            <a:endParaRPr lang="en-US"/>
          </a:p>
        </p:txBody>
      </p:sp>
    </p:spTree>
    <p:extLst>
      <p:ext uri="{BB962C8B-B14F-4D97-AF65-F5344CB8AC3E}">
        <p14:creationId xmlns:p14="http://schemas.microsoft.com/office/powerpoint/2010/main" val="215760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p:sp>
      <p:sp>
        <p:nvSpPr>
          <p:cNvPr id="7270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Tree>
    <p:extLst>
      <p:ext uri="{BB962C8B-B14F-4D97-AF65-F5344CB8AC3E}">
        <p14:creationId xmlns:p14="http://schemas.microsoft.com/office/powerpoint/2010/main" val="3469132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37</a:t>
            </a:fld>
            <a:endParaRPr lang="en-US"/>
          </a:p>
        </p:txBody>
      </p:sp>
    </p:spTree>
    <p:extLst>
      <p:ext uri="{BB962C8B-B14F-4D97-AF65-F5344CB8AC3E}">
        <p14:creationId xmlns:p14="http://schemas.microsoft.com/office/powerpoint/2010/main" val="2821650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38</a:t>
            </a:fld>
            <a:endParaRPr lang="en-US"/>
          </a:p>
        </p:txBody>
      </p:sp>
    </p:spTree>
    <p:extLst>
      <p:ext uri="{BB962C8B-B14F-4D97-AF65-F5344CB8AC3E}">
        <p14:creationId xmlns:p14="http://schemas.microsoft.com/office/powerpoint/2010/main" val="3536703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39</a:t>
            </a:fld>
            <a:endParaRPr lang="en-US"/>
          </a:p>
        </p:txBody>
      </p:sp>
    </p:spTree>
    <p:extLst>
      <p:ext uri="{BB962C8B-B14F-4D97-AF65-F5344CB8AC3E}">
        <p14:creationId xmlns:p14="http://schemas.microsoft.com/office/powerpoint/2010/main" val="3063316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CE8CB1-4C48-4EE8-B93A-9FF1DB5E5467}" type="slidenum">
              <a:rPr lang="en-US" smtClean="0"/>
              <a:pPr>
                <a:defRPr/>
              </a:pPr>
              <a:t>40</a:t>
            </a:fld>
            <a:endParaRPr lang="en-US"/>
          </a:p>
        </p:txBody>
      </p:sp>
    </p:spTree>
    <p:extLst>
      <p:ext uri="{BB962C8B-B14F-4D97-AF65-F5344CB8AC3E}">
        <p14:creationId xmlns:p14="http://schemas.microsoft.com/office/powerpoint/2010/main" val="3183604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CE8CB1-4C48-4EE8-B93A-9FF1DB5E5467}" type="slidenum">
              <a:rPr lang="en-US" smtClean="0"/>
              <a:pPr>
                <a:defRPr/>
              </a:pPr>
              <a:t>41</a:t>
            </a:fld>
            <a:endParaRPr lang="en-US"/>
          </a:p>
        </p:txBody>
      </p:sp>
    </p:spTree>
    <p:extLst>
      <p:ext uri="{BB962C8B-B14F-4D97-AF65-F5344CB8AC3E}">
        <p14:creationId xmlns:p14="http://schemas.microsoft.com/office/powerpoint/2010/main" val="4245188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A038BB-F30E-4A0F-A9A8-390E80A5A34D}" type="slidenum">
              <a:rPr lang="en-US" smtClean="0"/>
              <a:pPr/>
              <a:t>42</a:t>
            </a:fld>
            <a:endParaRPr lang="en-US"/>
          </a:p>
        </p:txBody>
      </p:sp>
    </p:spTree>
    <p:extLst>
      <p:ext uri="{BB962C8B-B14F-4D97-AF65-F5344CB8AC3E}">
        <p14:creationId xmlns:p14="http://schemas.microsoft.com/office/powerpoint/2010/main" val="3379579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45</a:t>
            </a:fld>
            <a:endParaRPr lang="en-US"/>
          </a:p>
        </p:txBody>
      </p:sp>
    </p:spTree>
    <p:extLst>
      <p:ext uri="{BB962C8B-B14F-4D97-AF65-F5344CB8AC3E}">
        <p14:creationId xmlns:p14="http://schemas.microsoft.com/office/powerpoint/2010/main" val="449264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46</a:t>
            </a:fld>
            <a:endParaRPr lang="en-US"/>
          </a:p>
        </p:txBody>
      </p:sp>
    </p:spTree>
    <p:extLst>
      <p:ext uri="{BB962C8B-B14F-4D97-AF65-F5344CB8AC3E}">
        <p14:creationId xmlns:p14="http://schemas.microsoft.com/office/powerpoint/2010/main" val="3617207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47</a:t>
            </a:fld>
            <a:endParaRPr lang="en-US"/>
          </a:p>
        </p:txBody>
      </p:sp>
    </p:spTree>
    <p:extLst>
      <p:ext uri="{BB962C8B-B14F-4D97-AF65-F5344CB8AC3E}">
        <p14:creationId xmlns:p14="http://schemas.microsoft.com/office/powerpoint/2010/main" val="920288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49</a:t>
            </a:fld>
            <a:endParaRPr lang="en-US"/>
          </a:p>
        </p:txBody>
      </p:sp>
    </p:spTree>
    <p:extLst>
      <p:ext uri="{BB962C8B-B14F-4D97-AF65-F5344CB8AC3E}">
        <p14:creationId xmlns:p14="http://schemas.microsoft.com/office/powerpoint/2010/main" val="244005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p:sp>
      <p:sp>
        <p:nvSpPr>
          <p:cNvPr id="7373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p>
        </p:txBody>
      </p:sp>
    </p:spTree>
    <p:extLst>
      <p:ext uri="{BB962C8B-B14F-4D97-AF65-F5344CB8AC3E}">
        <p14:creationId xmlns:p14="http://schemas.microsoft.com/office/powerpoint/2010/main" val="953579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50</a:t>
            </a:fld>
            <a:endParaRPr lang="en-US"/>
          </a:p>
        </p:txBody>
      </p:sp>
    </p:spTree>
    <p:extLst>
      <p:ext uri="{BB962C8B-B14F-4D97-AF65-F5344CB8AC3E}">
        <p14:creationId xmlns:p14="http://schemas.microsoft.com/office/powerpoint/2010/main" val="3586294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51</a:t>
            </a:fld>
            <a:endParaRPr lang="en-US"/>
          </a:p>
        </p:txBody>
      </p:sp>
    </p:spTree>
    <p:extLst>
      <p:ext uri="{BB962C8B-B14F-4D97-AF65-F5344CB8AC3E}">
        <p14:creationId xmlns:p14="http://schemas.microsoft.com/office/powerpoint/2010/main" val="2409718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52</a:t>
            </a:fld>
            <a:endParaRPr lang="en-US"/>
          </a:p>
        </p:txBody>
      </p:sp>
    </p:spTree>
    <p:extLst>
      <p:ext uri="{BB962C8B-B14F-4D97-AF65-F5344CB8AC3E}">
        <p14:creationId xmlns:p14="http://schemas.microsoft.com/office/powerpoint/2010/main" val="684950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53</a:t>
            </a:fld>
            <a:endParaRPr lang="en-US"/>
          </a:p>
        </p:txBody>
      </p:sp>
    </p:spTree>
    <p:extLst>
      <p:ext uri="{BB962C8B-B14F-4D97-AF65-F5344CB8AC3E}">
        <p14:creationId xmlns:p14="http://schemas.microsoft.com/office/powerpoint/2010/main" val="714306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54</a:t>
            </a:fld>
            <a:endParaRPr lang="en-US"/>
          </a:p>
        </p:txBody>
      </p:sp>
    </p:spTree>
    <p:extLst>
      <p:ext uri="{BB962C8B-B14F-4D97-AF65-F5344CB8AC3E}">
        <p14:creationId xmlns:p14="http://schemas.microsoft.com/office/powerpoint/2010/main" val="3516921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55</a:t>
            </a:fld>
            <a:endParaRPr lang="en-US"/>
          </a:p>
        </p:txBody>
      </p:sp>
    </p:spTree>
    <p:extLst>
      <p:ext uri="{BB962C8B-B14F-4D97-AF65-F5344CB8AC3E}">
        <p14:creationId xmlns:p14="http://schemas.microsoft.com/office/powerpoint/2010/main" val="3088204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56</a:t>
            </a:fld>
            <a:endParaRPr lang="en-US"/>
          </a:p>
        </p:txBody>
      </p:sp>
    </p:spTree>
    <p:extLst>
      <p:ext uri="{BB962C8B-B14F-4D97-AF65-F5344CB8AC3E}">
        <p14:creationId xmlns:p14="http://schemas.microsoft.com/office/powerpoint/2010/main" val="1136505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57</a:t>
            </a:fld>
            <a:endParaRPr lang="en-US"/>
          </a:p>
        </p:txBody>
      </p:sp>
    </p:spTree>
    <p:extLst>
      <p:ext uri="{BB962C8B-B14F-4D97-AF65-F5344CB8AC3E}">
        <p14:creationId xmlns:p14="http://schemas.microsoft.com/office/powerpoint/2010/main" val="2690834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58</a:t>
            </a:fld>
            <a:endParaRPr lang="en-US"/>
          </a:p>
        </p:txBody>
      </p:sp>
    </p:spTree>
    <p:extLst>
      <p:ext uri="{BB962C8B-B14F-4D97-AF65-F5344CB8AC3E}">
        <p14:creationId xmlns:p14="http://schemas.microsoft.com/office/powerpoint/2010/main" val="456086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59</a:t>
            </a:fld>
            <a:endParaRPr lang="en-US"/>
          </a:p>
        </p:txBody>
      </p:sp>
    </p:spTree>
    <p:extLst>
      <p:ext uri="{BB962C8B-B14F-4D97-AF65-F5344CB8AC3E}">
        <p14:creationId xmlns:p14="http://schemas.microsoft.com/office/powerpoint/2010/main" val="78308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A36F0-E995-47F3-BBD5-C60B67FB09AC}" type="slidenum">
              <a:rPr lang="en-US" smtClean="0"/>
              <a:t>9</a:t>
            </a:fld>
            <a:endParaRPr lang="en-US"/>
          </a:p>
        </p:txBody>
      </p:sp>
    </p:spTree>
    <p:extLst>
      <p:ext uri="{BB962C8B-B14F-4D97-AF65-F5344CB8AC3E}">
        <p14:creationId xmlns:p14="http://schemas.microsoft.com/office/powerpoint/2010/main" val="35562190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60</a:t>
            </a:fld>
            <a:endParaRPr lang="en-US"/>
          </a:p>
        </p:txBody>
      </p:sp>
    </p:spTree>
    <p:extLst>
      <p:ext uri="{BB962C8B-B14F-4D97-AF65-F5344CB8AC3E}">
        <p14:creationId xmlns:p14="http://schemas.microsoft.com/office/powerpoint/2010/main" val="73491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62</a:t>
            </a:fld>
            <a:endParaRPr lang="en-US"/>
          </a:p>
        </p:txBody>
      </p:sp>
    </p:spTree>
    <p:extLst>
      <p:ext uri="{BB962C8B-B14F-4D97-AF65-F5344CB8AC3E}">
        <p14:creationId xmlns:p14="http://schemas.microsoft.com/office/powerpoint/2010/main" val="210192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63</a:t>
            </a:fld>
            <a:endParaRPr lang="en-US"/>
          </a:p>
        </p:txBody>
      </p:sp>
    </p:spTree>
    <p:extLst>
      <p:ext uri="{BB962C8B-B14F-4D97-AF65-F5344CB8AC3E}">
        <p14:creationId xmlns:p14="http://schemas.microsoft.com/office/powerpoint/2010/main" val="7931710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64</a:t>
            </a:fld>
            <a:endParaRPr lang="en-US"/>
          </a:p>
        </p:txBody>
      </p:sp>
    </p:spTree>
    <p:extLst>
      <p:ext uri="{BB962C8B-B14F-4D97-AF65-F5344CB8AC3E}">
        <p14:creationId xmlns:p14="http://schemas.microsoft.com/office/powerpoint/2010/main" val="3666209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65</a:t>
            </a:fld>
            <a:endParaRPr lang="en-US"/>
          </a:p>
        </p:txBody>
      </p:sp>
    </p:spTree>
    <p:extLst>
      <p:ext uri="{BB962C8B-B14F-4D97-AF65-F5344CB8AC3E}">
        <p14:creationId xmlns:p14="http://schemas.microsoft.com/office/powerpoint/2010/main" val="3811481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FC94A-EA6C-447F-8D8C-CEF202495DE7}" type="slidenum">
              <a:rPr lang="en-US" smtClean="0"/>
              <a:t>66</a:t>
            </a:fld>
            <a:endParaRPr lang="en-US"/>
          </a:p>
        </p:txBody>
      </p:sp>
    </p:spTree>
    <p:extLst>
      <p:ext uri="{BB962C8B-B14F-4D97-AF65-F5344CB8AC3E}">
        <p14:creationId xmlns:p14="http://schemas.microsoft.com/office/powerpoint/2010/main" val="12053515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67</a:t>
            </a:fld>
            <a:endParaRPr lang="en-US"/>
          </a:p>
        </p:txBody>
      </p:sp>
    </p:spTree>
    <p:extLst>
      <p:ext uri="{BB962C8B-B14F-4D97-AF65-F5344CB8AC3E}">
        <p14:creationId xmlns:p14="http://schemas.microsoft.com/office/powerpoint/2010/main" val="2710412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68</a:t>
            </a:fld>
            <a:endParaRPr lang="en-US"/>
          </a:p>
        </p:txBody>
      </p:sp>
    </p:spTree>
    <p:extLst>
      <p:ext uri="{BB962C8B-B14F-4D97-AF65-F5344CB8AC3E}">
        <p14:creationId xmlns:p14="http://schemas.microsoft.com/office/powerpoint/2010/main" val="2835194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CE8CB1-4C48-4EE8-B93A-9FF1DB5E5467}" type="slidenum">
              <a:rPr lang="en-US" smtClean="0"/>
              <a:pPr>
                <a:defRPr/>
              </a:pPr>
              <a:t>69</a:t>
            </a:fld>
            <a:endParaRPr lang="en-US"/>
          </a:p>
        </p:txBody>
      </p:sp>
    </p:spTree>
    <p:extLst>
      <p:ext uri="{BB962C8B-B14F-4D97-AF65-F5344CB8AC3E}">
        <p14:creationId xmlns:p14="http://schemas.microsoft.com/office/powerpoint/2010/main" val="4908384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72</a:t>
            </a:fld>
            <a:endParaRPr lang="en-US"/>
          </a:p>
        </p:txBody>
      </p:sp>
    </p:spTree>
    <p:extLst>
      <p:ext uri="{BB962C8B-B14F-4D97-AF65-F5344CB8AC3E}">
        <p14:creationId xmlns:p14="http://schemas.microsoft.com/office/powerpoint/2010/main" val="180096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A36F0-E995-47F3-BBD5-C60B67FB09AC}" type="slidenum">
              <a:rPr lang="en-US" smtClean="0"/>
              <a:t>11</a:t>
            </a:fld>
            <a:endParaRPr lang="en-US"/>
          </a:p>
        </p:txBody>
      </p:sp>
    </p:spTree>
    <p:extLst>
      <p:ext uri="{BB962C8B-B14F-4D97-AF65-F5344CB8AC3E}">
        <p14:creationId xmlns:p14="http://schemas.microsoft.com/office/powerpoint/2010/main" val="2648948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73</a:t>
            </a:fld>
            <a:endParaRPr lang="en-US"/>
          </a:p>
        </p:txBody>
      </p:sp>
    </p:spTree>
    <p:extLst>
      <p:ext uri="{BB962C8B-B14F-4D97-AF65-F5344CB8AC3E}">
        <p14:creationId xmlns:p14="http://schemas.microsoft.com/office/powerpoint/2010/main" val="2266775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74</a:t>
            </a:fld>
            <a:endParaRPr lang="en-US"/>
          </a:p>
        </p:txBody>
      </p:sp>
    </p:spTree>
    <p:extLst>
      <p:ext uri="{BB962C8B-B14F-4D97-AF65-F5344CB8AC3E}">
        <p14:creationId xmlns:p14="http://schemas.microsoft.com/office/powerpoint/2010/main" val="1818431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75</a:t>
            </a:fld>
            <a:endParaRPr lang="en-US"/>
          </a:p>
        </p:txBody>
      </p:sp>
    </p:spTree>
    <p:extLst>
      <p:ext uri="{BB962C8B-B14F-4D97-AF65-F5344CB8AC3E}">
        <p14:creationId xmlns:p14="http://schemas.microsoft.com/office/powerpoint/2010/main" val="1788172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76</a:t>
            </a:fld>
            <a:endParaRPr lang="en-US"/>
          </a:p>
        </p:txBody>
      </p:sp>
    </p:spTree>
    <p:extLst>
      <p:ext uri="{BB962C8B-B14F-4D97-AF65-F5344CB8AC3E}">
        <p14:creationId xmlns:p14="http://schemas.microsoft.com/office/powerpoint/2010/main" val="3614647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FC94A-EA6C-447F-8D8C-CEF202495DE7}" type="slidenum">
              <a:rPr lang="en-US" smtClean="0"/>
              <a:t>77</a:t>
            </a:fld>
            <a:endParaRPr lang="en-US"/>
          </a:p>
        </p:txBody>
      </p:sp>
    </p:spTree>
    <p:extLst>
      <p:ext uri="{BB962C8B-B14F-4D97-AF65-F5344CB8AC3E}">
        <p14:creationId xmlns:p14="http://schemas.microsoft.com/office/powerpoint/2010/main" val="4222465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CB7AE3-A73E-430E-9E65-A981BCD949DF}" type="slidenum">
              <a:rPr lang="en-US" smtClean="0"/>
              <a:pPr>
                <a:defRPr/>
              </a:pPr>
              <a:t>78</a:t>
            </a:fld>
            <a:endParaRPr lang="en-US"/>
          </a:p>
        </p:txBody>
      </p:sp>
    </p:spTree>
    <p:extLst>
      <p:ext uri="{BB962C8B-B14F-4D97-AF65-F5344CB8AC3E}">
        <p14:creationId xmlns:p14="http://schemas.microsoft.com/office/powerpoint/2010/main" val="298949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A36F0-E995-47F3-BBD5-C60B67FB09AC}" type="slidenum">
              <a:rPr lang="en-US" smtClean="0"/>
              <a:t>12</a:t>
            </a:fld>
            <a:endParaRPr lang="en-US"/>
          </a:p>
        </p:txBody>
      </p:sp>
    </p:spTree>
    <p:extLst>
      <p:ext uri="{BB962C8B-B14F-4D97-AF65-F5344CB8AC3E}">
        <p14:creationId xmlns:p14="http://schemas.microsoft.com/office/powerpoint/2010/main" val="40278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p:sp>
      <p:sp>
        <p:nvSpPr>
          <p:cNvPr id="9523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25" indent="-34925" eaLnBrk="1"/>
            <a:endParaRPr lang="en-US" dirty="0"/>
          </a:p>
        </p:txBody>
      </p:sp>
    </p:spTree>
    <p:extLst>
      <p:ext uri="{BB962C8B-B14F-4D97-AF65-F5344CB8AC3E}">
        <p14:creationId xmlns:p14="http://schemas.microsoft.com/office/powerpoint/2010/main" val="171820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Rot="1" noChangeAspect="1" noChangeArrowheads="1" noTextEdit="1"/>
          </p:cNvSpPr>
          <p:nvPr>
            <p:ph type="sldImg"/>
          </p:nvPr>
        </p:nvSpPr>
        <p:spPr/>
      </p:sp>
      <p:sp>
        <p:nvSpPr>
          <p:cNvPr id="9728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p>
        </p:txBody>
      </p:sp>
    </p:spTree>
    <p:extLst>
      <p:ext uri="{BB962C8B-B14F-4D97-AF65-F5344CB8AC3E}">
        <p14:creationId xmlns:p14="http://schemas.microsoft.com/office/powerpoint/2010/main" val="3573280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9ED41A-CC41-4785-A622-D152624BFE5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15930-0243-48A1-9323-9F2083CE68C3}" type="slidenum">
              <a:rPr lang="en-US" smtClean="0"/>
              <a:t>‹#›</a:t>
            </a:fld>
            <a:endParaRPr lang="en-US"/>
          </a:p>
        </p:txBody>
      </p:sp>
      <p:pic>
        <p:nvPicPr>
          <p:cNvPr id="7" name="Picture 6">
            <a:extLst>
              <a:ext uri="{FF2B5EF4-FFF2-40B4-BE49-F238E27FC236}">
                <a16:creationId xmlns:a16="http://schemas.microsoft.com/office/drawing/2014/main" id="{862C4B0D-7755-42ED-AECA-3AA4CDF9FD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8" name="Picture 7">
            <a:extLst>
              <a:ext uri="{FF2B5EF4-FFF2-40B4-BE49-F238E27FC236}">
                <a16:creationId xmlns:a16="http://schemas.microsoft.com/office/drawing/2014/main" id="{268F1502-154F-4AEA-A09C-FE839AB18C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95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ED41A-CC41-4785-A622-D152624BFE5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15930-0243-48A1-9323-9F2083CE68C3}" type="slidenum">
              <a:rPr lang="en-US" smtClean="0"/>
              <a:t>‹#›</a:t>
            </a:fld>
            <a:endParaRPr lang="en-US"/>
          </a:p>
        </p:txBody>
      </p:sp>
    </p:spTree>
    <p:extLst>
      <p:ext uri="{BB962C8B-B14F-4D97-AF65-F5344CB8AC3E}">
        <p14:creationId xmlns:p14="http://schemas.microsoft.com/office/powerpoint/2010/main" val="271994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ED41A-CC41-4785-A622-D152624BFE5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15930-0243-48A1-9323-9F2083CE68C3}" type="slidenum">
              <a:rPr lang="en-US" smtClean="0"/>
              <a:t>‹#›</a:t>
            </a:fld>
            <a:endParaRPr lang="en-US"/>
          </a:p>
        </p:txBody>
      </p:sp>
    </p:spTree>
    <p:extLst>
      <p:ext uri="{BB962C8B-B14F-4D97-AF65-F5344CB8AC3E}">
        <p14:creationId xmlns:p14="http://schemas.microsoft.com/office/powerpoint/2010/main" val="379263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5374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ED41A-CC41-4785-A622-D152624BFE5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15930-0243-48A1-9323-9F2083CE68C3}" type="slidenum">
              <a:rPr lang="en-US" smtClean="0"/>
              <a:t>‹#›</a:t>
            </a:fld>
            <a:endParaRPr lang="en-US"/>
          </a:p>
        </p:txBody>
      </p:sp>
      <p:pic>
        <p:nvPicPr>
          <p:cNvPr id="7" name="Picture 6">
            <a:extLst>
              <a:ext uri="{FF2B5EF4-FFF2-40B4-BE49-F238E27FC236}">
                <a16:creationId xmlns:a16="http://schemas.microsoft.com/office/drawing/2014/main" id="{11DCB039-A039-4EB6-876D-F18CF5053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8" name="Picture 7">
            <a:extLst>
              <a:ext uri="{FF2B5EF4-FFF2-40B4-BE49-F238E27FC236}">
                <a16:creationId xmlns:a16="http://schemas.microsoft.com/office/drawing/2014/main" id="{A125AA08-329B-41A5-BC4B-501E2AD117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83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ED41A-CC41-4785-A622-D152624BFE5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15930-0243-48A1-9323-9F2083CE68C3}" type="slidenum">
              <a:rPr lang="en-US" smtClean="0"/>
              <a:t>‹#›</a:t>
            </a:fld>
            <a:endParaRPr lang="en-US"/>
          </a:p>
        </p:txBody>
      </p:sp>
      <p:pic>
        <p:nvPicPr>
          <p:cNvPr id="7" name="Picture 6">
            <a:extLst>
              <a:ext uri="{FF2B5EF4-FFF2-40B4-BE49-F238E27FC236}">
                <a16:creationId xmlns:a16="http://schemas.microsoft.com/office/drawing/2014/main" id="{B146F3F7-BF97-4004-BBB4-1676DE1CFD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8" name="Picture 7">
            <a:extLst>
              <a:ext uri="{FF2B5EF4-FFF2-40B4-BE49-F238E27FC236}">
                <a16:creationId xmlns:a16="http://schemas.microsoft.com/office/drawing/2014/main" id="{CB444BE0-0852-4997-9A3B-A30E9D7C881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04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ED41A-CC41-4785-A622-D152624BFE58}"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15930-0243-48A1-9323-9F2083CE68C3}" type="slidenum">
              <a:rPr lang="en-US" smtClean="0"/>
              <a:t>‹#›</a:t>
            </a:fld>
            <a:endParaRPr lang="en-US"/>
          </a:p>
        </p:txBody>
      </p:sp>
      <p:pic>
        <p:nvPicPr>
          <p:cNvPr id="8" name="Picture 7">
            <a:extLst>
              <a:ext uri="{FF2B5EF4-FFF2-40B4-BE49-F238E27FC236}">
                <a16:creationId xmlns:a16="http://schemas.microsoft.com/office/drawing/2014/main" id="{2807BFFE-CC7A-4CD3-92D3-216563351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9" name="Picture 8">
            <a:extLst>
              <a:ext uri="{FF2B5EF4-FFF2-40B4-BE49-F238E27FC236}">
                <a16:creationId xmlns:a16="http://schemas.microsoft.com/office/drawing/2014/main" id="{287B8B12-F3D7-444B-B03A-E747564F05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47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ED41A-CC41-4785-A622-D152624BFE58}"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15930-0243-48A1-9323-9F2083CE68C3}" type="slidenum">
              <a:rPr lang="en-US" smtClean="0"/>
              <a:t>‹#›</a:t>
            </a:fld>
            <a:endParaRPr lang="en-US"/>
          </a:p>
        </p:txBody>
      </p:sp>
      <p:pic>
        <p:nvPicPr>
          <p:cNvPr id="10" name="Picture 9">
            <a:extLst>
              <a:ext uri="{FF2B5EF4-FFF2-40B4-BE49-F238E27FC236}">
                <a16:creationId xmlns:a16="http://schemas.microsoft.com/office/drawing/2014/main" id="{9D9C3BD3-072E-42B0-B8D1-4A1F09CF08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11" name="Picture 10">
            <a:extLst>
              <a:ext uri="{FF2B5EF4-FFF2-40B4-BE49-F238E27FC236}">
                <a16:creationId xmlns:a16="http://schemas.microsoft.com/office/drawing/2014/main" id="{D622CD41-2437-47C6-A0AC-ABA110EFA2F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1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ED41A-CC41-4785-A622-D152624BFE58}"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15930-0243-48A1-9323-9F2083CE68C3}" type="slidenum">
              <a:rPr lang="en-US" smtClean="0"/>
              <a:t>‹#›</a:t>
            </a:fld>
            <a:endParaRPr lang="en-US"/>
          </a:p>
        </p:txBody>
      </p:sp>
      <p:pic>
        <p:nvPicPr>
          <p:cNvPr id="6" name="Picture 5">
            <a:extLst>
              <a:ext uri="{FF2B5EF4-FFF2-40B4-BE49-F238E27FC236}">
                <a16:creationId xmlns:a16="http://schemas.microsoft.com/office/drawing/2014/main" id="{58E642A4-BF77-40A4-BA0B-4CFBB5EDA7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7" name="Picture 6">
            <a:extLst>
              <a:ext uri="{FF2B5EF4-FFF2-40B4-BE49-F238E27FC236}">
                <a16:creationId xmlns:a16="http://schemas.microsoft.com/office/drawing/2014/main" id="{EA42C5BE-EBF0-4FF7-913E-181FFE9747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52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ED41A-CC41-4785-A622-D152624BFE58}"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15930-0243-48A1-9323-9F2083CE68C3}" type="slidenum">
              <a:rPr lang="en-US" smtClean="0"/>
              <a:t>‹#›</a:t>
            </a:fld>
            <a:endParaRPr lang="en-US"/>
          </a:p>
        </p:txBody>
      </p:sp>
      <p:pic>
        <p:nvPicPr>
          <p:cNvPr id="5" name="Picture 4">
            <a:extLst>
              <a:ext uri="{FF2B5EF4-FFF2-40B4-BE49-F238E27FC236}">
                <a16:creationId xmlns:a16="http://schemas.microsoft.com/office/drawing/2014/main" id="{0BDDB19B-CFF1-4B7E-B375-F97193A40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6" name="Picture 5">
            <a:extLst>
              <a:ext uri="{FF2B5EF4-FFF2-40B4-BE49-F238E27FC236}">
                <a16:creationId xmlns:a16="http://schemas.microsoft.com/office/drawing/2014/main" id="{3994F757-92E7-4742-8C65-EE20469AB8F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67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ED41A-CC41-4785-A622-D152624BFE58}"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15930-0243-48A1-9323-9F2083CE68C3}" type="slidenum">
              <a:rPr lang="en-US" smtClean="0"/>
              <a:t>‹#›</a:t>
            </a:fld>
            <a:endParaRPr lang="en-US"/>
          </a:p>
        </p:txBody>
      </p:sp>
      <p:pic>
        <p:nvPicPr>
          <p:cNvPr id="8" name="Picture 7">
            <a:extLst>
              <a:ext uri="{FF2B5EF4-FFF2-40B4-BE49-F238E27FC236}">
                <a16:creationId xmlns:a16="http://schemas.microsoft.com/office/drawing/2014/main" id="{59DD1AC8-E022-4BFA-911E-A91C7DBC79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39256"/>
            <a:ext cx="1833000" cy="466344"/>
          </a:xfrm>
          <a:prstGeom prst="rect">
            <a:avLst/>
          </a:prstGeom>
        </p:spPr>
      </p:pic>
      <p:pic>
        <p:nvPicPr>
          <p:cNvPr id="9" name="Picture 8">
            <a:extLst>
              <a:ext uri="{FF2B5EF4-FFF2-40B4-BE49-F238E27FC236}">
                <a16:creationId xmlns:a16="http://schemas.microsoft.com/office/drawing/2014/main" id="{1C565A7F-5FE7-4FF5-BC2C-6327A41558A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978" y="6288841"/>
            <a:ext cx="1410422"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90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ED41A-CC41-4785-A622-D152624BFE58}"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15930-0243-48A1-9323-9F2083CE68C3}" type="slidenum">
              <a:rPr lang="en-US" smtClean="0"/>
              <a:t>‹#›</a:t>
            </a:fld>
            <a:endParaRPr lang="en-US"/>
          </a:p>
        </p:txBody>
      </p:sp>
    </p:spTree>
    <p:extLst>
      <p:ext uri="{BB962C8B-B14F-4D97-AF65-F5344CB8AC3E}">
        <p14:creationId xmlns:p14="http://schemas.microsoft.com/office/powerpoint/2010/main" val="399950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ED41A-CC41-4785-A622-D152624BFE58}" type="datetimeFigureOut">
              <a:rPr lang="en-US" smtClean="0"/>
              <a:t>10/26/2017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5930-0243-48A1-9323-9F2083CE68C3}" type="slidenum">
              <a:rPr lang="en-US" smtClean="0"/>
              <a:t>‹#›</a:t>
            </a:fld>
            <a:endParaRPr lang="en-US"/>
          </a:p>
        </p:txBody>
      </p:sp>
    </p:spTree>
    <p:extLst>
      <p:ext uri="{BB962C8B-B14F-4D97-AF65-F5344CB8AC3E}">
        <p14:creationId xmlns:p14="http://schemas.microsoft.com/office/powerpoint/2010/main" val="397760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cbi.nlm.nih.gov/pubmed/2219488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4.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hhs.gov/ocr/privacy/hipaa/understanding/coveredentities/hitechblurb.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tucsoncitizen.com/morgue/2007/12/19/71932-phx-surgeon-faces-discipline-after-photographing-hot-rod-s-genital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www.igeeksblog.com/disable-geotagging-for-photos-on-iphone-ipad/"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lstStyle/>
          <a:p>
            <a:r>
              <a:rPr lang="en-US" i="1" dirty="0" err="1"/>
              <a:t>Teledermatology</a:t>
            </a:r>
            <a:r>
              <a:rPr lang="en-US" i="1" dirty="0"/>
              <a:t> and Clinical Image Security</a:t>
            </a:r>
            <a:endParaRPr lang="en-US" dirty="0"/>
          </a:p>
        </p:txBody>
      </p:sp>
      <p:sp>
        <p:nvSpPr>
          <p:cNvPr id="3" name="Subtitle 2"/>
          <p:cNvSpPr>
            <a:spLocks noGrp="1"/>
          </p:cNvSpPr>
          <p:nvPr>
            <p:ph type="subTitle" idx="1"/>
          </p:nvPr>
        </p:nvSpPr>
        <p:spPr>
          <a:xfrm>
            <a:off x="1447800" y="3810000"/>
            <a:ext cx="6400800" cy="1752600"/>
          </a:xfrm>
        </p:spPr>
        <p:txBody>
          <a:bodyPr>
            <a:normAutofit fontScale="70000" lnSpcReduction="20000"/>
          </a:bodyPr>
          <a:lstStyle/>
          <a:p>
            <a:pPr algn="r"/>
            <a:r>
              <a:rPr lang="en-US" dirty="0"/>
              <a:t>Thursday November 2, 2017, 1:45 PM</a:t>
            </a:r>
          </a:p>
          <a:p>
            <a:pPr algn="r"/>
            <a:r>
              <a:rPr lang="en-US" dirty="0"/>
              <a:t>Olympic Room 4</a:t>
            </a:r>
          </a:p>
          <a:p>
            <a:pPr algn="r"/>
            <a:r>
              <a:rPr lang="en-US" dirty="0"/>
              <a:t>Julie Lin, MD</a:t>
            </a:r>
          </a:p>
          <a:p>
            <a:pPr algn="r"/>
            <a:r>
              <a:rPr lang="en-US" dirty="0"/>
              <a:t>Associate Professor of Medicine</a:t>
            </a:r>
          </a:p>
          <a:p>
            <a:pPr algn="r"/>
            <a:r>
              <a:rPr lang="en-US" dirty="0"/>
              <a:t>University of Vermont Medical Center, Dermatology</a:t>
            </a:r>
          </a:p>
          <a:p>
            <a:endParaRPr lang="en-US" dirty="0"/>
          </a:p>
          <a:p>
            <a:endParaRPr lang="en-US" dirty="0"/>
          </a:p>
        </p:txBody>
      </p:sp>
    </p:spTree>
    <p:extLst>
      <p:ext uri="{BB962C8B-B14F-4D97-AF65-F5344CB8AC3E}">
        <p14:creationId xmlns:p14="http://schemas.microsoft.com/office/powerpoint/2010/main" val="26860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44811" y="131588"/>
            <a:ext cx="5867401" cy="606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DE81101-1CAB-43E3-8BF0-18BC230FE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0006" y="-1021318"/>
            <a:ext cx="7523989" cy="697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08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342900" y="1362737"/>
            <a:ext cx="8458200" cy="4777682"/>
          </a:xfrm>
        </p:spPr>
        <p:txBody>
          <a:bodyPr>
            <a:normAutofit fontScale="25000" lnSpcReduction="20000"/>
          </a:bodyPr>
          <a:lstStyle/>
          <a:p>
            <a:r>
              <a:rPr lang="en-US" sz="8000" dirty="0"/>
              <a:t>Patient presents to ED - late Friday with a persistent rash on the leg present for 3 months. </a:t>
            </a:r>
          </a:p>
          <a:p>
            <a:r>
              <a:rPr lang="en-US" sz="8000" dirty="0"/>
              <a:t>Already seen prior by two providers – diagnosed with “spider bite” - given antibiotics. Returned to a different provider -prescribed different antibiotic. </a:t>
            </a:r>
          </a:p>
          <a:p>
            <a:r>
              <a:rPr lang="en-US" sz="8000" dirty="0"/>
              <a:t>3rd return visit, ED provider contacted dermatologist on call who requested an image of the lesion. </a:t>
            </a:r>
          </a:p>
          <a:p>
            <a:r>
              <a:rPr lang="en-US" sz="8000" dirty="0"/>
              <a:t>Examination of image - provisional diagnosis of Lyme disease - patient given doxycycline and Lyme </a:t>
            </a:r>
            <a:r>
              <a:rPr lang="en-US" sz="8000" dirty="0" err="1"/>
              <a:t>serologies</a:t>
            </a:r>
            <a:r>
              <a:rPr lang="en-US" sz="8000" dirty="0"/>
              <a:t> were ordered.</a:t>
            </a:r>
          </a:p>
          <a:p>
            <a:r>
              <a:rPr lang="en-US" sz="8000" dirty="0"/>
              <a:t>Dermatologist requested patient be seen the following Monday.</a:t>
            </a:r>
          </a:p>
          <a:p>
            <a:r>
              <a:rPr lang="en-US" sz="8000" dirty="0"/>
              <a:t>Over the weekend -patient developed facial droop and left-sided weakness- admitted to hospital for extensive work-up (LP, radiology imaging etc.)</a:t>
            </a:r>
          </a:p>
          <a:p>
            <a:r>
              <a:rPr lang="en-US" sz="8000" dirty="0"/>
              <a:t>Monday AM - rash was barely visible. Lyme </a:t>
            </a:r>
            <a:r>
              <a:rPr lang="en-US" sz="8000" dirty="0" err="1"/>
              <a:t>serologies</a:t>
            </a:r>
            <a:r>
              <a:rPr lang="en-US" sz="8000" dirty="0"/>
              <a:t> and CSF indicated recent infection with Lyme disease.</a:t>
            </a:r>
          </a:p>
          <a:p>
            <a:r>
              <a:rPr lang="en-US" sz="8000" dirty="0"/>
              <a:t>The dermatologist’s diagnosis of CNS Lyme disease explained the rash, facial palsy and left-sided weakness.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140419"/>
            <a:ext cx="1884837" cy="639375"/>
          </a:xfrm>
          <a:prstGeom prst="rect">
            <a:avLst/>
          </a:prstGeom>
        </p:spPr>
      </p:pic>
    </p:spTree>
    <p:extLst>
      <p:ext uri="{BB962C8B-B14F-4D97-AF65-F5344CB8AC3E}">
        <p14:creationId xmlns:p14="http://schemas.microsoft.com/office/powerpoint/2010/main" val="44675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a:t>Skin disease has a temporal diagnostic and treatment relationship.</a:t>
            </a:r>
          </a:p>
          <a:p>
            <a:pPr marL="514350" indent="-514350">
              <a:buFont typeface="+mj-lt"/>
              <a:buAutoNum type="arabicPeriod"/>
            </a:pPr>
            <a:r>
              <a:rPr lang="en-US" dirty="0"/>
              <a:t>The image captured at the time of the emergency room visit led to an accurate diagnosis.</a:t>
            </a:r>
          </a:p>
          <a:p>
            <a:pPr marL="514350" indent="-514350">
              <a:buFont typeface="+mj-lt"/>
              <a:buAutoNum type="arabicPeriod"/>
            </a:pPr>
            <a:r>
              <a:rPr lang="en-US" dirty="0"/>
              <a:t>Several providers failed to diagnose Lyme disease at an earlier stage of development, leading to an ED visit and hospitalization.</a:t>
            </a:r>
          </a:p>
          <a:p>
            <a:pPr marL="514350" indent="-514350">
              <a:buFont typeface="+mj-lt"/>
              <a:buAutoNum type="arabicPeriod"/>
            </a:pPr>
            <a:r>
              <a:rPr lang="en-US" dirty="0"/>
              <a:t>If patient had access to a dermatologist or </a:t>
            </a:r>
            <a:r>
              <a:rPr lang="en-US" dirty="0" err="1"/>
              <a:t>teledermatology</a:t>
            </a:r>
            <a:r>
              <a:rPr lang="en-US" dirty="0"/>
              <a:t> at the onset of the illness - the patient would likely have </a:t>
            </a:r>
            <a:r>
              <a:rPr lang="en-US" b="1" dirty="0"/>
              <a:t>avoided the hospitalization</a:t>
            </a:r>
            <a:r>
              <a:rPr lang="en-US" dirty="0"/>
              <a:t> that resulted in increased costs to the health system and </a:t>
            </a:r>
            <a:r>
              <a:rPr lang="en-US" b="1" dirty="0"/>
              <a:t>most importantly, the patient could have avoided the sequelae of late Lyme disease</a:t>
            </a:r>
            <a:r>
              <a:rPr lang="en-US" dirty="0"/>
              <a:t>. </a:t>
            </a:r>
          </a:p>
          <a:p>
            <a:pPr marL="514350" indent="-514350">
              <a:buFont typeface="+mj-lt"/>
              <a:buAutoNum type="arabicPeriod"/>
            </a:pPr>
            <a:r>
              <a:rPr lang="en-US" dirty="0"/>
              <a:t>One must also account for the personal time lost to the patient travelling to several provider visits and the fear, frustration and anxiety associated with a persistent and unresolved medical problem for several months.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386416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271463"/>
            <a:ext cx="8229600" cy="1146175"/>
          </a:xfrm>
        </p:spPr>
        <p:txBody>
          <a:bodyPr/>
          <a:lstStyle/>
          <a:p>
            <a:pPr eaLnBrk="1" hangingPunct="1"/>
            <a:r>
              <a:rPr lang="en-US"/>
              <a:t>Types of Telemedicine</a:t>
            </a:r>
          </a:p>
        </p:txBody>
      </p:sp>
      <p:sp>
        <p:nvSpPr>
          <p:cNvPr id="8195" name="Rectangle 2"/>
          <p:cNvSpPr>
            <a:spLocks noGrp="1"/>
          </p:cNvSpPr>
          <p:nvPr>
            <p:ph idx="1"/>
          </p:nvPr>
        </p:nvSpPr>
        <p:spPr>
          <a:xfrm>
            <a:off x="457200" y="1600200"/>
            <a:ext cx="8229600" cy="4953000"/>
          </a:xfrm>
        </p:spPr>
        <p:txBody>
          <a:bodyPr lIns="50800" tIns="50800" rIns="50800" bIns="50800">
            <a:normAutofit/>
          </a:bodyPr>
          <a:lstStyle/>
          <a:p>
            <a:pPr>
              <a:spcBef>
                <a:spcPts val="400"/>
              </a:spcBef>
            </a:pPr>
            <a:r>
              <a:rPr lang="en-US" sz="2400" b="1" dirty="0"/>
              <a:t>SYNCHRONOUS</a:t>
            </a:r>
            <a:r>
              <a:rPr lang="en-US" sz="2400" dirty="0"/>
              <a:t> - full-motion video,  providers and patients interact via live videoconferencing.</a:t>
            </a:r>
          </a:p>
          <a:p>
            <a:pPr>
              <a:spcBef>
                <a:spcPts val="400"/>
              </a:spcBef>
            </a:pPr>
            <a:r>
              <a:rPr lang="en-US" sz="2400" b="1" dirty="0"/>
              <a:t>ASYNCHRONOUS/STORE AND FORWARD (SAF)</a:t>
            </a:r>
            <a:r>
              <a:rPr lang="en-US" sz="2400" dirty="0"/>
              <a:t> - sending or forwarding of digital images and associated patient data to the specialist for storage and consultation.</a:t>
            </a:r>
          </a:p>
          <a:p>
            <a:pPr>
              <a:spcBef>
                <a:spcPts val="400"/>
              </a:spcBef>
            </a:pPr>
            <a:r>
              <a:rPr lang="en-US" sz="2400" b="1" dirty="0"/>
              <a:t>REMOTE MONITORING - </a:t>
            </a:r>
            <a:r>
              <a:rPr lang="en-US" sz="2400" dirty="0"/>
              <a:t>Monitor physiologic measurements, test results, images, and sounds. Usually collected in a patient's residence or a care facility. Supplement to </a:t>
            </a:r>
            <a:r>
              <a:rPr lang="en-US" sz="2400" dirty="0">
                <a:solidFill>
                  <a:prstClr val="black"/>
                </a:solidFill>
              </a:rPr>
              <a:t>home visits from nursing professionals.</a:t>
            </a:r>
            <a:endParaRPr lang="en-US" sz="2400" b="1" dirty="0"/>
          </a:p>
          <a:p>
            <a:pPr>
              <a:spcBef>
                <a:spcPts val="400"/>
              </a:spcBef>
            </a:pPr>
            <a:r>
              <a:rPr lang="en-US" sz="2400" b="1" dirty="0"/>
              <a:t>DIRECT-TO CONSUMER – </a:t>
            </a:r>
            <a:r>
              <a:rPr lang="en-US" sz="2400" dirty="0"/>
              <a:t>providing direct patient care using technology.</a:t>
            </a:r>
            <a:endParaRPr lang="en-US" sz="2400" b="1" dirty="0"/>
          </a:p>
          <a:p>
            <a:pPr marL="0" indent="0" eaLnBrk="1" hangingPunct="1">
              <a:spcBef>
                <a:spcPts val="400"/>
              </a:spcBef>
              <a:buFont typeface="Arial" pitchFamily="34" charset="0"/>
              <a:buNone/>
            </a:pPr>
            <a:r>
              <a:rPr lang="en-US" sz="1800" dirty="0"/>
              <a:t> </a:t>
            </a:r>
            <a:endParaRPr lang="en-US" dirty="0"/>
          </a:p>
        </p:txBody>
      </p:sp>
    </p:spTree>
    <p:extLst>
      <p:ext uri="{BB962C8B-B14F-4D97-AF65-F5344CB8AC3E}">
        <p14:creationId xmlns:p14="http://schemas.microsoft.com/office/powerpoint/2010/main" val="21239766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685800" y="5410200"/>
            <a:ext cx="8229600" cy="914400"/>
          </a:xfrm>
        </p:spPr>
        <p:txBody>
          <a:bodyPr lIns="50800" tIns="50800" rIns="50800" bIns="50800"/>
          <a:lstStyle/>
          <a:p>
            <a:pPr marL="0" indent="0" eaLnBrk="1" hangingPunct="1"/>
            <a:r>
              <a:rPr lang="en-US" sz="1400" b="1" dirty="0"/>
              <a:t>Armstrong</a:t>
            </a:r>
            <a:r>
              <a:rPr lang="en-US" sz="1400" dirty="0"/>
              <a:t> AW, </a:t>
            </a:r>
            <a:r>
              <a:rPr lang="en-US" sz="1400" dirty="0" err="1"/>
              <a:t>Kwong</a:t>
            </a:r>
            <a:r>
              <a:rPr lang="en-US" sz="1400" dirty="0"/>
              <a:t> MW, </a:t>
            </a:r>
            <a:r>
              <a:rPr lang="en-US" sz="1400" dirty="0" err="1"/>
              <a:t>Ledo</a:t>
            </a:r>
            <a:r>
              <a:rPr lang="en-US" sz="1400" dirty="0"/>
              <a:t> L, </a:t>
            </a:r>
            <a:r>
              <a:rPr lang="en-US" sz="1400" b="1" dirty="0"/>
              <a:t>Nesbitt</a:t>
            </a:r>
            <a:r>
              <a:rPr lang="en-US" sz="1400" dirty="0"/>
              <a:t> TS, </a:t>
            </a:r>
            <a:r>
              <a:rPr lang="en-US" sz="1400" b="1" dirty="0" err="1"/>
              <a:t>Shewry</a:t>
            </a:r>
            <a:r>
              <a:rPr lang="en-US" sz="1400" dirty="0"/>
              <a:t> SL.</a:t>
            </a:r>
            <a:r>
              <a:rPr lang="en-US" sz="1400" dirty="0">
                <a:hlinkClick r:id="rId3"/>
              </a:rPr>
              <a:t> Practice models and challenges in </a:t>
            </a:r>
            <a:r>
              <a:rPr lang="en-US" sz="1400" dirty="0" err="1">
                <a:hlinkClick r:id="rId3"/>
              </a:rPr>
              <a:t>teledermatology</a:t>
            </a:r>
            <a:r>
              <a:rPr lang="en-US" sz="1400" dirty="0">
                <a:hlinkClick r:id="rId3"/>
              </a:rPr>
              <a:t>: a study of collective experiences from </a:t>
            </a:r>
            <a:r>
              <a:rPr lang="en-US" sz="1400" dirty="0" err="1">
                <a:hlinkClick r:id="rId3"/>
              </a:rPr>
              <a:t>teledermatologists</a:t>
            </a:r>
            <a:r>
              <a:rPr lang="en-US" sz="1400" dirty="0">
                <a:hlinkClick r:id="rId3"/>
              </a:rPr>
              <a:t>.</a:t>
            </a:r>
            <a:r>
              <a:rPr lang="en-US" sz="1400" dirty="0"/>
              <a:t> </a:t>
            </a:r>
            <a:r>
              <a:rPr lang="en-US" sz="1400" dirty="0" err="1"/>
              <a:t>PLoS</a:t>
            </a:r>
            <a:r>
              <a:rPr lang="en-US" sz="1400" dirty="0"/>
              <a:t> One. 2011;6(12):e28687.. </a:t>
            </a:r>
            <a:r>
              <a:rPr lang="en-US" sz="1400" dirty="0" err="1"/>
              <a:t>Epub</a:t>
            </a:r>
            <a:r>
              <a:rPr lang="en-US" sz="1400" dirty="0"/>
              <a:t> 2011 Dec 14. PMID: 22194887</a:t>
            </a:r>
            <a:endParaRPr lang="en-US" dirty="0"/>
          </a:p>
        </p:txBody>
      </p:sp>
      <p:pic>
        <p:nvPicPr>
          <p:cNvPr id="10244" name="Picture 2" descr="image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700" y="152400"/>
            <a:ext cx="6324600" cy="514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42791215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457200" y="271465"/>
            <a:ext cx="8229600" cy="1146175"/>
          </a:xfrm>
        </p:spPr>
        <p:txBody>
          <a:bodyPr/>
          <a:lstStyle/>
          <a:p>
            <a:pPr eaLnBrk="1" hangingPunct="1"/>
            <a:r>
              <a:rPr lang="en-US"/>
              <a:t>Access Derm</a:t>
            </a:r>
          </a:p>
        </p:txBody>
      </p:sp>
      <p:sp>
        <p:nvSpPr>
          <p:cNvPr id="61443" name="Rectangle 2"/>
          <p:cNvSpPr>
            <a:spLocks noGrp="1"/>
          </p:cNvSpPr>
          <p:nvPr>
            <p:ph idx="1"/>
          </p:nvPr>
        </p:nvSpPr>
        <p:spPr>
          <a:xfrm>
            <a:off x="609600" y="1514349"/>
            <a:ext cx="7620000" cy="4527551"/>
          </a:xfrm>
        </p:spPr>
        <p:txBody>
          <a:bodyPr lIns="50800" tIns="50800" rIns="50800" bIns="50800">
            <a:normAutofit/>
          </a:bodyPr>
          <a:lstStyle/>
          <a:p>
            <a:pPr marL="249238" indent="-249238" eaLnBrk="1" hangingPunct="1">
              <a:spcBef>
                <a:spcPts val="700"/>
              </a:spcBef>
              <a:buFont typeface="ArialMT" charset="0"/>
              <a:buChar char="•"/>
            </a:pPr>
            <a:r>
              <a:rPr lang="en-US" dirty="0"/>
              <a:t>Free </a:t>
            </a:r>
            <a:r>
              <a:rPr lang="en-US" dirty="0" err="1"/>
              <a:t>teledermatology</a:t>
            </a:r>
            <a:r>
              <a:rPr lang="en-US" dirty="0"/>
              <a:t> platform sponsored by AAD.</a:t>
            </a:r>
          </a:p>
          <a:p>
            <a:pPr marL="249238" indent="-249238" eaLnBrk="1" hangingPunct="1">
              <a:spcBef>
                <a:spcPts val="700"/>
              </a:spcBef>
              <a:buFont typeface="ArialMT" charset="0"/>
              <a:buChar char="•"/>
            </a:pPr>
            <a:r>
              <a:rPr lang="en-US" dirty="0"/>
              <a:t>Volunteer program</a:t>
            </a:r>
          </a:p>
          <a:p>
            <a:pPr marL="638175" lvl="1" indent="-180975" eaLnBrk="1" hangingPunct="1">
              <a:spcBef>
                <a:spcPts val="600"/>
              </a:spcBef>
              <a:buFont typeface="ArialMT" charset="0"/>
              <a:buChar char="–"/>
            </a:pPr>
            <a:r>
              <a:rPr lang="en-US" dirty="0"/>
              <a:t>Consult remotely on dermatology cases using mobile devices and or web browser.</a:t>
            </a:r>
          </a:p>
          <a:p>
            <a:pPr marL="249238" indent="-249238" eaLnBrk="1" hangingPunct="1">
              <a:spcBef>
                <a:spcPts val="700"/>
              </a:spcBef>
              <a:buFont typeface="ArialMT" charset="0"/>
              <a:buChar char="•"/>
            </a:pPr>
            <a:r>
              <a:rPr lang="en-US" dirty="0"/>
              <a:t>Primary care clinicians submit consultations that dermatologists receive on their personal mobile device or web browser.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11290530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457200" y="271465"/>
            <a:ext cx="8229600" cy="1146175"/>
          </a:xfrm>
        </p:spPr>
        <p:txBody>
          <a:bodyPr/>
          <a:lstStyle/>
          <a:p>
            <a:pPr eaLnBrk="1" hangingPunct="1"/>
            <a:r>
              <a:rPr lang="en-US" dirty="0"/>
              <a:t>Access </a:t>
            </a:r>
            <a:r>
              <a:rPr lang="en-US" dirty="0" err="1"/>
              <a:t>Derm</a:t>
            </a:r>
            <a:endParaRPr lang="en-US" dirty="0"/>
          </a:p>
        </p:txBody>
      </p:sp>
      <p:sp>
        <p:nvSpPr>
          <p:cNvPr id="62467" name="Rectangle 2"/>
          <p:cNvSpPr>
            <a:spLocks noGrp="1"/>
          </p:cNvSpPr>
          <p:nvPr>
            <p:ph idx="1"/>
          </p:nvPr>
        </p:nvSpPr>
        <p:spPr>
          <a:xfrm>
            <a:off x="723900" y="1417640"/>
            <a:ext cx="7696200" cy="4527551"/>
          </a:xfrm>
        </p:spPr>
        <p:txBody>
          <a:bodyPr lIns="50800" tIns="50800" rIns="50800" bIns="50800">
            <a:normAutofit/>
          </a:bodyPr>
          <a:lstStyle/>
          <a:p>
            <a:pPr marL="249238" indent="-249238" eaLnBrk="1" hangingPunct="1">
              <a:spcBef>
                <a:spcPts val="700"/>
              </a:spcBef>
              <a:buFont typeface="ArialMT" charset="0"/>
              <a:buChar char="•"/>
            </a:pPr>
            <a:r>
              <a:rPr lang="en-US" dirty="0"/>
              <a:t>Can download application on:</a:t>
            </a:r>
          </a:p>
          <a:p>
            <a:pPr marL="638175" lvl="1" indent="-180975" eaLnBrk="1" hangingPunct="1">
              <a:spcBef>
                <a:spcPts val="600"/>
              </a:spcBef>
              <a:buFont typeface="ArialMT" charset="0"/>
              <a:buChar char="–"/>
            </a:pPr>
            <a:r>
              <a:rPr lang="en-US" dirty="0"/>
              <a:t>iPhone</a:t>
            </a:r>
          </a:p>
          <a:p>
            <a:pPr marL="638175" lvl="1" indent="-180975" eaLnBrk="1" hangingPunct="1">
              <a:spcBef>
                <a:spcPts val="600"/>
              </a:spcBef>
              <a:buFont typeface="ArialMT" charset="0"/>
              <a:buChar char="–"/>
            </a:pPr>
            <a:r>
              <a:rPr lang="en-US" dirty="0"/>
              <a:t>iPad</a:t>
            </a:r>
          </a:p>
          <a:p>
            <a:pPr marL="638175" lvl="1" indent="-180975" eaLnBrk="1" hangingPunct="1">
              <a:spcBef>
                <a:spcPts val="600"/>
              </a:spcBef>
              <a:buFont typeface="ArialMT" charset="0"/>
              <a:buChar char="–"/>
            </a:pPr>
            <a:r>
              <a:rPr lang="en-US" dirty="0"/>
              <a:t>Android</a:t>
            </a:r>
          </a:p>
          <a:p>
            <a:pPr marL="638175" lvl="1" indent="-180975" eaLnBrk="1" hangingPunct="1">
              <a:spcBef>
                <a:spcPts val="600"/>
              </a:spcBef>
              <a:buFont typeface="ArialMT" charset="0"/>
              <a:buChar char="–"/>
            </a:pPr>
            <a:r>
              <a:rPr lang="en-US" dirty="0"/>
              <a:t>Any web browser</a:t>
            </a:r>
          </a:p>
          <a:p>
            <a:pPr marL="249238" indent="-249238" eaLnBrk="1" hangingPunct="1">
              <a:spcBef>
                <a:spcPts val="700"/>
              </a:spcBef>
              <a:buFont typeface="ArialMT" charset="0"/>
              <a:buChar char="•"/>
            </a:pPr>
            <a:r>
              <a:rPr lang="en-US" dirty="0"/>
              <a:t>Restricted to states that have registered clinics in 16 states</a:t>
            </a:r>
          </a:p>
          <a:p>
            <a:pPr marL="638175" lvl="1" indent="-180975" eaLnBrk="1" hangingPunct="1">
              <a:spcBef>
                <a:spcPts val="600"/>
              </a:spcBef>
              <a:buFont typeface="ArialMT" charset="0"/>
              <a:buChar char="–"/>
            </a:pPr>
            <a:r>
              <a:rPr lang="en-US" dirty="0"/>
              <a:t>CA, MA, MI, NY, PA, VA, VT, TX, WA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16237622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70259"/>
            <a:ext cx="2876550" cy="511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4F81B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7480" y="546653"/>
            <a:ext cx="3206512" cy="513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4F81B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145235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asse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1908"/>
            <a:ext cx="485775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15410389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0068" y="4048125"/>
            <a:ext cx="1204912"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2"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675" y="3952672"/>
            <a:ext cx="898728" cy="1171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3"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8705" y="2505075"/>
            <a:ext cx="884238"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Line 4"/>
          <p:cNvSpPr>
            <a:spLocks noChangeShapeType="1"/>
          </p:cNvSpPr>
          <p:nvPr/>
        </p:nvSpPr>
        <p:spPr bwMode="auto">
          <a:xfrm>
            <a:off x="1162530" y="4419600"/>
            <a:ext cx="533400"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3798" name="Picture 5" descr="ima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9970" y="4138614"/>
            <a:ext cx="8413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9" name="AutoShape 6"/>
          <p:cNvSpPr>
            <a:spLocks/>
          </p:cNvSpPr>
          <p:nvPr/>
        </p:nvSpPr>
        <p:spPr bwMode="auto">
          <a:xfrm>
            <a:off x="1528450" y="3449742"/>
            <a:ext cx="3170237" cy="533400"/>
          </a:xfrm>
          <a:custGeom>
            <a:avLst/>
            <a:gdLst>
              <a:gd name="T0" fmla="*/ 232648283 w 21600"/>
              <a:gd name="T1" fmla="*/ 6586008 h 21600"/>
              <a:gd name="T2" fmla="*/ 232648283 w 21600"/>
              <a:gd name="T3" fmla="*/ 6586008 h 21600"/>
              <a:gd name="T4" fmla="*/ 232648283 w 21600"/>
              <a:gd name="T5" fmla="*/ 6586008 h 21600"/>
              <a:gd name="T6" fmla="*/ 232648283 w 21600"/>
              <a:gd name="T7" fmla="*/ 65860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Staff acquires digital image via </a:t>
            </a:r>
          </a:p>
          <a:p>
            <a:pPr defTabSz="912813"/>
            <a:r>
              <a:rPr lang="en-US" sz="1600" dirty="0"/>
              <a:t>Access </a:t>
            </a:r>
            <a:r>
              <a:rPr lang="en-US" sz="1600" dirty="0" err="1"/>
              <a:t>Derm</a:t>
            </a:r>
            <a:r>
              <a:rPr lang="en-US" sz="1600" dirty="0"/>
              <a:t> app</a:t>
            </a:r>
            <a:endParaRPr lang="en-US" sz="2400" dirty="0"/>
          </a:p>
        </p:txBody>
      </p:sp>
      <p:sp>
        <p:nvSpPr>
          <p:cNvPr id="33800" name="Line 7"/>
          <p:cNvSpPr>
            <a:spLocks noChangeShapeType="1"/>
          </p:cNvSpPr>
          <p:nvPr/>
        </p:nvSpPr>
        <p:spPr bwMode="auto">
          <a:xfrm flipV="1">
            <a:off x="821220" y="3332163"/>
            <a:ext cx="217487" cy="493712"/>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3801" name="Picture 8"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56382" y="2743200"/>
            <a:ext cx="506413"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2" name="Line 9"/>
          <p:cNvSpPr>
            <a:spLocks noChangeShapeType="1"/>
          </p:cNvSpPr>
          <p:nvPr/>
        </p:nvSpPr>
        <p:spPr bwMode="auto">
          <a:xfrm>
            <a:off x="2007080" y="3032125"/>
            <a:ext cx="749300"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3" name="AutoShape 10"/>
          <p:cNvSpPr>
            <a:spLocks/>
          </p:cNvSpPr>
          <p:nvPr/>
        </p:nvSpPr>
        <p:spPr bwMode="auto">
          <a:xfrm>
            <a:off x="1275797" y="1796257"/>
            <a:ext cx="2041525" cy="522288"/>
          </a:xfrm>
          <a:custGeom>
            <a:avLst/>
            <a:gdLst>
              <a:gd name="T0" fmla="*/ 96477368 w 21600"/>
              <a:gd name="T1" fmla="*/ 6314462 h 21600"/>
              <a:gd name="T2" fmla="*/ 96477368 w 21600"/>
              <a:gd name="T3" fmla="*/ 6314462 h 21600"/>
              <a:gd name="T4" fmla="*/ 96477368 w 21600"/>
              <a:gd name="T5" fmla="*/ 6314462 h 21600"/>
              <a:gd name="T6" fmla="*/ 96477368 w 21600"/>
              <a:gd name="T7" fmla="*/ 631446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Templated </a:t>
            </a:r>
            <a:r>
              <a:rPr lang="en-US" sz="1600" dirty="0" err="1"/>
              <a:t>telederm</a:t>
            </a:r>
            <a:r>
              <a:rPr lang="en-US" sz="1600" dirty="0"/>
              <a:t> consult entered by MD</a:t>
            </a:r>
            <a:endParaRPr lang="en-US" sz="2400" dirty="0"/>
          </a:p>
        </p:txBody>
      </p:sp>
      <p:pic>
        <p:nvPicPr>
          <p:cNvPr id="33804" name="Picture 11" descr="Picture-1-185x115.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77155" y="2682875"/>
            <a:ext cx="1233488" cy="768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5" name="Line 12"/>
          <p:cNvSpPr>
            <a:spLocks noChangeShapeType="1"/>
          </p:cNvSpPr>
          <p:nvPr/>
        </p:nvSpPr>
        <p:spPr bwMode="auto">
          <a:xfrm>
            <a:off x="3275493" y="3067051"/>
            <a:ext cx="500062"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6" name="AutoShape 13"/>
          <p:cNvSpPr>
            <a:spLocks/>
          </p:cNvSpPr>
          <p:nvPr/>
        </p:nvSpPr>
        <p:spPr bwMode="auto">
          <a:xfrm>
            <a:off x="3949075" y="1701801"/>
            <a:ext cx="1914045" cy="873125"/>
          </a:xfrm>
          <a:custGeom>
            <a:avLst/>
            <a:gdLst>
              <a:gd name="T0" fmla="*/ 70203251 w 21600"/>
              <a:gd name="T1" fmla="*/ 12722681 h 21600"/>
              <a:gd name="T2" fmla="*/ 70203251 w 21600"/>
              <a:gd name="T3" fmla="*/ 12722681 h 21600"/>
              <a:gd name="T4" fmla="*/ 70203251 w 21600"/>
              <a:gd name="T5" fmla="*/ 12722681 h 21600"/>
              <a:gd name="T6" fmla="*/ 70203251 w 21600"/>
              <a:gd name="T7" fmla="*/ 127226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Staff transfers </a:t>
            </a:r>
            <a:r>
              <a:rPr lang="en-US" sz="1600" dirty="0" err="1"/>
              <a:t>telederm</a:t>
            </a:r>
            <a:r>
              <a:rPr lang="en-US" sz="1600" dirty="0"/>
              <a:t> consult to access </a:t>
            </a:r>
            <a:r>
              <a:rPr lang="en-US" sz="1600" dirty="0" err="1"/>
              <a:t>derm</a:t>
            </a:r>
            <a:r>
              <a:rPr lang="en-US" sz="1600" dirty="0"/>
              <a:t> app</a:t>
            </a:r>
            <a:endParaRPr lang="en-US" sz="2400" dirty="0"/>
          </a:p>
        </p:txBody>
      </p:sp>
      <p:sp>
        <p:nvSpPr>
          <p:cNvPr id="33807" name="Line 14"/>
          <p:cNvSpPr>
            <a:spLocks noChangeShapeType="1"/>
          </p:cNvSpPr>
          <p:nvPr/>
        </p:nvSpPr>
        <p:spPr bwMode="auto">
          <a:xfrm>
            <a:off x="2973868" y="4502151"/>
            <a:ext cx="493712"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8" name="Line 15"/>
          <p:cNvSpPr>
            <a:spLocks noChangeShapeType="1"/>
          </p:cNvSpPr>
          <p:nvPr/>
        </p:nvSpPr>
        <p:spPr bwMode="auto">
          <a:xfrm flipV="1">
            <a:off x="4361345" y="4195764"/>
            <a:ext cx="790575" cy="223837"/>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9" name="AutoShape 16"/>
          <p:cNvSpPr>
            <a:spLocks/>
          </p:cNvSpPr>
          <p:nvPr/>
        </p:nvSpPr>
        <p:spPr bwMode="auto">
          <a:xfrm>
            <a:off x="7894713" y="4965701"/>
            <a:ext cx="1454150" cy="830263"/>
          </a:xfrm>
          <a:custGeom>
            <a:avLst/>
            <a:gdLst>
              <a:gd name="T0" fmla="*/ 48947968 w 21600"/>
              <a:gd name="T1" fmla="*/ 15956828 h 21600"/>
              <a:gd name="T2" fmla="*/ 48947968 w 21600"/>
              <a:gd name="T3" fmla="*/ 15956828 h 21600"/>
              <a:gd name="T4" fmla="*/ 48947968 w 21600"/>
              <a:gd name="T5" fmla="*/ 15956828 h 21600"/>
              <a:gd name="T6" fmla="*/ 48947968 w 21600"/>
              <a:gd name="T7" fmla="*/ 1595682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Reviews </a:t>
            </a:r>
          </a:p>
          <a:p>
            <a:pPr defTabSz="912813"/>
            <a:r>
              <a:rPr lang="en-US" sz="1600" dirty="0"/>
              <a:t>consult and replies</a:t>
            </a:r>
            <a:endParaRPr lang="en-US" sz="2000" dirty="0"/>
          </a:p>
        </p:txBody>
      </p:sp>
      <p:pic>
        <p:nvPicPr>
          <p:cNvPr id="33810" name="Picture 17" descr="ima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45582" y="3554414"/>
            <a:ext cx="925513" cy="110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11" name="Line 18"/>
          <p:cNvSpPr>
            <a:spLocks noChangeShapeType="1"/>
          </p:cNvSpPr>
          <p:nvPr/>
        </p:nvSpPr>
        <p:spPr bwMode="auto">
          <a:xfrm>
            <a:off x="4824893" y="3281363"/>
            <a:ext cx="355600" cy="35560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2" name="AutoShape 19"/>
          <p:cNvSpPr>
            <a:spLocks/>
          </p:cNvSpPr>
          <p:nvPr/>
        </p:nvSpPr>
        <p:spPr bwMode="auto">
          <a:xfrm>
            <a:off x="5151920" y="4736827"/>
            <a:ext cx="1571625" cy="307975"/>
          </a:xfrm>
          <a:custGeom>
            <a:avLst/>
            <a:gdLst>
              <a:gd name="T0" fmla="*/ 57176081 w 21600"/>
              <a:gd name="T1" fmla="*/ 2195577 h 21600"/>
              <a:gd name="T2" fmla="*/ 57176081 w 21600"/>
              <a:gd name="T3" fmla="*/ 2195577 h 21600"/>
              <a:gd name="T4" fmla="*/ 57176081 w 21600"/>
              <a:gd name="T5" fmla="*/ 2195577 h 21600"/>
              <a:gd name="T6" fmla="*/ 57176081 w 21600"/>
              <a:gd name="T7" fmla="*/ 21955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Secured server</a:t>
            </a:r>
            <a:endParaRPr lang="en-US" sz="2400" dirty="0"/>
          </a:p>
        </p:txBody>
      </p:sp>
      <p:sp>
        <p:nvSpPr>
          <p:cNvPr id="33813" name="Line 20"/>
          <p:cNvSpPr>
            <a:spLocks noChangeShapeType="1"/>
          </p:cNvSpPr>
          <p:nvPr/>
        </p:nvSpPr>
        <p:spPr bwMode="auto">
          <a:xfrm>
            <a:off x="6177443" y="4108451"/>
            <a:ext cx="749300"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4" name="AutoShape 21"/>
          <p:cNvSpPr>
            <a:spLocks/>
          </p:cNvSpPr>
          <p:nvPr/>
        </p:nvSpPr>
        <p:spPr bwMode="auto">
          <a:xfrm>
            <a:off x="5520702" y="2674938"/>
            <a:ext cx="1379537" cy="741363"/>
          </a:xfrm>
          <a:custGeom>
            <a:avLst/>
            <a:gdLst>
              <a:gd name="T0" fmla="*/ 44053790 w 21600"/>
              <a:gd name="T1" fmla="*/ 12722681 h 21600"/>
              <a:gd name="T2" fmla="*/ 44053790 w 21600"/>
              <a:gd name="T3" fmla="*/ 12722681 h 21600"/>
              <a:gd name="T4" fmla="*/ 44053790 w 21600"/>
              <a:gd name="T5" fmla="*/ 12722681 h 21600"/>
              <a:gd name="T6" fmla="*/ 44053790 w 21600"/>
              <a:gd name="T7" fmla="*/ 127226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E-mail alert that consult has been requested </a:t>
            </a:r>
            <a:endParaRPr lang="en-US" sz="2400" dirty="0"/>
          </a:p>
        </p:txBody>
      </p:sp>
      <p:pic>
        <p:nvPicPr>
          <p:cNvPr id="33815" name="Picture 22" descr="imag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20532" y="3648076"/>
            <a:ext cx="987425"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16" name="Picture 23" descr="imag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26745" y="3567114"/>
            <a:ext cx="8413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17" name="Picture 24" descr="imag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26745" y="4125914"/>
            <a:ext cx="841375"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18" name="Line 25"/>
          <p:cNvSpPr>
            <a:spLocks noChangeShapeType="1"/>
          </p:cNvSpPr>
          <p:nvPr/>
        </p:nvSpPr>
        <p:spPr bwMode="auto">
          <a:xfrm flipH="1" flipV="1">
            <a:off x="1313345" y="4481513"/>
            <a:ext cx="6473825" cy="939800"/>
          </a:xfrm>
          <a:prstGeom prst="line">
            <a:avLst/>
          </a:prstGeom>
          <a:noFill/>
          <a:ln w="9525">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9" name="AutoShape 26"/>
          <p:cNvSpPr>
            <a:spLocks/>
          </p:cNvSpPr>
          <p:nvPr/>
        </p:nvSpPr>
        <p:spPr bwMode="auto">
          <a:xfrm>
            <a:off x="2919101" y="5072857"/>
            <a:ext cx="3675062" cy="307975"/>
          </a:xfrm>
          <a:custGeom>
            <a:avLst/>
            <a:gdLst>
              <a:gd name="T0" fmla="*/ 312640757 w 21600"/>
              <a:gd name="T1" fmla="*/ 2195577 h 21600"/>
              <a:gd name="T2" fmla="*/ 312640757 w 21600"/>
              <a:gd name="T3" fmla="*/ 2195577 h 21600"/>
              <a:gd name="T4" fmla="*/ 312640757 w 21600"/>
              <a:gd name="T5" fmla="*/ 2195577 h 21600"/>
              <a:gd name="T6" fmla="*/ 312640757 w 21600"/>
              <a:gd name="T7" fmla="*/ 21955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E-mail alert that consult </a:t>
            </a:r>
          </a:p>
          <a:p>
            <a:pPr defTabSz="912813"/>
            <a:r>
              <a:rPr lang="en-US" sz="1600" dirty="0"/>
              <a:t>has been answered</a:t>
            </a:r>
            <a:endParaRPr lang="en-US" sz="2400" dirty="0"/>
          </a:p>
        </p:txBody>
      </p:sp>
      <p:sp>
        <p:nvSpPr>
          <p:cNvPr id="33821" name="AutoShape 28"/>
          <p:cNvSpPr>
            <a:spLocks/>
          </p:cNvSpPr>
          <p:nvPr/>
        </p:nvSpPr>
        <p:spPr bwMode="auto">
          <a:xfrm>
            <a:off x="757717" y="5158134"/>
            <a:ext cx="1762125" cy="203200"/>
          </a:xfrm>
          <a:custGeom>
            <a:avLst/>
            <a:gdLst>
              <a:gd name="T0" fmla="*/ 71876997 w 21600"/>
              <a:gd name="T1" fmla="*/ 955793 h 21600"/>
              <a:gd name="T2" fmla="*/ 71876997 w 21600"/>
              <a:gd name="T3" fmla="*/ 955793 h 21600"/>
              <a:gd name="T4" fmla="*/ 71876997 w 21600"/>
              <a:gd name="T5" fmla="*/ 955793 h 21600"/>
              <a:gd name="T6" fmla="*/ 71876997 w 21600"/>
              <a:gd name="T7" fmla="*/ 95579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Patient signs consent</a:t>
            </a:r>
            <a:endParaRPr lang="en-US" sz="2400" dirty="0"/>
          </a:p>
        </p:txBody>
      </p:sp>
      <p:sp>
        <p:nvSpPr>
          <p:cNvPr id="30" name="Rectangle 1"/>
          <p:cNvSpPr>
            <a:spLocks noGrp="1" noChangeArrowheads="1"/>
          </p:cNvSpPr>
          <p:nvPr>
            <p:ph type="title"/>
          </p:nvPr>
        </p:nvSpPr>
        <p:spPr>
          <a:xfrm>
            <a:off x="457200" y="271465"/>
            <a:ext cx="8229600" cy="1146175"/>
          </a:xfrm>
        </p:spPr>
        <p:txBody>
          <a:bodyPr>
            <a:normAutofit/>
          </a:bodyPr>
          <a:lstStyle/>
          <a:p>
            <a:pPr defTabSz="914400"/>
            <a:r>
              <a:rPr lang="en-US" sz="3600" dirty="0"/>
              <a:t>Pilot </a:t>
            </a:r>
            <a:r>
              <a:rPr lang="en-US" sz="3600" dirty="0" err="1"/>
              <a:t>Teledermatology</a:t>
            </a:r>
            <a:r>
              <a:rPr lang="en-US" sz="3600" dirty="0"/>
              <a:t> Workflow</a:t>
            </a:r>
          </a:p>
        </p:txBody>
      </p:sp>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42300985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9464-CBD7-4AEA-9BCA-1A7CDD5A960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DBBBC3E-351D-46A7-B3B5-04953F89B3B0}"/>
              </a:ext>
            </a:extLst>
          </p:cNvPr>
          <p:cNvSpPr>
            <a:spLocks noGrp="1"/>
          </p:cNvSpPr>
          <p:nvPr>
            <p:ph idx="1"/>
          </p:nvPr>
        </p:nvSpPr>
        <p:spPr/>
        <p:txBody>
          <a:bodyPr/>
          <a:lstStyle/>
          <a:p>
            <a:r>
              <a:rPr lang="en-US" dirty="0"/>
              <a:t>I provide, store and forward </a:t>
            </a:r>
            <a:r>
              <a:rPr lang="en-US" dirty="0" err="1"/>
              <a:t>teledermatology</a:t>
            </a:r>
            <a:r>
              <a:rPr lang="en-US" dirty="0"/>
              <a:t> services in California through Direct Dermatology.</a:t>
            </a:r>
          </a:p>
        </p:txBody>
      </p:sp>
    </p:spTree>
    <p:extLst>
      <p:ext uri="{BB962C8B-B14F-4D97-AF65-F5344CB8AC3E}">
        <p14:creationId xmlns:p14="http://schemas.microsoft.com/office/powerpoint/2010/main" val="229169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2" y="1524000"/>
            <a:ext cx="1204913"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Picture 2"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081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Line 3"/>
          <p:cNvSpPr>
            <a:spLocks noChangeShapeType="1"/>
          </p:cNvSpPr>
          <p:nvPr/>
        </p:nvSpPr>
        <p:spPr bwMode="auto">
          <a:xfrm>
            <a:off x="1295400" y="1901825"/>
            <a:ext cx="533400"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4821" name="Picture 4" descr="Picture-1-185x11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524000"/>
            <a:ext cx="1233488" cy="768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AutoShape 5"/>
          <p:cNvSpPr>
            <a:spLocks/>
          </p:cNvSpPr>
          <p:nvPr/>
        </p:nvSpPr>
        <p:spPr bwMode="auto">
          <a:xfrm>
            <a:off x="7239000" y="2438401"/>
            <a:ext cx="1741488" cy="741363"/>
          </a:xfrm>
          <a:custGeom>
            <a:avLst/>
            <a:gdLst>
              <a:gd name="T0" fmla="*/ 70203251 w 21600"/>
              <a:gd name="T1" fmla="*/ 12722681 h 21600"/>
              <a:gd name="T2" fmla="*/ 70203251 w 21600"/>
              <a:gd name="T3" fmla="*/ 12722681 h 21600"/>
              <a:gd name="T4" fmla="*/ 70203251 w 21600"/>
              <a:gd name="T5" fmla="*/ 12722681 h 21600"/>
              <a:gd name="T6" fmla="*/ 70203251 w 21600"/>
              <a:gd name="T7" fmla="*/ 127226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Staff or physician imports file to EHR record</a:t>
            </a:r>
            <a:endParaRPr lang="en-US" sz="2400" dirty="0"/>
          </a:p>
        </p:txBody>
      </p:sp>
      <p:sp>
        <p:nvSpPr>
          <p:cNvPr id="34823" name="Line 6"/>
          <p:cNvSpPr>
            <a:spLocks noChangeShapeType="1"/>
          </p:cNvSpPr>
          <p:nvPr/>
        </p:nvSpPr>
        <p:spPr bwMode="auto">
          <a:xfrm>
            <a:off x="3048002" y="1981200"/>
            <a:ext cx="493713"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4" name="Line 7"/>
          <p:cNvSpPr>
            <a:spLocks noChangeShapeType="1"/>
          </p:cNvSpPr>
          <p:nvPr/>
        </p:nvSpPr>
        <p:spPr bwMode="auto">
          <a:xfrm>
            <a:off x="4494215" y="1901826"/>
            <a:ext cx="839787" cy="3175"/>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4825" name="Picture 8"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2" y="1219202"/>
            <a:ext cx="925513" cy="110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6" name="Line 9"/>
          <p:cNvSpPr>
            <a:spLocks noChangeShapeType="1"/>
          </p:cNvSpPr>
          <p:nvPr/>
        </p:nvSpPr>
        <p:spPr bwMode="auto">
          <a:xfrm>
            <a:off x="6553200" y="1905000"/>
            <a:ext cx="749300"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7" name="AutoShape 10"/>
          <p:cNvSpPr>
            <a:spLocks/>
          </p:cNvSpPr>
          <p:nvPr/>
        </p:nvSpPr>
        <p:spPr bwMode="auto">
          <a:xfrm>
            <a:off x="3352802" y="2362200"/>
            <a:ext cx="3675063" cy="1066800"/>
          </a:xfrm>
          <a:custGeom>
            <a:avLst/>
            <a:gdLst>
              <a:gd name="T0" fmla="*/ 312641012 w 21600"/>
              <a:gd name="T1" fmla="*/ 26344033 h 21600"/>
              <a:gd name="T2" fmla="*/ 312641012 w 21600"/>
              <a:gd name="T3" fmla="*/ 26344033 h 21600"/>
              <a:gd name="T4" fmla="*/ 312641012 w 21600"/>
              <a:gd name="T5" fmla="*/ 26344033 h 21600"/>
              <a:gd name="T6" fmla="*/ 312641012 w 21600"/>
              <a:gd name="T7" fmla="*/ 263440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400" dirty="0"/>
              <a:t>Memory card is removed from camera and placed in card reader attached to computer</a:t>
            </a:r>
          </a:p>
          <a:p>
            <a:pPr defTabSz="912813"/>
            <a:endParaRPr lang="en-US" sz="1400" dirty="0"/>
          </a:p>
          <a:p>
            <a:pPr defTabSz="912813"/>
            <a:r>
              <a:rPr lang="en-US" sz="1400" dirty="0"/>
              <a:t>Image file is transferred to computer</a:t>
            </a:r>
            <a:endParaRPr lang="en-US" sz="2000" dirty="0"/>
          </a:p>
        </p:txBody>
      </p:sp>
      <p:sp>
        <p:nvSpPr>
          <p:cNvPr id="34828" name="AutoShape 11"/>
          <p:cNvSpPr>
            <a:spLocks/>
          </p:cNvSpPr>
          <p:nvPr/>
        </p:nvSpPr>
        <p:spPr bwMode="auto">
          <a:xfrm>
            <a:off x="533400" y="46527"/>
            <a:ext cx="8229600" cy="1144588"/>
          </a:xfrm>
          <a:custGeom>
            <a:avLst/>
            <a:gdLst>
              <a:gd name="T0" fmla="*/ 1567738800 w 21600"/>
              <a:gd name="T1" fmla="*/ 30325965 h 21600"/>
              <a:gd name="T2" fmla="*/ 1567738800 w 21600"/>
              <a:gd name="T3" fmla="*/ 30325965 h 21600"/>
              <a:gd name="T4" fmla="*/ 1567738800 w 21600"/>
              <a:gd name="T5" fmla="*/ 30325965 h 21600"/>
              <a:gd name="T6" fmla="*/ 1567738800 w 21600"/>
              <a:gd name="T7" fmla="*/ 3032596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defTabSz="914400"/>
            <a:endParaRPr lang="en-US" dirty="0"/>
          </a:p>
        </p:txBody>
      </p:sp>
      <p:sp>
        <p:nvSpPr>
          <p:cNvPr id="34829" name="AutoShape 12"/>
          <p:cNvSpPr>
            <a:spLocks/>
          </p:cNvSpPr>
          <p:nvPr/>
        </p:nvSpPr>
        <p:spPr bwMode="auto">
          <a:xfrm>
            <a:off x="1680956" y="2345323"/>
            <a:ext cx="1762125" cy="203200"/>
          </a:xfrm>
          <a:custGeom>
            <a:avLst/>
            <a:gdLst>
              <a:gd name="T0" fmla="*/ 71876997 w 21600"/>
              <a:gd name="T1" fmla="*/ 955793 h 21600"/>
              <a:gd name="T2" fmla="*/ 71876997 w 21600"/>
              <a:gd name="T3" fmla="*/ 955793 h 21600"/>
              <a:gd name="T4" fmla="*/ 71876997 w 21600"/>
              <a:gd name="T5" fmla="*/ 955793 h 21600"/>
              <a:gd name="T6" fmla="*/ 71876997 w 21600"/>
              <a:gd name="T7" fmla="*/ 95579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Image is taken</a:t>
            </a:r>
            <a:endParaRPr lang="en-US" sz="2000" dirty="0"/>
          </a:p>
        </p:txBody>
      </p:sp>
      <p:pic>
        <p:nvPicPr>
          <p:cNvPr id="34830" name="Picture 13"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524000"/>
            <a:ext cx="609600" cy="795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31" name="AutoShape 14"/>
          <p:cNvSpPr>
            <a:spLocks/>
          </p:cNvSpPr>
          <p:nvPr/>
        </p:nvSpPr>
        <p:spPr bwMode="auto">
          <a:xfrm>
            <a:off x="698536" y="3223126"/>
            <a:ext cx="1638300" cy="711200"/>
          </a:xfrm>
          <a:custGeom>
            <a:avLst/>
            <a:gdLst>
              <a:gd name="T0" fmla="*/ 62130252 w 21600"/>
              <a:gd name="T1" fmla="*/ 11708459 h 21600"/>
              <a:gd name="T2" fmla="*/ 62130252 w 21600"/>
              <a:gd name="T3" fmla="*/ 11708459 h 21600"/>
              <a:gd name="T4" fmla="*/ 62130252 w 21600"/>
              <a:gd name="T5" fmla="*/ 11708459 h 21600"/>
              <a:gd name="T6" fmla="*/ 62130252 w 21600"/>
              <a:gd name="T7" fmla="*/ 117084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r>
              <a:rPr lang="en-US" sz="4000" dirty="0"/>
              <a:t>TIME </a:t>
            </a:r>
            <a:r>
              <a:rPr lang="en-US" sz="1800" dirty="0"/>
              <a:t>  </a:t>
            </a:r>
            <a:endParaRPr lang="en-US" dirty="0"/>
          </a:p>
        </p:txBody>
      </p:sp>
      <p:sp>
        <p:nvSpPr>
          <p:cNvPr id="34832" name="Line 15"/>
          <p:cNvSpPr>
            <a:spLocks noChangeShapeType="1"/>
          </p:cNvSpPr>
          <p:nvPr/>
        </p:nvSpPr>
        <p:spPr bwMode="auto">
          <a:xfrm>
            <a:off x="2247900" y="3578726"/>
            <a:ext cx="4038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3" name="AutoShape 16"/>
          <p:cNvSpPr>
            <a:spLocks/>
          </p:cNvSpPr>
          <p:nvPr/>
        </p:nvSpPr>
        <p:spPr bwMode="auto">
          <a:xfrm>
            <a:off x="6376987" y="3210375"/>
            <a:ext cx="2638425" cy="711200"/>
          </a:xfrm>
          <a:custGeom>
            <a:avLst/>
            <a:gdLst>
              <a:gd name="T0" fmla="*/ 161140952 w 21600"/>
              <a:gd name="T1" fmla="*/ 11708459 h 21600"/>
              <a:gd name="T2" fmla="*/ 161140952 w 21600"/>
              <a:gd name="T3" fmla="*/ 11708459 h 21600"/>
              <a:gd name="T4" fmla="*/ 161140952 w 21600"/>
              <a:gd name="T5" fmla="*/ 11708459 h 21600"/>
              <a:gd name="T6" fmla="*/ 161140952 w 21600"/>
              <a:gd name="T7" fmla="*/ 117084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r>
              <a:rPr lang="en-US" sz="4000" dirty="0"/>
              <a:t>5 minutes </a:t>
            </a:r>
            <a:r>
              <a:rPr lang="en-US" sz="1800" dirty="0"/>
              <a:t>  </a:t>
            </a:r>
            <a:endParaRPr lang="en-US" dirty="0"/>
          </a:p>
        </p:txBody>
      </p:sp>
      <p:sp>
        <p:nvSpPr>
          <p:cNvPr id="34834" name="AutoShape 17"/>
          <p:cNvSpPr>
            <a:spLocks/>
          </p:cNvSpPr>
          <p:nvPr/>
        </p:nvSpPr>
        <p:spPr bwMode="auto">
          <a:xfrm>
            <a:off x="4413428" y="1350483"/>
            <a:ext cx="1571625" cy="307975"/>
          </a:xfrm>
          <a:custGeom>
            <a:avLst/>
            <a:gdLst>
              <a:gd name="T0" fmla="*/ 57176081 w 21600"/>
              <a:gd name="T1" fmla="*/ 2195577 h 21600"/>
              <a:gd name="T2" fmla="*/ 57176081 w 21600"/>
              <a:gd name="T3" fmla="*/ 2195577 h 21600"/>
              <a:gd name="T4" fmla="*/ 57176081 w 21600"/>
              <a:gd name="T5" fmla="*/ 2195577 h 21600"/>
              <a:gd name="T6" fmla="*/ 57176081 w 21600"/>
              <a:gd name="T7" fmla="*/ 21955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400" dirty="0"/>
              <a:t>Secured server</a:t>
            </a:r>
            <a:endParaRPr lang="en-US" sz="2000" dirty="0"/>
          </a:p>
        </p:txBody>
      </p:sp>
      <p:sp>
        <p:nvSpPr>
          <p:cNvPr id="34835" name="AutoShape 18"/>
          <p:cNvSpPr>
            <a:spLocks/>
          </p:cNvSpPr>
          <p:nvPr/>
        </p:nvSpPr>
        <p:spPr bwMode="auto">
          <a:xfrm>
            <a:off x="716758" y="5626101"/>
            <a:ext cx="1638300" cy="711200"/>
          </a:xfrm>
          <a:custGeom>
            <a:avLst/>
            <a:gdLst>
              <a:gd name="T0" fmla="*/ 62130252 w 21600"/>
              <a:gd name="T1" fmla="*/ 11708459 h 21600"/>
              <a:gd name="T2" fmla="*/ 62130252 w 21600"/>
              <a:gd name="T3" fmla="*/ 11708459 h 21600"/>
              <a:gd name="T4" fmla="*/ 62130252 w 21600"/>
              <a:gd name="T5" fmla="*/ 11708459 h 21600"/>
              <a:gd name="T6" fmla="*/ 62130252 w 21600"/>
              <a:gd name="T7" fmla="*/ 117084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r>
              <a:rPr lang="en-US" sz="4000" dirty="0"/>
              <a:t>TIME </a:t>
            </a:r>
            <a:r>
              <a:rPr lang="en-US" sz="1800" dirty="0"/>
              <a:t>  </a:t>
            </a:r>
            <a:endParaRPr lang="en-US" dirty="0"/>
          </a:p>
        </p:txBody>
      </p:sp>
      <p:sp>
        <p:nvSpPr>
          <p:cNvPr id="34836" name="Line 19"/>
          <p:cNvSpPr>
            <a:spLocks noChangeShapeType="1"/>
          </p:cNvSpPr>
          <p:nvPr/>
        </p:nvSpPr>
        <p:spPr bwMode="auto">
          <a:xfrm>
            <a:off x="2217738" y="6019800"/>
            <a:ext cx="4038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7" name="AutoShape 20"/>
          <p:cNvSpPr>
            <a:spLocks/>
          </p:cNvSpPr>
          <p:nvPr/>
        </p:nvSpPr>
        <p:spPr bwMode="auto">
          <a:xfrm>
            <a:off x="6324602" y="5553938"/>
            <a:ext cx="3038475" cy="711200"/>
          </a:xfrm>
          <a:custGeom>
            <a:avLst/>
            <a:gdLst>
              <a:gd name="T0" fmla="*/ 213711420 w 21600"/>
              <a:gd name="T1" fmla="*/ 11708459 h 21600"/>
              <a:gd name="T2" fmla="*/ 213711420 w 21600"/>
              <a:gd name="T3" fmla="*/ 11708459 h 21600"/>
              <a:gd name="T4" fmla="*/ 213711420 w 21600"/>
              <a:gd name="T5" fmla="*/ 11708459 h 21600"/>
              <a:gd name="T6" fmla="*/ 213711420 w 21600"/>
              <a:gd name="T7" fmla="*/ 117084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r>
              <a:rPr lang="en-US" sz="4000" dirty="0"/>
              <a:t>15 seconds </a:t>
            </a:r>
            <a:r>
              <a:rPr lang="en-US" sz="1800" dirty="0"/>
              <a:t>  </a:t>
            </a:r>
            <a:endParaRPr lang="en-US" dirty="0"/>
          </a:p>
        </p:txBody>
      </p:sp>
      <p:pic>
        <p:nvPicPr>
          <p:cNvPr id="34838" name="Picture 2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4784725"/>
            <a:ext cx="1204912"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39" name="Picture 22"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765" y="4413422"/>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40" name="Line 23"/>
          <p:cNvSpPr>
            <a:spLocks noChangeShapeType="1"/>
          </p:cNvSpPr>
          <p:nvPr/>
        </p:nvSpPr>
        <p:spPr bwMode="auto">
          <a:xfrm>
            <a:off x="1600200" y="5156200"/>
            <a:ext cx="533400"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4841" name="Picture 24" descr="imag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7640" y="4875214"/>
            <a:ext cx="8413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42" name="AutoShape 25"/>
          <p:cNvSpPr>
            <a:spLocks/>
          </p:cNvSpPr>
          <p:nvPr/>
        </p:nvSpPr>
        <p:spPr bwMode="auto">
          <a:xfrm>
            <a:off x="2057400" y="4196556"/>
            <a:ext cx="3170237" cy="533400"/>
          </a:xfrm>
          <a:custGeom>
            <a:avLst/>
            <a:gdLst>
              <a:gd name="T0" fmla="*/ 232648283 w 21600"/>
              <a:gd name="T1" fmla="*/ 6586008 h 21600"/>
              <a:gd name="T2" fmla="*/ 232648283 w 21600"/>
              <a:gd name="T3" fmla="*/ 6586008 h 21600"/>
              <a:gd name="T4" fmla="*/ 232648283 w 21600"/>
              <a:gd name="T5" fmla="*/ 6586008 h 21600"/>
              <a:gd name="T6" fmla="*/ 232648283 w 21600"/>
              <a:gd name="T7" fmla="*/ 65860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Staff acquires digital image via Access </a:t>
            </a:r>
            <a:r>
              <a:rPr lang="en-US" sz="1600" dirty="0" err="1"/>
              <a:t>Derm</a:t>
            </a:r>
            <a:r>
              <a:rPr lang="en-US" sz="1600" dirty="0"/>
              <a:t> app</a:t>
            </a:r>
            <a:endParaRPr lang="en-US" sz="2400" dirty="0"/>
          </a:p>
        </p:txBody>
      </p:sp>
      <p:sp>
        <p:nvSpPr>
          <p:cNvPr id="34843" name="Line 26"/>
          <p:cNvSpPr>
            <a:spLocks noChangeShapeType="1"/>
          </p:cNvSpPr>
          <p:nvPr/>
        </p:nvSpPr>
        <p:spPr bwMode="auto">
          <a:xfrm>
            <a:off x="3411538" y="5238749"/>
            <a:ext cx="493712"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4" name="Line 27"/>
          <p:cNvSpPr>
            <a:spLocks noChangeShapeType="1"/>
          </p:cNvSpPr>
          <p:nvPr/>
        </p:nvSpPr>
        <p:spPr bwMode="auto">
          <a:xfrm flipV="1">
            <a:off x="4799015" y="4932364"/>
            <a:ext cx="790575" cy="223837"/>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4845" name="Picture 28"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3252" y="4291014"/>
            <a:ext cx="925513" cy="110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46" name="AutoShape 29"/>
          <p:cNvSpPr>
            <a:spLocks/>
          </p:cNvSpPr>
          <p:nvPr/>
        </p:nvSpPr>
        <p:spPr bwMode="auto">
          <a:xfrm>
            <a:off x="5404888" y="5422556"/>
            <a:ext cx="1571625" cy="307975"/>
          </a:xfrm>
          <a:custGeom>
            <a:avLst/>
            <a:gdLst>
              <a:gd name="T0" fmla="*/ 57176081 w 21600"/>
              <a:gd name="T1" fmla="*/ 2195577 h 21600"/>
              <a:gd name="T2" fmla="*/ 57176081 w 21600"/>
              <a:gd name="T3" fmla="*/ 2195577 h 21600"/>
              <a:gd name="T4" fmla="*/ 57176081 w 21600"/>
              <a:gd name="T5" fmla="*/ 2195577 h 21600"/>
              <a:gd name="T6" fmla="*/ 57176081 w 21600"/>
              <a:gd name="T7" fmla="*/ 21955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r>
              <a:rPr lang="en-US" sz="1600" dirty="0"/>
              <a:t>Secured server</a:t>
            </a:r>
            <a:endParaRPr lang="en-US" sz="2400" dirty="0"/>
          </a:p>
        </p:txBody>
      </p:sp>
      <p:sp>
        <p:nvSpPr>
          <p:cNvPr id="34847" name="Line 30"/>
          <p:cNvSpPr>
            <a:spLocks noChangeShapeType="1"/>
          </p:cNvSpPr>
          <p:nvPr/>
        </p:nvSpPr>
        <p:spPr bwMode="auto">
          <a:xfrm>
            <a:off x="6615113" y="4845051"/>
            <a:ext cx="749300" cy="0"/>
          </a:xfrm>
          <a:prstGeom prst="line">
            <a:avLst/>
          </a:prstGeom>
          <a:noFill/>
          <a:ln w="25400">
            <a:solidFill>
              <a:srgbClr val="4A7E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4848" name="Picture 31" descr="ima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77819" y="4581525"/>
            <a:ext cx="841375"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Rectangle 1"/>
          <p:cNvSpPr>
            <a:spLocks noGrp="1" noChangeArrowheads="1"/>
          </p:cNvSpPr>
          <p:nvPr>
            <p:ph type="title"/>
          </p:nvPr>
        </p:nvSpPr>
        <p:spPr>
          <a:xfrm>
            <a:off x="516765" y="60808"/>
            <a:ext cx="8229600" cy="1146175"/>
          </a:xfrm>
        </p:spPr>
        <p:txBody>
          <a:bodyPr>
            <a:normAutofit/>
          </a:bodyPr>
          <a:lstStyle/>
          <a:p>
            <a:pPr defTabSz="914400"/>
            <a:r>
              <a:rPr lang="en-US" sz="3200" dirty="0"/>
              <a:t>Workflow to Obtain Image in EHR vs Mobile App</a:t>
            </a:r>
          </a:p>
        </p:txBody>
      </p:sp>
    </p:spTree>
    <p:extLst>
      <p:ext uri="{BB962C8B-B14F-4D97-AF65-F5344CB8AC3E}">
        <p14:creationId xmlns:p14="http://schemas.microsoft.com/office/powerpoint/2010/main" val="35146297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Data</a:t>
            </a:r>
          </a:p>
        </p:txBody>
      </p:sp>
      <p:graphicFrame>
        <p:nvGraphicFramePr>
          <p:cNvPr id="3" name="Table 2"/>
          <p:cNvGraphicFramePr>
            <a:graphicFrameLocks noGrp="1"/>
          </p:cNvGraphicFramePr>
          <p:nvPr>
            <p:extLst>
              <p:ext uri="{D42A27DB-BD31-4B8C-83A1-F6EECF244321}">
                <p14:modId xmlns:p14="http://schemas.microsoft.com/office/powerpoint/2010/main" val="4188378294"/>
              </p:ext>
            </p:extLst>
          </p:nvPr>
        </p:nvGraphicFramePr>
        <p:xfrm>
          <a:off x="533400" y="1524002"/>
          <a:ext cx="8077200" cy="3962399"/>
        </p:xfrm>
        <a:graphic>
          <a:graphicData uri="http://schemas.openxmlformats.org/drawingml/2006/table">
            <a:tbl>
              <a:tblPr firstRow="1" bandRow="1">
                <a:tableStyleId>{D7AC3CCA-C797-4891-BE02-D94E43425B78}</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566057">
                <a:tc gridSpan="2">
                  <a:txBody>
                    <a:bodyPr/>
                    <a:lstStyle/>
                    <a:p>
                      <a:r>
                        <a:rPr lang="en-US" sz="2800" dirty="0"/>
                        <a:t>PRE-TELEDERMATOLOGY</a:t>
                      </a:r>
                    </a:p>
                  </a:txBody>
                  <a:tcPr/>
                </a:tc>
                <a:tc hMerge="1">
                  <a:txBody>
                    <a:bodyPr/>
                    <a:lstStyle/>
                    <a:p>
                      <a:endParaRPr lang="en-US" dirty="0"/>
                    </a:p>
                  </a:txBody>
                  <a:tcPr/>
                </a:tc>
                <a:extLst>
                  <a:ext uri="{0D108BD9-81ED-4DB2-BD59-A6C34878D82A}">
                    <a16:rowId xmlns:a16="http://schemas.microsoft.com/office/drawing/2014/main" val="10000"/>
                  </a:ext>
                </a:extLst>
              </a:tr>
              <a:tr h="566057">
                <a:tc>
                  <a:txBody>
                    <a:bodyPr/>
                    <a:lstStyle/>
                    <a:p>
                      <a:r>
                        <a:rPr lang="en-US" sz="2400" dirty="0"/>
                        <a:t># Referrals</a:t>
                      </a:r>
                    </a:p>
                  </a:txBody>
                  <a:tcPr/>
                </a:tc>
                <a:tc>
                  <a:txBody>
                    <a:bodyPr/>
                    <a:lstStyle/>
                    <a:p>
                      <a:r>
                        <a:rPr lang="en-US" sz="2400" dirty="0"/>
                        <a:t>108</a:t>
                      </a:r>
                    </a:p>
                  </a:txBody>
                  <a:tcPr/>
                </a:tc>
                <a:extLst>
                  <a:ext uri="{0D108BD9-81ED-4DB2-BD59-A6C34878D82A}">
                    <a16:rowId xmlns:a16="http://schemas.microsoft.com/office/drawing/2014/main" val="10001"/>
                  </a:ext>
                </a:extLst>
              </a:tr>
              <a:tr h="566057">
                <a:tc>
                  <a:txBody>
                    <a:bodyPr/>
                    <a:lstStyle/>
                    <a:p>
                      <a:r>
                        <a:rPr lang="en-US" sz="2400" dirty="0"/>
                        <a:t>Wait</a:t>
                      </a:r>
                      <a:r>
                        <a:rPr lang="en-US" sz="2400" baseline="0" dirty="0"/>
                        <a:t> Time for Appt.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60.2 days </a:t>
                      </a:r>
                      <a:r>
                        <a:rPr lang="en-US" sz="2400" dirty="0">
                          <a:solidFill>
                            <a:schemeClr val="tx1"/>
                          </a:solidFill>
                        </a:rPr>
                        <a:t>(0-370 days)</a:t>
                      </a:r>
                    </a:p>
                  </a:txBody>
                  <a:tcPr/>
                </a:tc>
                <a:extLst>
                  <a:ext uri="{0D108BD9-81ED-4DB2-BD59-A6C34878D82A}">
                    <a16:rowId xmlns:a16="http://schemas.microsoft.com/office/drawing/2014/main" val="10002"/>
                  </a:ext>
                </a:extLst>
              </a:tr>
              <a:tr h="566057">
                <a:tc gridSpan="2">
                  <a:txBody>
                    <a:bodyPr/>
                    <a:lstStyle/>
                    <a:p>
                      <a:r>
                        <a:rPr lang="en-US" sz="2800" b="1" dirty="0"/>
                        <a:t>POST-TELEDERMATOLOGY</a:t>
                      </a:r>
                    </a:p>
                  </a:txBody>
                  <a:tcPr/>
                </a:tc>
                <a:tc hMerge="1">
                  <a:txBody>
                    <a:bodyPr/>
                    <a:lstStyle/>
                    <a:p>
                      <a:endParaRPr lang="en-US" dirty="0"/>
                    </a:p>
                  </a:txBody>
                  <a:tcPr/>
                </a:tc>
                <a:extLst>
                  <a:ext uri="{0D108BD9-81ED-4DB2-BD59-A6C34878D82A}">
                    <a16:rowId xmlns:a16="http://schemas.microsoft.com/office/drawing/2014/main" val="10003"/>
                  </a:ext>
                </a:extLst>
              </a:tr>
              <a:tr h="566057">
                <a:tc>
                  <a:txBody>
                    <a:bodyPr/>
                    <a:lstStyle/>
                    <a:p>
                      <a:r>
                        <a:rPr lang="en-US" sz="2400" dirty="0"/>
                        <a:t># </a:t>
                      </a:r>
                      <a:r>
                        <a:rPr lang="en-US" sz="2400" dirty="0" err="1"/>
                        <a:t>Teledermatology</a:t>
                      </a:r>
                      <a:r>
                        <a:rPr lang="en-US" sz="2400" dirty="0"/>
                        <a:t> Consults</a:t>
                      </a:r>
                    </a:p>
                  </a:txBody>
                  <a:tcPr/>
                </a:tc>
                <a:tc>
                  <a:txBody>
                    <a:bodyPr/>
                    <a:lstStyle/>
                    <a:p>
                      <a:r>
                        <a:rPr lang="en-US" sz="2400" dirty="0"/>
                        <a:t>44</a:t>
                      </a:r>
                    </a:p>
                  </a:txBody>
                  <a:tcPr/>
                </a:tc>
                <a:extLst>
                  <a:ext uri="{0D108BD9-81ED-4DB2-BD59-A6C34878D82A}">
                    <a16:rowId xmlns:a16="http://schemas.microsoft.com/office/drawing/2014/main" val="10004"/>
                  </a:ext>
                </a:extLst>
              </a:tr>
              <a:tr h="566057">
                <a:tc>
                  <a:txBody>
                    <a:bodyPr/>
                    <a:lstStyle/>
                    <a:p>
                      <a:r>
                        <a:rPr lang="en-US" sz="2400" dirty="0"/>
                        <a:t>Response</a:t>
                      </a:r>
                      <a:r>
                        <a:rPr lang="en-US" sz="2400" baseline="0" dirty="0"/>
                        <a:t> Time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9.2  hours (0.6-39.9 hours)</a:t>
                      </a:r>
                    </a:p>
                  </a:txBody>
                  <a:tcPr/>
                </a:tc>
                <a:extLst>
                  <a:ext uri="{0D108BD9-81ED-4DB2-BD59-A6C34878D82A}">
                    <a16:rowId xmlns:a16="http://schemas.microsoft.com/office/drawing/2014/main" val="10005"/>
                  </a:ext>
                </a:extLst>
              </a:tr>
              <a:tr h="566057">
                <a:tc>
                  <a:txBody>
                    <a:bodyPr/>
                    <a:lstStyle/>
                    <a:p>
                      <a:r>
                        <a:rPr lang="en-US" sz="2400" dirty="0"/>
                        <a:t>Wait</a:t>
                      </a:r>
                      <a:r>
                        <a:rPr lang="en-US" sz="2400" baseline="0" dirty="0"/>
                        <a:t> Time for Appt.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12.9 days </a:t>
                      </a:r>
                      <a:r>
                        <a:rPr lang="en-US" sz="2400" dirty="0">
                          <a:solidFill>
                            <a:schemeClr val="tx1"/>
                          </a:solidFill>
                        </a:rPr>
                        <a:t>(2-32 days)</a:t>
                      </a:r>
                    </a:p>
                  </a:txBody>
                  <a:tcP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3495349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6619716"/>
              </p:ext>
            </p:extLst>
          </p:nvPr>
        </p:nvGraphicFramePr>
        <p:xfrm>
          <a:off x="571500" y="205164"/>
          <a:ext cx="8001000" cy="5775960"/>
        </p:xfrm>
        <a:graphic>
          <a:graphicData uri="http://schemas.openxmlformats.org/drawingml/2006/table">
            <a:tbl>
              <a:tblPr firstRow="1" bandRow="1">
                <a:tableStyleId>{D7AC3CCA-C797-4891-BE02-D94E43425B78}</a:tableStyleId>
              </a:tblPr>
              <a:tblGrid>
                <a:gridCol w="3352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660400">
                <a:tc gridSpan="2">
                  <a:txBody>
                    <a:bodyPr/>
                    <a:lstStyle/>
                    <a:p>
                      <a:r>
                        <a:rPr lang="en-US" sz="1900" dirty="0"/>
                        <a:t>PRE-TELEDERMATOLOGY</a:t>
                      </a:r>
                    </a:p>
                    <a:p>
                      <a:r>
                        <a:rPr lang="en-US" sz="1900" b="0" dirty="0"/>
                        <a:t>(TRADITIONAL</a:t>
                      </a:r>
                      <a:r>
                        <a:rPr lang="en-US" sz="1900" b="0" baseline="0" dirty="0"/>
                        <a:t> REFERRALS)</a:t>
                      </a:r>
                      <a:endParaRPr lang="en-US" sz="1900" b="0" dirty="0"/>
                    </a:p>
                  </a:txBody>
                  <a:tcPr/>
                </a:tc>
                <a:tc hMerge="1">
                  <a:txBody>
                    <a:bodyPr/>
                    <a:lstStyle/>
                    <a:p>
                      <a:endParaRPr lang="en-US"/>
                    </a:p>
                  </a:txBody>
                  <a:tcPr/>
                </a:tc>
                <a:tc gridSpan="2">
                  <a:txBody>
                    <a:bodyPr/>
                    <a:lstStyle/>
                    <a:p>
                      <a:r>
                        <a:rPr lang="en-US" sz="1900" dirty="0"/>
                        <a:t>POST-TELEDERMATOLOGY</a:t>
                      </a:r>
                    </a:p>
                  </a:txBody>
                  <a:tcPr/>
                </a:tc>
                <a:tc hMerge="1">
                  <a:txBody>
                    <a:bodyPr/>
                    <a:lstStyle/>
                    <a:p>
                      <a:endParaRPr lang="en-US"/>
                    </a:p>
                  </a:txBody>
                  <a:tcPr/>
                </a:tc>
                <a:extLst>
                  <a:ext uri="{0D108BD9-81ED-4DB2-BD59-A6C34878D82A}">
                    <a16:rowId xmlns:a16="http://schemas.microsoft.com/office/drawing/2014/main" val="10000"/>
                  </a:ext>
                </a:extLst>
              </a:tr>
              <a:tr h="568960">
                <a:tc>
                  <a:txBody>
                    <a:bodyPr/>
                    <a:lstStyle/>
                    <a:p>
                      <a:pPr algn="ctr">
                        <a:lnSpc>
                          <a:spcPct val="200000"/>
                        </a:lnSpc>
                        <a:defRPr sz="1800"/>
                      </a:pPr>
                      <a:r>
                        <a:rPr sz="1900" b="1" dirty="0"/>
                        <a:t>DIAGNOSIS</a:t>
                      </a:r>
                    </a:p>
                  </a:txBody>
                  <a:tcPr marL="0" marR="0" marT="0" marB="0" horzOverflow="overflow"/>
                </a:tc>
                <a:tc>
                  <a:txBody>
                    <a:bodyPr/>
                    <a:lstStyle/>
                    <a:p>
                      <a:pPr algn="ctr">
                        <a:lnSpc>
                          <a:spcPct val="200000"/>
                        </a:lnSpc>
                        <a:defRPr sz="1800"/>
                      </a:pPr>
                      <a:r>
                        <a:rPr sz="1900" b="1" dirty="0"/>
                        <a:t>#</a:t>
                      </a:r>
                    </a:p>
                  </a:txBody>
                  <a:tcPr marL="0" marR="0" marT="0" marB="0" horzOverflow="overflow"/>
                </a:tc>
                <a:tc>
                  <a:txBody>
                    <a:bodyPr/>
                    <a:lstStyle/>
                    <a:p>
                      <a:pPr algn="ctr">
                        <a:lnSpc>
                          <a:spcPct val="200000"/>
                        </a:lnSpc>
                        <a:defRPr sz="1800"/>
                      </a:pPr>
                      <a:r>
                        <a:rPr sz="1900" b="1" dirty="0"/>
                        <a:t>DIAGNOSIS</a:t>
                      </a:r>
                    </a:p>
                  </a:txBody>
                  <a:tcPr marL="0" marR="0" marT="0" marB="0" horzOverflow="overflow"/>
                </a:tc>
                <a:tc>
                  <a:txBody>
                    <a:bodyPr/>
                    <a:lstStyle/>
                    <a:p>
                      <a:pPr algn="ctr">
                        <a:lnSpc>
                          <a:spcPct val="200000"/>
                        </a:lnSpc>
                        <a:defRPr sz="1800"/>
                      </a:pPr>
                      <a:r>
                        <a:rPr sz="1900" b="1" dirty="0"/>
                        <a:t>#</a:t>
                      </a:r>
                    </a:p>
                  </a:txBody>
                  <a:tcPr marL="0" marR="0" marT="0" marB="0" horzOverflow="overflow"/>
                </a:tc>
                <a:extLst>
                  <a:ext uri="{0D108BD9-81ED-4DB2-BD59-A6C34878D82A}">
                    <a16:rowId xmlns:a16="http://schemas.microsoft.com/office/drawing/2014/main" val="10001"/>
                  </a:ext>
                </a:extLst>
              </a:tr>
              <a:tr h="731520">
                <a:tc>
                  <a:txBody>
                    <a:bodyPr/>
                    <a:lstStyle/>
                    <a:p>
                      <a:pPr lvl="1" algn="l">
                        <a:defRPr sz="1600" b="1"/>
                      </a:pPr>
                      <a:r>
                        <a:rPr sz="1900" b="0" dirty="0"/>
                        <a:t>Benign neoplasm </a:t>
                      </a:r>
                      <a:endParaRPr sz="1900" b="0" dirty="0">
                        <a:solidFill>
                          <a:srgbClr val="FFFFFF"/>
                        </a:solidFill>
                      </a:endParaRPr>
                    </a:p>
                    <a:p>
                      <a:pPr lvl="1" algn="l">
                        <a:defRPr sz="1100" b="1"/>
                      </a:pPr>
                      <a:r>
                        <a:rPr sz="1900" b="0" dirty="0"/>
                        <a:t>(ICD-9 216.XX)</a:t>
                      </a:r>
                    </a:p>
                  </a:txBody>
                  <a:tcPr marL="0" marR="0" marT="0" marB="0" anchor="ctr" horzOverflow="overflow"/>
                </a:tc>
                <a:tc>
                  <a:txBody>
                    <a:bodyPr/>
                    <a:lstStyle/>
                    <a:p>
                      <a:pPr algn="ctr">
                        <a:defRPr sz="1800"/>
                      </a:pPr>
                      <a:r>
                        <a:rPr sz="2400" dirty="0"/>
                        <a:t>19</a:t>
                      </a:r>
                    </a:p>
                  </a:txBody>
                  <a:tcPr marL="0" marR="0" marT="0" marB="0" anchor="ctr" horzOverflow="overflow"/>
                </a:tc>
                <a:tc>
                  <a:txBody>
                    <a:bodyPr/>
                    <a:lstStyle/>
                    <a:p>
                      <a:pPr lvl="1" algn="l">
                        <a:lnSpc>
                          <a:spcPct val="200000"/>
                        </a:lnSpc>
                        <a:defRPr sz="1800"/>
                      </a:pPr>
                      <a:r>
                        <a:rPr sz="1900" dirty="0"/>
                        <a:t>Rash</a:t>
                      </a:r>
                    </a:p>
                  </a:txBody>
                  <a:tcPr marL="0" marR="0" marT="0" marB="0" horzOverflow="overflow"/>
                </a:tc>
                <a:tc>
                  <a:txBody>
                    <a:bodyPr/>
                    <a:lstStyle/>
                    <a:p>
                      <a:pPr algn="ctr">
                        <a:lnSpc>
                          <a:spcPct val="200000"/>
                        </a:lnSpc>
                        <a:defRPr sz="1800"/>
                      </a:pPr>
                      <a:r>
                        <a:rPr sz="2400" dirty="0"/>
                        <a:t>25</a:t>
                      </a:r>
                    </a:p>
                  </a:txBody>
                  <a:tcPr marL="0" marR="0" marT="0" marB="0" horzOverflow="overflow"/>
                </a:tc>
                <a:extLst>
                  <a:ext uri="{0D108BD9-81ED-4DB2-BD59-A6C34878D82A}">
                    <a16:rowId xmlns:a16="http://schemas.microsoft.com/office/drawing/2014/main" val="10002"/>
                  </a:ext>
                </a:extLst>
              </a:tr>
              <a:tr h="731520">
                <a:tc>
                  <a:txBody>
                    <a:bodyPr/>
                    <a:lstStyle/>
                    <a:p>
                      <a:pPr lvl="1" algn="l">
                        <a:defRPr sz="1600" b="1"/>
                      </a:pPr>
                      <a:r>
                        <a:rPr sz="1900" b="0" dirty="0"/>
                        <a:t>Actinic </a:t>
                      </a:r>
                      <a:r>
                        <a:rPr sz="1900" b="0" dirty="0" err="1"/>
                        <a:t>keratos</a:t>
                      </a:r>
                      <a:r>
                        <a:rPr sz="1900" b="0" dirty="0"/>
                        <a:t>(</a:t>
                      </a:r>
                      <a:r>
                        <a:rPr sz="1900" b="0" dirty="0" err="1"/>
                        <a:t>es</a:t>
                      </a:r>
                      <a:r>
                        <a:rPr sz="1900" b="0" dirty="0"/>
                        <a:t>) </a:t>
                      </a:r>
                      <a:endParaRPr sz="1900" b="0" dirty="0">
                        <a:solidFill>
                          <a:srgbClr val="FFFFFF"/>
                        </a:solidFill>
                      </a:endParaRPr>
                    </a:p>
                    <a:p>
                      <a:pPr lvl="1" algn="l">
                        <a:defRPr sz="1100" b="1"/>
                      </a:pPr>
                      <a:r>
                        <a:rPr sz="1900" b="0" dirty="0"/>
                        <a:t>(ICD-9 702.0)</a:t>
                      </a:r>
                    </a:p>
                  </a:txBody>
                  <a:tcPr marL="0" marR="0" marT="0" marB="0" anchor="ctr" horzOverflow="overflow"/>
                </a:tc>
                <a:tc>
                  <a:txBody>
                    <a:bodyPr/>
                    <a:lstStyle/>
                    <a:p>
                      <a:pPr algn="ctr">
                        <a:defRPr sz="1800"/>
                      </a:pPr>
                      <a:r>
                        <a:rPr sz="2400" dirty="0"/>
                        <a:t>14</a:t>
                      </a:r>
                    </a:p>
                  </a:txBody>
                  <a:tcPr marL="0" marR="0" marT="0" marB="0" anchor="ctr" horzOverflow="overflow"/>
                </a:tc>
                <a:tc>
                  <a:txBody>
                    <a:bodyPr/>
                    <a:lstStyle/>
                    <a:p>
                      <a:pPr lvl="1" algn="l">
                        <a:lnSpc>
                          <a:spcPct val="200000"/>
                        </a:lnSpc>
                        <a:defRPr sz="1800"/>
                      </a:pPr>
                      <a:r>
                        <a:rPr sz="1900"/>
                        <a:t>Neoplasm/new growth</a:t>
                      </a:r>
                    </a:p>
                  </a:txBody>
                  <a:tcPr marL="0" marR="0" marT="0" marB="0" horzOverflow="overflow"/>
                </a:tc>
                <a:tc>
                  <a:txBody>
                    <a:bodyPr/>
                    <a:lstStyle/>
                    <a:p>
                      <a:pPr algn="ctr">
                        <a:lnSpc>
                          <a:spcPct val="200000"/>
                        </a:lnSpc>
                        <a:defRPr sz="1800"/>
                      </a:pPr>
                      <a:r>
                        <a:rPr sz="2400" dirty="0"/>
                        <a:t>6</a:t>
                      </a:r>
                    </a:p>
                  </a:txBody>
                  <a:tcPr marL="0" marR="0" marT="0" marB="0" horzOverflow="overflow"/>
                </a:tc>
                <a:extLst>
                  <a:ext uri="{0D108BD9-81ED-4DB2-BD59-A6C34878D82A}">
                    <a16:rowId xmlns:a16="http://schemas.microsoft.com/office/drawing/2014/main" val="10003"/>
                  </a:ext>
                </a:extLst>
              </a:tr>
              <a:tr h="731520">
                <a:tc>
                  <a:txBody>
                    <a:bodyPr/>
                    <a:lstStyle/>
                    <a:p>
                      <a:pPr lvl="1" algn="l">
                        <a:defRPr sz="1600" b="1"/>
                      </a:pPr>
                      <a:r>
                        <a:rPr sz="1900" b="0" dirty="0"/>
                        <a:t>Psoriasis </a:t>
                      </a:r>
                      <a:endParaRPr sz="1900" b="0" dirty="0">
                        <a:solidFill>
                          <a:srgbClr val="FFFFFF"/>
                        </a:solidFill>
                      </a:endParaRPr>
                    </a:p>
                    <a:p>
                      <a:pPr lvl="1" algn="l">
                        <a:defRPr sz="1100" b="1"/>
                      </a:pPr>
                      <a:r>
                        <a:rPr sz="1900" b="0" dirty="0"/>
                        <a:t>(ICD-9 – 696.1)</a:t>
                      </a:r>
                    </a:p>
                  </a:txBody>
                  <a:tcPr marL="0" marR="0" marT="0" marB="0" anchor="ctr" horzOverflow="overflow"/>
                </a:tc>
                <a:tc>
                  <a:txBody>
                    <a:bodyPr/>
                    <a:lstStyle/>
                    <a:p>
                      <a:pPr algn="ctr">
                        <a:defRPr sz="1800"/>
                      </a:pPr>
                      <a:r>
                        <a:rPr sz="2400" dirty="0"/>
                        <a:t>13</a:t>
                      </a:r>
                    </a:p>
                  </a:txBody>
                  <a:tcPr marL="0" marR="0" marT="0" marB="0" anchor="ctr" horzOverflow="overflow"/>
                </a:tc>
                <a:tc>
                  <a:txBody>
                    <a:bodyPr/>
                    <a:lstStyle/>
                    <a:p>
                      <a:pPr lvl="1" algn="l">
                        <a:lnSpc>
                          <a:spcPct val="200000"/>
                        </a:lnSpc>
                        <a:defRPr sz="1800"/>
                      </a:pPr>
                      <a:r>
                        <a:rPr sz="1900" dirty="0"/>
                        <a:t>Lesion</a:t>
                      </a:r>
                    </a:p>
                  </a:txBody>
                  <a:tcPr marL="0" marR="0" marT="0" marB="0" horzOverflow="overflow"/>
                </a:tc>
                <a:tc>
                  <a:txBody>
                    <a:bodyPr/>
                    <a:lstStyle/>
                    <a:p>
                      <a:pPr algn="ctr">
                        <a:lnSpc>
                          <a:spcPct val="200000"/>
                        </a:lnSpc>
                        <a:defRPr sz="1800"/>
                      </a:pPr>
                      <a:r>
                        <a:rPr sz="2400"/>
                        <a:t>6</a:t>
                      </a:r>
                    </a:p>
                  </a:txBody>
                  <a:tcPr marL="0" marR="0" marT="0" marB="0" horzOverflow="overflow"/>
                </a:tc>
                <a:extLst>
                  <a:ext uri="{0D108BD9-81ED-4DB2-BD59-A6C34878D82A}">
                    <a16:rowId xmlns:a16="http://schemas.microsoft.com/office/drawing/2014/main" val="10004"/>
                  </a:ext>
                </a:extLst>
              </a:tr>
              <a:tr h="731520">
                <a:tc>
                  <a:txBody>
                    <a:bodyPr/>
                    <a:lstStyle/>
                    <a:p>
                      <a:pPr lvl="1" algn="l">
                        <a:defRPr sz="1600" b="1"/>
                      </a:pPr>
                      <a:r>
                        <a:rPr sz="1900" b="0" dirty="0"/>
                        <a:t>Neoplasm of uncertain origin </a:t>
                      </a:r>
                      <a:endParaRPr sz="1900" b="0" dirty="0">
                        <a:solidFill>
                          <a:srgbClr val="FFFFFF"/>
                        </a:solidFill>
                      </a:endParaRPr>
                    </a:p>
                    <a:p>
                      <a:pPr lvl="1" algn="l">
                        <a:defRPr sz="1100" b="1"/>
                      </a:pPr>
                      <a:r>
                        <a:rPr sz="1900" b="0" dirty="0"/>
                        <a:t>(ICD-9 239.2)</a:t>
                      </a:r>
                    </a:p>
                  </a:txBody>
                  <a:tcPr marL="0" marR="0" marT="0" marB="0" anchor="ctr" horzOverflow="overflow"/>
                </a:tc>
                <a:tc>
                  <a:txBody>
                    <a:bodyPr/>
                    <a:lstStyle/>
                    <a:p>
                      <a:pPr algn="ctr">
                        <a:defRPr sz="1800"/>
                      </a:pPr>
                      <a:r>
                        <a:rPr sz="2400" dirty="0"/>
                        <a:t>9</a:t>
                      </a:r>
                    </a:p>
                  </a:txBody>
                  <a:tcPr marL="0" marR="0" marT="0" marB="0" anchor="ctr" horzOverflow="overflow"/>
                </a:tc>
                <a:tc>
                  <a:txBody>
                    <a:bodyPr/>
                    <a:lstStyle/>
                    <a:p>
                      <a:pPr lvl="1" algn="l">
                        <a:lnSpc>
                          <a:spcPct val="200000"/>
                        </a:lnSpc>
                        <a:defRPr sz="1800"/>
                      </a:pPr>
                      <a:r>
                        <a:rPr sz="1900"/>
                        <a:t>“Don’t know”</a:t>
                      </a:r>
                    </a:p>
                  </a:txBody>
                  <a:tcPr marL="0" marR="0" marT="0" marB="0" horzOverflow="overflow"/>
                </a:tc>
                <a:tc>
                  <a:txBody>
                    <a:bodyPr/>
                    <a:lstStyle/>
                    <a:p>
                      <a:pPr algn="ctr">
                        <a:lnSpc>
                          <a:spcPct val="200000"/>
                        </a:lnSpc>
                        <a:defRPr sz="1800"/>
                      </a:pPr>
                      <a:r>
                        <a:rPr sz="2400"/>
                        <a:t>6</a:t>
                      </a:r>
                    </a:p>
                  </a:txBody>
                  <a:tcPr marL="0" marR="0" marT="0" marB="0" horzOverflow="overflow"/>
                </a:tc>
                <a:extLst>
                  <a:ext uri="{0D108BD9-81ED-4DB2-BD59-A6C34878D82A}">
                    <a16:rowId xmlns:a16="http://schemas.microsoft.com/office/drawing/2014/main" val="10005"/>
                  </a:ext>
                </a:extLst>
              </a:tr>
              <a:tr h="731520">
                <a:tc>
                  <a:txBody>
                    <a:bodyPr/>
                    <a:lstStyle/>
                    <a:p>
                      <a:pPr lvl="1" algn="l">
                        <a:defRPr sz="1600" b="1"/>
                      </a:pPr>
                      <a:r>
                        <a:rPr sz="1900" b="0" dirty="0" err="1"/>
                        <a:t>Seborrheic</a:t>
                      </a:r>
                      <a:r>
                        <a:rPr sz="1900" b="0" dirty="0"/>
                        <a:t> </a:t>
                      </a:r>
                      <a:r>
                        <a:rPr sz="1900" b="0" dirty="0" err="1"/>
                        <a:t>keratos</a:t>
                      </a:r>
                      <a:r>
                        <a:rPr sz="1900" b="0" dirty="0"/>
                        <a:t>(</a:t>
                      </a:r>
                      <a:r>
                        <a:rPr sz="1900" b="0" dirty="0" err="1"/>
                        <a:t>es</a:t>
                      </a:r>
                      <a:r>
                        <a:rPr sz="1900" b="0" dirty="0"/>
                        <a:t>) </a:t>
                      </a:r>
                      <a:endParaRPr sz="1900" b="0" dirty="0">
                        <a:solidFill>
                          <a:srgbClr val="FFFFFF"/>
                        </a:solidFill>
                      </a:endParaRPr>
                    </a:p>
                    <a:p>
                      <a:pPr lvl="1" algn="l">
                        <a:defRPr sz="1100" b="1"/>
                      </a:pPr>
                      <a:r>
                        <a:rPr sz="1900" b="0" dirty="0"/>
                        <a:t>(ICD-9 – 702.19, 702.11)</a:t>
                      </a:r>
                    </a:p>
                  </a:txBody>
                  <a:tcPr marL="0" marR="0" marT="0" marB="0" anchor="ctr" horzOverflow="overflow"/>
                </a:tc>
                <a:tc>
                  <a:txBody>
                    <a:bodyPr/>
                    <a:lstStyle/>
                    <a:p>
                      <a:pPr algn="ctr">
                        <a:defRPr sz="1800"/>
                      </a:pPr>
                      <a:r>
                        <a:rPr sz="2400" dirty="0"/>
                        <a:t>9</a:t>
                      </a:r>
                    </a:p>
                  </a:txBody>
                  <a:tcPr marL="0" marR="0" marT="0" marB="0" anchor="ctr" horzOverflow="overflow"/>
                </a:tc>
                <a:tc>
                  <a:txBody>
                    <a:bodyPr/>
                    <a:lstStyle/>
                    <a:p>
                      <a:pPr lvl="1" algn="l">
                        <a:lnSpc>
                          <a:spcPct val="200000"/>
                        </a:lnSpc>
                        <a:defRPr sz="1800"/>
                      </a:pPr>
                      <a:r>
                        <a:rPr sz="1900" dirty="0"/>
                        <a:t>Pyogenic granuloma</a:t>
                      </a:r>
                    </a:p>
                  </a:txBody>
                  <a:tcPr marL="0" marR="0" marT="0" marB="0" horzOverflow="overflow"/>
                </a:tc>
                <a:tc>
                  <a:txBody>
                    <a:bodyPr/>
                    <a:lstStyle/>
                    <a:p>
                      <a:pPr algn="ctr">
                        <a:lnSpc>
                          <a:spcPct val="200000"/>
                        </a:lnSpc>
                        <a:defRPr sz="1800"/>
                      </a:pPr>
                      <a:r>
                        <a:rPr sz="2400"/>
                        <a:t>5</a:t>
                      </a:r>
                    </a:p>
                  </a:txBody>
                  <a:tcPr marL="0" marR="0" marT="0" marB="0" horzOverflow="overflow"/>
                </a:tc>
                <a:extLst>
                  <a:ext uri="{0D108BD9-81ED-4DB2-BD59-A6C34878D82A}">
                    <a16:rowId xmlns:a16="http://schemas.microsoft.com/office/drawing/2014/main" val="10006"/>
                  </a:ext>
                </a:extLst>
              </a:tr>
              <a:tr h="822960">
                <a:tc>
                  <a:txBody>
                    <a:bodyPr/>
                    <a:lstStyle/>
                    <a:p>
                      <a:pPr lvl="1" algn="l">
                        <a:defRPr sz="1600" b="1"/>
                      </a:pPr>
                      <a:r>
                        <a:rPr sz="1900" b="0" dirty="0"/>
                        <a:t>Personal History of melanoma or skin cancer (ICD-9 –V10.83, V10.82)</a:t>
                      </a:r>
                    </a:p>
                  </a:txBody>
                  <a:tcPr marL="0" marR="0" marT="0" marB="0" anchor="ctr" horzOverflow="overflow"/>
                </a:tc>
                <a:tc>
                  <a:txBody>
                    <a:bodyPr/>
                    <a:lstStyle/>
                    <a:p>
                      <a:pPr algn="ctr">
                        <a:defRPr sz="1800"/>
                      </a:pPr>
                      <a:r>
                        <a:rPr sz="2400" dirty="0"/>
                        <a:t>9</a:t>
                      </a:r>
                    </a:p>
                  </a:txBody>
                  <a:tcPr marL="0" marR="0" marT="0" marB="0" anchor="ctr" horzOverflow="overflow"/>
                </a:tc>
                <a:tc>
                  <a:txBody>
                    <a:bodyPr/>
                    <a:lstStyle/>
                    <a:p>
                      <a:pPr lvl="1" algn="l">
                        <a:lnSpc>
                          <a:spcPct val="200000"/>
                        </a:lnSpc>
                        <a:defRPr sz="1800"/>
                      </a:pPr>
                      <a:r>
                        <a:rPr sz="1900" dirty="0"/>
                        <a:t>“Other”</a:t>
                      </a:r>
                    </a:p>
                  </a:txBody>
                  <a:tcPr marL="0" marR="0" marT="0" marB="0" horzOverflow="overflow"/>
                </a:tc>
                <a:tc>
                  <a:txBody>
                    <a:bodyPr/>
                    <a:lstStyle/>
                    <a:p>
                      <a:pPr algn="ctr">
                        <a:lnSpc>
                          <a:spcPct val="200000"/>
                        </a:lnSpc>
                        <a:defRPr sz="1800"/>
                      </a:pPr>
                      <a:r>
                        <a:rPr sz="2400" dirty="0"/>
                        <a:t>3</a:t>
                      </a:r>
                    </a:p>
                  </a:txBody>
                  <a:tcPr marL="0" marR="0" marT="0" marB="0" horzOverflow="overflow"/>
                </a:tc>
                <a:extLst>
                  <a:ext uri="{0D108BD9-81ED-4DB2-BD59-A6C34878D82A}">
                    <a16:rowId xmlns:a16="http://schemas.microsoft.com/office/drawing/2014/main" val="10007"/>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295011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xfrm>
            <a:off x="426130" y="408373"/>
            <a:ext cx="8260671" cy="1039427"/>
          </a:xfrm>
          <a:prstGeom prst="rect">
            <a:avLst/>
          </a:prstGeom>
        </p:spPr>
        <p:txBody>
          <a:bodyPr/>
          <a:lstStyle/>
          <a:p>
            <a:r>
              <a:rPr lang="en-US" dirty="0"/>
              <a:t>Further Analysis</a:t>
            </a:r>
            <a:endParaRPr dirty="0"/>
          </a:p>
        </p:txBody>
      </p:sp>
      <p:sp>
        <p:nvSpPr>
          <p:cNvPr id="172" name="Shape 172"/>
          <p:cNvSpPr>
            <a:spLocks noGrp="1"/>
          </p:cNvSpPr>
          <p:nvPr>
            <p:ph idx="1"/>
          </p:nvPr>
        </p:nvSpPr>
        <p:spPr>
          <a:prstGeom prst="rect">
            <a:avLst/>
          </a:prstGeom>
        </p:spPr>
        <p:txBody>
          <a:bodyPr>
            <a:normAutofit/>
          </a:bodyPr>
          <a:lstStyle/>
          <a:p>
            <a:pPr>
              <a:spcBef>
                <a:spcPts val="600"/>
              </a:spcBef>
              <a:defRPr sz="2800"/>
            </a:pPr>
            <a:r>
              <a:rPr dirty="0"/>
              <a:t>47 consults, 3 excluded</a:t>
            </a:r>
          </a:p>
          <a:p>
            <a:pPr marL="640080" lvl="1" indent="-228600">
              <a:buClr>
                <a:schemeClr val="accent2"/>
              </a:buClr>
            </a:pPr>
            <a:r>
              <a:rPr dirty="0"/>
              <a:t>Not traceable to an office visit</a:t>
            </a:r>
            <a:r>
              <a:rPr lang="en-US" dirty="0"/>
              <a:t>.</a:t>
            </a:r>
            <a:endParaRPr sz="2000" dirty="0"/>
          </a:p>
          <a:p>
            <a:pPr marL="640080" lvl="1" indent="-228600">
              <a:buClr>
                <a:schemeClr val="accent2"/>
              </a:buClr>
            </a:pPr>
            <a:r>
              <a:rPr dirty="0"/>
              <a:t>Information technology issues</a:t>
            </a:r>
            <a:r>
              <a:rPr lang="en-US" dirty="0"/>
              <a:t>.</a:t>
            </a:r>
            <a:endParaRPr sz="2000" dirty="0"/>
          </a:p>
          <a:p>
            <a:pPr>
              <a:defRPr sz="2800"/>
            </a:pPr>
            <a:endParaRPr sz="2000" dirty="0"/>
          </a:p>
          <a:p>
            <a:pPr>
              <a:spcBef>
                <a:spcPts val="600"/>
              </a:spcBef>
              <a:defRPr sz="2800"/>
            </a:pPr>
            <a:r>
              <a:rPr dirty="0"/>
              <a:t>Of the 44 consults included</a:t>
            </a:r>
            <a:r>
              <a:rPr lang="en-US" dirty="0"/>
              <a:t>:</a:t>
            </a:r>
            <a:endParaRPr dirty="0"/>
          </a:p>
          <a:p>
            <a:pPr marL="640080" lvl="1" indent="-228600">
              <a:buClr>
                <a:schemeClr val="accent2"/>
              </a:buClr>
            </a:pPr>
            <a:r>
              <a:rPr dirty="0"/>
              <a:t>WICC/Family Practice thought 23 of them required office visits</a:t>
            </a:r>
            <a:r>
              <a:rPr lang="en-US" dirty="0"/>
              <a:t>.</a:t>
            </a:r>
            <a:endParaRPr sz="2000" dirty="0"/>
          </a:p>
          <a:p>
            <a:pPr marL="640080" lvl="1" indent="-228600">
              <a:buClr>
                <a:schemeClr val="accent2"/>
              </a:buClr>
            </a:pPr>
            <a:r>
              <a:rPr dirty="0"/>
              <a:t>11 were determined to benefit from office visits</a:t>
            </a:r>
            <a:r>
              <a:rPr lang="en-US" dirty="0"/>
              <a:t>.</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686" y="6069533"/>
            <a:ext cx="2223726" cy="639375"/>
          </a:xfrm>
          <a:prstGeom prst="rect">
            <a:avLst/>
          </a:prstGeom>
        </p:spPr>
      </p:pic>
    </p:spTree>
    <p:extLst>
      <p:ext uri="{BB962C8B-B14F-4D97-AF65-F5344CB8AC3E}">
        <p14:creationId xmlns:p14="http://schemas.microsoft.com/office/powerpoint/2010/main" val="127747217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467600" cy="4525963"/>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Diagnosis concordance between the PCP diagnosis and dermatologist consult via </a:t>
            </a:r>
            <a:r>
              <a:rPr lang="en-US" dirty="0" err="1">
                <a:latin typeface="Calibri" panose="020F0502020204030204" pitchFamily="34" charset="0"/>
                <a:ea typeface="Calibri" panose="020F0502020204030204" pitchFamily="34" charset="0"/>
                <a:cs typeface="Times New Roman" panose="02020603050405020304" pitchFamily="18" charset="0"/>
              </a:rPr>
              <a:t>AccessDerm</a:t>
            </a:r>
            <a:r>
              <a:rPr lang="en-US" dirty="0">
                <a:latin typeface="Calibri" panose="020F0502020204030204" pitchFamily="34" charset="0"/>
                <a:ea typeface="Calibri" panose="020F0502020204030204" pitchFamily="34" charset="0"/>
                <a:cs typeface="Times New Roman" panose="02020603050405020304" pitchFamily="18" charset="0"/>
              </a:rPr>
              <a:t> was 62.5%.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Diagnosis concordance between the dermatologist’s </a:t>
            </a:r>
            <a:r>
              <a:rPr lang="en-US" dirty="0" err="1">
                <a:latin typeface="Calibri" panose="020F0502020204030204" pitchFamily="34" charset="0"/>
                <a:ea typeface="Calibri" panose="020F0502020204030204" pitchFamily="34" charset="0"/>
                <a:cs typeface="Times New Roman" panose="02020603050405020304" pitchFamily="18" charset="0"/>
              </a:rPr>
              <a:t>AccessDerm</a:t>
            </a:r>
            <a:r>
              <a:rPr lang="en-US" dirty="0">
                <a:latin typeface="Calibri" panose="020F0502020204030204" pitchFamily="34" charset="0"/>
                <a:ea typeface="Calibri" panose="020F0502020204030204" pitchFamily="34" charset="0"/>
                <a:cs typeface="Times New Roman" panose="02020603050405020304" pitchFamily="18" charset="0"/>
              </a:rPr>
              <a:t> diagnosis and in-clinic diagnosis was 77%. </a:t>
            </a:r>
          </a:p>
          <a:p>
            <a:endParaRPr lang="en-US" dirty="0"/>
          </a:p>
        </p:txBody>
      </p:sp>
    </p:spTree>
    <p:extLst>
      <p:ext uri="{BB962C8B-B14F-4D97-AF65-F5344CB8AC3E}">
        <p14:creationId xmlns:p14="http://schemas.microsoft.com/office/powerpoint/2010/main" val="367485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454910"/>
            <a:ext cx="8229600" cy="4876800"/>
          </a:xfrm>
        </p:spPr>
        <p:txBody>
          <a:bodyPr>
            <a:normAutofit fontScale="62500" lnSpcReduction="20000"/>
          </a:bodyPr>
          <a:lstStyle/>
          <a:p>
            <a:endParaRPr lang="en-US" dirty="0"/>
          </a:p>
          <a:p>
            <a:endParaRPr lang="en-US" sz="3400" dirty="0"/>
          </a:p>
          <a:p>
            <a:r>
              <a:rPr lang="en-US" sz="3800" dirty="0"/>
              <a:t>Delivered as a single cohesive intervention with care coordination.</a:t>
            </a:r>
          </a:p>
          <a:p>
            <a:r>
              <a:rPr lang="en-US" sz="3800" dirty="0"/>
              <a:t>Some primary care physicians who referred patients provided background on and obtained digital images of the patient’s skin problems and then uploaded the necessary information to a secure website.</a:t>
            </a:r>
          </a:p>
          <a:p>
            <a:r>
              <a:rPr lang="en-US" sz="3800" dirty="0"/>
              <a:t>Over time, most referred patients to a more direct care model</a:t>
            </a:r>
          </a:p>
          <a:p>
            <a:pPr lvl="1"/>
            <a:r>
              <a:rPr lang="en-US" sz="3200" dirty="0"/>
              <a:t>Physician referred to brick and mortar clinics to have photographs taken and to be interviewed by trained </a:t>
            </a:r>
            <a:r>
              <a:rPr lang="en-US" sz="3200" dirty="0" err="1"/>
              <a:t>teledermatology</a:t>
            </a:r>
            <a:r>
              <a:rPr lang="en-US" sz="3200" dirty="0"/>
              <a:t> staff.</a:t>
            </a:r>
          </a:p>
          <a:p>
            <a:pPr lvl="1"/>
            <a:r>
              <a:rPr lang="en-US" sz="3200" dirty="0" err="1"/>
              <a:t>Teledermatology</a:t>
            </a:r>
            <a:r>
              <a:rPr lang="en-US" sz="3200" dirty="0"/>
              <a:t> staff also called the patient to review the diagnosis and treatment plan.</a:t>
            </a:r>
          </a:p>
          <a:p>
            <a:pPr lvl="1"/>
            <a:r>
              <a:rPr lang="en-US" sz="3200" dirty="0"/>
              <a:t>If necessary, an in-person follow-up visit was scheduled at the clinic, where a </a:t>
            </a:r>
            <a:r>
              <a:rPr lang="en-US" sz="3200" dirty="0" err="1"/>
              <a:t>teledermatologist</a:t>
            </a:r>
            <a:r>
              <a:rPr lang="en-US" sz="3200" dirty="0"/>
              <a:t> was regularly onsite.</a:t>
            </a:r>
          </a:p>
        </p:txBody>
      </p:sp>
      <p:pic>
        <p:nvPicPr>
          <p:cNvPr id="6" name="Picture 5"/>
          <p:cNvPicPr>
            <a:picLocks noChangeAspect="1"/>
          </p:cNvPicPr>
          <p:nvPr/>
        </p:nvPicPr>
        <p:blipFill>
          <a:blip r:embed="rId2"/>
          <a:stretch>
            <a:fillRect/>
          </a:stretch>
        </p:blipFill>
        <p:spPr>
          <a:xfrm>
            <a:off x="438150" y="217488"/>
            <a:ext cx="6524625" cy="1257300"/>
          </a:xfrm>
          <a:prstGeom prst="rect">
            <a:avLst/>
          </a:prstGeom>
        </p:spPr>
      </p:pic>
      <p:pic>
        <p:nvPicPr>
          <p:cNvPr id="7" name="Picture 6"/>
          <p:cNvPicPr>
            <a:picLocks noChangeAspect="1"/>
          </p:cNvPicPr>
          <p:nvPr/>
        </p:nvPicPr>
        <p:blipFill>
          <a:blip r:embed="rId3"/>
          <a:stretch>
            <a:fillRect/>
          </a:stretch>
        </p:blipFill>
        <p:spPr>
          <a:xfrm>
            <a:off x="438150" y="1494841"/>
            <a:ext cx="4781550" cy="352425"/>
          </a:xfrm>
          <a:prstGeom prst="rect">
            <a:avLst/>
          </a:prstGeom>
        </p:spPr>
      </p:pic>
    </p:spTree>
    <p:extLst>
      <p:ext uri="{BB962C8B-B14F-4D97-AF65-F5344CB8AC3E}">
        <p14:creationId xmlns:p14="http://schemas.microsoft.com/office/powerpoint/2010/main" val="211408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Telemedicine Billing</a:t>
            </a:r>
          </a:p>
        </p:txBody>
      </p:sp>
      <p:sp>
        <p:nvSpPr>
          <p:cNvPr id="3" name="Content Placeholder 2"/>
          <p:cNvSpPr>
            <a:spLocks noGrp="1"/>
          </p:cNvSpPr>
          <p:nvPr>
            <p:ph idx="1"/>
          </p:nvPr>
        </p:nvSpPr>
        <p:spPr/>
        <p:txBody>
          <a:bodyPr/>
          <a:lstStyle/>
          <a:p>
            <a:r>
              <a:rPr lang="en-US" dirty="0"/>
              <a:t>GQ modifier – store and forward</a:t>
            </a:r>
          </a:p>
          <a:p>
            <a:r>
              <a:rPr lang="en-US" dirty="0"/>
              <a:t>GT modifier – live interactive – This is covered in Vermont</a:t>
            </a:r>
          </a:p>
        </p:txBody>
      </p:sp>
    </p:spTree>
    <p:extLst>
      <p:ext uri="{BB962C8B-B14F-4D97-AF65-F5344CB8AC3E}">
        <p14:creationId xmlns:p14="http://schemas.microsoft.com/office/powerpoint/2010/main" val="1584597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Coordination of Care and Interoperability</a:t>
            </a:r>
          </a:p>
        </p:txBody>
      </p:sp>
      <p:sp>
        <p:nvSpPr>
          <p:cNvPr id="3" name="Content Placeholder 2"/>
          <p:cNvSpPr>
            <a:spLocks noGrp="1"/>
          </p:cNvSpPr>
          <p:nvPr>
            <p:ph idx="1"/>
          </p:nvPr>
        </p:nvSpPr>
        <p:spPr/>
        <p:txBody>
          <a:bodyPr>
            <a:normAutofit/>
          </a:bodyPr>
          <a:lstStyle/>
          <a:p>
            <a:r>
              <a:rPr lang="en-US" dirty="0"/>
              <a:t>Besides tethered EHRs, patient portals, or embedded </a:t>
            </a:r>
            <a:r>
              <a:rPr lang="en-US" dirty="0" err="1"/>
              <a:t>teledermatology</a:t>
            </a:r>
            <a:r>
              <a:rPr lang="en-US" dirty="0"/>
              <a:t> functionality in existing EHRs - many </a:t>
            </a:r>
            <a:r>
              <a:rPr lang="en-US" dirty="0" err="1"/>
              <a:t>teledermatology</a:t>
            </a:r>
            <a:r>
              <a:rPr lang="en-US" dirty="0"/>
              <a:t> applications do not exchange health information as discrete data.</a:t>
            </a:r>
          </a:p>
          <a:p>
            <a:r>
              <a:rPr lang="en-US" dirty="0"/>
              <a:t>APIs (SMART on FHIR) could be a potential solution to the mobile applications that are rapidly being developed.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356871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Workflow Considerations</a:t>
            </a:r>
          </a:p>
        </p:txBody>
      </p:sp>
      <p:sp>
        <p:nvSpPr>
          <p:cNvPr id="3" name="Content Placeholder 2"/>
          <p:cNvSpPr>
            <a:spLocks noGrp="1"/>
          </p:cNvSpPr>
          <p:nvPr>
            <p:ph idx="1"/>
          </p:nvPr>
        </p:nvSpPr>
        <p:spPr/>
        <p:txBody>
          <a:bodyPr>
            <a:normAutofit lnSpcReduction="10000"/>
          </a:bodyPr>
          <a:lstStyle/>
          <a:p>
            <a:r>
              <a:rPr lang="en-US" dirty="0"/>
              <a:t>How will you deliver and coordinate care?</a:t>
            </a:r>
          </a:p>
          <a:p>
            <a:pPr lvl="1"/>
            <a:r>
              <a:rPr lang="en-US" dirty="0" err="1"/>
              <a:t>Teledermatology</a:t>
            </a:r>
            <a:r>
              <a:rPr lang="en-US" dirty="0"/>
              <a:t> models – consultative, triage, direct to consumer, continuity of care</a:t>
            </a:r>
          </a:p>
          <a:p>
            <a:r>
              <a:rPr lang="en-US" dirty="0"/>
              <a:t>Telemedicine must be equivalent or equal to an in-office visit.</a:t>
            </a:r>
          </a:p>
          <a:p>
            <a:r>
              <a:rPr lang="en-US" dirty="0"/>
              <a:t>Need a virtual office - consider all workflows that happen over the continuum  of care - not just the exchange of information of one consult at one point in time.</a:t>
            </a:r>
          </a:p>
          <a:p>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314532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Workflow Considerations</a:t>
            </a:r>
          </a:p>
        </p:txBody>
      </p:sp>
      <p:sp>
        <p:nvSpPr>
          <p:cNvPr id="3" name="Content Placeholder 2"/>
          <p:cNvSpPr>
            <a:spLocks noGrp="1"/>
          </p:cNvSpPr>
          <p:nvPr>
            <p:ph idx="1"/>
          </p:nvPr>
        </p:nvSpPr>
        <p:spPr>
          <a:xfrm>
            <a:off x="457200" y="1491335"/>
            <a:ext cx="8229600" cy="4525963"/>
          </a:xfrm>
        </p:spPr>
        <p:txBody>
          <a:bodyPr>
            <a:normAutofit fontScale="92500" lnSpcReduction="20000"/>
          </a:bodyPr>
          <a:lstStyle/>
          <a:p>
            <a:pPr marL="0" indent="0">
              <a:buNone/>
            </a:pPr>
            <a:r>
              <a:rPr lang="en-US" dirty="0"/>
              <a:t>Scenarios</a:t>
            </a:r>
          </a:p>
          <a:p>
            <a:pPr marL="971550" lvl="1" indent="-514350">
              <a:buFont typeface="+mj-lt"/>
              <a:buAutoNum type="arabicPeriod"/>
            </a:pPr>
            <a:r>
              <a:rPr lang="en-US" dirty="0"/>
              <a:t>Consult is received – need more information – how will you obtain old path reports, labs, clinic notes? How will you view them, where will they be stored?</a:t>
            </a:r>
          </a:p>
          <a:p>
            <a:pPr marL="971550" lvl="1" indent="-514350">
              <a:buFont typeface="+mj-lt"/>
              <a:buAutoNum type="arabicPeriod"/>
            </a:pPr>
            <a:r>
              <a:rPr lang="en-US" dirty="0"/>
              <a:t>You need to contact the patient – do you have translator services? will you call or send an electronic message? Is there a way for the patient to message you?</a:t>
            </a:r>
          </a:p>
          <a:p>
            <a:pPr marL="971550" lvl="1" indent="-514350">
              <a:buFont typeface="+mj-lt"/>
              <a:buAutoNum type="arabicPeriod"/>
            </a:pPr>
            <a:r>
              <a:rPr lang="en-US" dirty="0"/>
              <a:t>You are recommending a lab test – are you following this through telemedicine or is the onus completely on the referring provider for management?</a:t>
            </a:r>
          </a:p>
          <a:p>
            <a:pPr marL="971550" lvl="1" indent="-514350">
              <a:buFont typeface="+mj-lt"/>
              <a:buAutoNum type="arabicPeriod"/>
            </a:pPr>
            <a:r>
              <a:rPr lang="en-US" dirty="0"/>
              <a:t>Who will be taking the clinical photos and history?</a:t>
            </a:r>
          </a:p>
          <a:p>
            <a:pPr lvl="1"/>
            <a:endParaRPr lang="en-US" dirty="0">
              <a:solidFill>
                <a:srgbClr val="002060"/>
              </a:solidFill>
            </a:endParaRPr>
          </a:p>
          <a:p>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637" y="6126165"/>
            <a:ext cx="1884837" cy="639375"/>
          </a:xfrm>
          <a:prstGeom prst="rect">
            <a:avLst/>
          </a:prstGeom>
        </p:spPr>
      </p:pic>
    </p:spTree>
    <p:extLst>
      <p:ext uri="{BB962C8B-B14F-4D97-AF65-F5344CB8AC3E}">
        <p14:creationId xmlns:p14="http://schemas.microsoft.com/office/powerpoint/2010/main" val="43283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Board Certified in Dermatology and Clinical Informatics.</a:t>
            </a:r>
          </a:p>
          <a:p>
            <a:r>
              <a:rPr lang="en-US" dirty="0"/>
              <a:t>Medical Dermatology and teaching 40%</a:t>
            </a:r>
          </a:p>
          <a:p>
            <a:r>
              <a:rPr lang="en-US" dirty="0"/>
              <a:t>Clinical Informatics - operations 40%</a:t>
            </a:r>
          </a:p>
        </p:txBody>
      </p:sp>
    </p:spTree>
    <p:extLst>
      <p:ext uri="{BB962C8B-B14F-4D97-AF65-F5344CB8AC3E}">
        <p14:creationId xmlns:p14="http://schemas.microsoft.com/office/powerpoint/2010/main" val="3736754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Workflow Considerations</a:t>
            </a:r>
          </a:p>
        </p:txBody>
      </p:sp>
      <p:sp>
        <p:nvSpPr>
          <p:cNvPr id="3" name="Content Placeholder 2"/>
          <p:cNvSpPr>
            <a:spLocks noGrp="1"/>
          </p:cNvSpPr>
          <p:nvPr>
            <p:ph idx="1"/>
          </p:nvPr>
        </p:nvSpPr>
        <p:spPr>
          <a:xfrm>
            <a:off x="457200" y="1465588"/>
            <a:ext cx="8229600" cy="4525963"/>
          </a:xfrm>
        </p:spPr>
        <p:txBody>
          <a:bodyPr>
            <a:normAutofit fontScale="85000" lnSpcReduction="10000"/>
          </a:bodyPr>
          <a:lstStyle/>
          <a:p>
            <a:pPr marL="0" indent="0">
              <a:buNone/>
            </a:pPr>
            <a:r>
              <a:rPr lang="en-US" dirty="0"/>
              <a:t>Scenarios</a:t>
            </a:r>
          </a:p>
          <a:p>
            <a:pPr marL="971550" lvl="1" indent="-514350">
              <a:buFont typeface="+mj-lt"/>
              <a:buAutoNum type="arabicPeriod" startAt="5"/>
            </a:pPr>
            <a:r>
              <a:rPr lang="en-US" dirty="0"/>
              <a:t>Will you e-prescribe? Need to know local laws.</a:t>
            </a:r>
          </a:p>
          <a:p>
            <a:pPr marL="971550" lvl="1" indent="-514350">
              <a:buFont typeface="+mj-lt"/>
              <a:buAutoNum type="arabicPeriod" startAt="5"/>
            </a:pPr>
            <a:r>
              <a:rPr lang="en-US" dirty="0"/>
              <a:t>When you refer a patient for in-person care – how will the referral be done, who’s arranging it, will you get a note and confirmation of the visit?</a:t>
            </a:r>
          </a:p>
          <a:p>
            <a:pPr marL="971550" lvl="1" indent="-514350">
              <a:buFont typeface="+mj-lt"/>
              <a:buAutoNum type="arabicPeriod" startAt="5"/>
            </a:pPr>
            <a:r>
              <a:rPr lang="en-US" dirty="0"/>
              <a:t>Are you alerted when there is a message or results waiting for you?</a:t>
            </a:r>
          </a:p>
          <a:p>
            <a:pPr marL="971550" lvl="1" indent="-514350">
              <a:buFont typeface="+mj-lt"/>
              <a:buAutoNum type="arabicPeriod" startAt="5"/>
            </a:pPr>
            <a:r>
              <a:rPr lang="en-US" dirty="0"/>
              <a:t>Can you monitor patients and results?</a:t>
            </a:r>
          </a:p>
          <a:p>
            <a:pPr marL="971550" lvl="1" indent="-514350">
              <a:buFont typeface="+mj-lt"/>
              <a:buAutoNum type="arabicPeriod" startAt="5"/>
            </a:pPr>
            <a:r>
              <a:rPr lang="en-US" dirty="0"/>
              <a:t>Is there support staff that can support all the workflows?</a:t>
            </a:r>
          </a:p>
          <a:p>
            <a:pPr marL="971550" lvl="1" indent="-514350">
              <a:buFont typeface="+mj-lt"/>
              <a:buAutoNum type="arabicPeriod" startAt="5"/>
            </a:pPr>
            <a:r>
              <a:rPr lang="en-US" dirty="0"/>
              <a:t>If you ask a patient to come back for a </a:t>
            </a:r>
            <a:r>
              <a:rPr lang="en-US" dirty="0" err="1"/>
              <a:t>telederm</a:t>
            </a:r>
            <a:r>
              <a:rPr lang="en-US" dirty="0"/>
              <a:t> follow-up, if they don’t show up – will you be alerted?</a:t>
            </a:r>
          </a:p>
          <a:p>
            <a:pPr marL="971550" lvl="1" indent="-514350">
              <a:buFont typeface="+mj-lt"/>
              <a:buAutoNum type="arabicPeriod" startAt="5"/>
            </a:pPr>
            <a:endParaRPr lang="en-US" dirty="0">
              <a:solidFill>
                <a:srgbClr val="002060"/>
              </a:solidFill>
            </a:endParaRPr>
          </a:p>
          <a:p>
            <a:pPr marL="971550" lvl="1" indent="-514350">
              <a:buFont typeface="+mj-lt"/>
              <a:buAutoNum type="arabicPeriod" startAt="5"/>
            </a:pPr>
            <a:endParaRPr lang="en-US" dirty="0">
              <a:solidFill>
                <a:srgbClr val="002060"/>
              </a:solidFill>
            </a:endParaRPr>
          </a:p>
          <a:p>
            <a:pPr lvl="1"/>
            <a:endParaRPr lang="en-US" dirty="0">
              <a:solidFill>
                <a:srgbClr val="002060"/>
              </a:solidFill>
            </a:endParaRPr>
          </a:p>
          <a:p>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902" y="5989039"/>
            <a:ext cx="1884837" cy="639375"/>
          </a:xfrm>
          <a:prstGeom prst="rect">
            <a:avLst/>
          </a:prstGeom>
        </p:spPr>
      </p:pic>
    </p:spTree>
    <p:extLst>
      <p:ext uri="{BB962C8B-B14F-4D97-AF65-F5344CB8AC3E}">
        <p14:creationId xmlns:p14="http://schemas.microsoft.com/office/powerpoint/2010/main" val="2400043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457200" y="271463"/>
            <a:ext cx="8229600" cy="1146175"/>
          </a:xfrm>
        </p:spPr>
        <p:txBody>
          <a:bodyPr/>
          <a:lstStyle/>
          <a:p>
            <a:pPr eaLnBrk="1" hangingPunct="1"/>
            <a:r>
              <a:rPr lang="en-US" dirty="0"/>
              <a:t>Parting Thoughts</a:t>
            </a:r>
          </a:p>
        </p:txBody>
      </p:sp>
      <p:sp>
        <p:nvSpPr>
          <p:cNvPr id="77827" name="Rectangle 2"/>
          <p:cNvSpPr>
            <a:spLocks noGrp="1"/>
          </p:cNvSpPr>
          <p:nvPr>
            <p:ph idx="1"/>
          </p:nvPr>
        </p:nvSpPr>
        <p:spPr>
          <a:xfrm>
            <a:off x="685800" y="1417638"/>
            <a:ext cx="7467600" cy="4527550"/>
          </a:xfrm>
        </p:spPr>
        <p:txBody>
          <a:bodyPr lIns="50800" tIns="50800" rIns="50800" bIns="50800">
            <a:normAutofit/>
          </a:bodyPr>
          <a:lstStyle/>
          <a:p>
            <a:pPr marL="195263" indent="-195263" eaLnBrk="1" hangingPunct="1">
              <a:lnSpc>
                <a:spcPct val="90000"/>
              </a:lnSpc>
              <a:spcBef>
                <a:spcPts val="700"/>
              </a:spcBef>
              <a:buFont typeface="ArialMT" charset="0"/>
              <a:buChar char="•"/>
            </a:pPr>
            <a:r>
              <a:rPr lang="en-US" sz="2800" dirty="0"/>
              <a:t>Not meant for a substitute for clinic dermatology but to provide better access and triage.</a:t>
            </a:r>
          </a:p>
          <a:p>
            <a:pPr marL="195263" indent="-195263" eaLnBrk="1" hangingPunct="1">
              <a:lnSpc>
                <a:spcPct val="90000"/>
              </a:lnSpc>
              <a:spcBef>
                <a:spcPts val="700"/>
              </a:spcBef>
              <a:buFont typeface="ArialMT" charset="0"/>
              <a:buChar char="•"/>
            </a:pPr>
            <a:r>
              <a:rPr lang="en-US" sz="2800" dirty="0"/>
              <a:t>Should not be a stand alone service.</a:t>
            </a:r>
          </a:p>
          <a:p>
            <a:pPr marL="195263" indent="-195263" eaLnBrk="1" hangingPunct="1">
              <a:lnSpc>
                <a:spcPct val="90000"/>
              </a:lnSpc>
              <a:spcBef>
                <a:spcPts val="700"/>
              </a:spcBef>
              <a:buFont typeface="ArialMT" charset="0"/>
              <a:buChar char="•"/>
            </a:pPr>
            <a:r>
              <a:rPr lang="en-US" sz="2800" dirty="0"/>
              <a:t>Consulting </a:t>
            </a:r>
            <a:r>
              <a:rPr lang="en-US" sz="2800" dirty="0" err="1"/>
              <a:t>teledermatologist</a:t>
            </a:r>
            <a:r>
              <a:rPr lang="en-US" sz="2800" dirty="0"/>
              <a:t> should have network to direct patients to clinic, should the virtual visit be deemed inadequate.</a:t>
            </a:r>
          </a:p>
          <a:p>
            <a:pPr marL="195263" indent="-195263">
              <a:lnSpc>
                <a:spcPct val="90000"/>
              </a:lnSpc>
              <a:spcBef>
                <a:spcPts val="700"/>
              </a:spcBef>
              <a:buFont typeface="ArialMT" charset="0"/>
              <a:buChar char="•"/>
            </a:pPr>
            <a:r>
              <a:rPr lang="en-US" sz="2800" dirty="0">
                <a:cs typeface="Helvetica" pitchFamily="34" charset="0"/>
              </a:rPr>
              <a:t>CARE COORDINATION AND WORKFLOW are crucial aspects of </a:t>
            </a:r>
            <a:r>
              <a:rPr lang="en-US" sz="2800" dirty="0" err="1">
                <a:cs typeface="Helvetica" pitchFamily="34" charset="0"/>
              </a:rPr>
              <a:t>teledermatology</a:t>
            </a:r>
            <a:r>
              <a:rPr lang="en-US" sz="2800" dirty="0">
                <a:cs typeface="Helvetica" pitchFamily="34" charset="0"/>
              </a:rPr>
              <a:t> that should not be neglected.</a:t>
            </a:r>
          </a:p>
          <a:p>
            <a:pPr marL="195263" indent="-195263">
              <a:lnSpc>
                <a:spcPct val="90000"/>
              </a:lnSpc>
              <a:spcBef>
                <a:spcPts val="700"/>
              </a:spcBef>
              <a:buFont typeface="ArialMT" charset="0"/>
              <a:buChar char="•"/>
            </a:pPr>
            <a:r>
              <a:rPr lang="en-US" sz="2800" dirty="0">
                <a:cs typeface="Helvetica" pitchFamily="34" charset="0"/>
              </a:rPr>
              <a:t>Need a physician champion.</a:t>
            </a:r>
          </a:p>
          <a:p>
            <a:pPr marL="195263" indent="-195263" eaLnBrk="1" hangingPunct="1">
              <a:lnSpc>
                <a:spcPct val="90000"/>
              </a:lnSpc>
              <a:spcBef>
                <a:spcPts val="700"/>
              </a:spcBef>
              <a:buFont typeface="ArialMT" charset="0"/>
              <a:buChar char="•"/>
            </a:pPr>
            <a:endParaRPr lang="en-US" sz="2800" dirty="0"/>
          </a:p>
          <a:p>
            <a:pPr marL="195263" indent="-195263" eaLnBrk="1" hangingPunct="1">
              <a:lnSpc>
                <a:spcPct val="90000"/>
              </a:lnSpc>
              <a:spcBef>
                <a:spcPts val="700"/>
              </a:spcBef>
              <a:buFont typeface="ArialMT" charset="0"/>
              <a:buChar char="•"/>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380" y="5991817"/>
            <a:ext cx="1884837" cy="639375"/>
          </a:xfrm>
          <a:prstGeom prst="rect">
            <a:avLst/>
          </a:prstGeom>
        </p:spPr>
      </p:pic>
    </p:spTree>
    <p:extLst>
      <p:ext uri="{BB962C8B-B14F-4D97-AF65-F5344CB8AC3E}">
        <p14:creationId xmlns:p14="http://schemas.microsoft.com/office/powerpoint/2010/main" val="33775933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normAutofit/>
          </a:bodyPr>
          <a:lstStyle/>
          <a:p>
            <a:pPr eaLnBrk="1" hangingPunct="1"/>
            <a:r>
              <a:rPr lang="en-US" dirty="0">
                <a:latin typeface="Arial" charset="0"/>
                <a:cs typeface="Arial" charset="0"/>
              </a:rPr>
              <a:t>Clinical Photos: Security and Privacy Issues</a:t>
            </a:r>
          </a:p>
        </p:txBody>
      </p:sp>
    </p:spTree>
    <p:extLst>
      <p:ext uri="{BB962C8B-B14F-4D97-AF65-F5344CB8AC3E}">
        <p14:creationId xmlns:p14="http://schemas.microsoft.com/office/powerpoint/2010/main" val="325278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Clinical Images</a:t>
            </a:r>
          </a:p>
        </p:txBody>
      </p:sp>
      <p:sp>
        <p:nvSpPr>
          <p:cNvPr id="3" name="Content Placeholder 2"/>
          <p:cNvSpPr>
            <a:spLocks noGrp="1"/>
          </p:cNvSpPr>
          <p:nvPr>
            <p:ph idx="1"/>
          </p:nvPr>
        </p:nvSpPr>
        <p:spPr>
          <a:xfrm>
            <a:off x="457200" y="1600201"/>
            <a:ext cx="7696200" cy="4419600"/>
          </a:xfrm>
        </p:spPr>
        <p:txBody>
          <a:bodyPr>
            <a:normAutofit/>
          </a:bodyPr>
          <a:lstStyle/>
          <a:p>
            <a:r>
              <a:rPr lang="en-US" sz="2400" dirty="0"/>
              <a:t>Digital photography, technology, and mobile devices have transformed how care is delivered in medicine.</a:t>
            </a:r>
          </a:p>
          <a:p>
            <a:r>
              <a:rPr lang="en-US" sz="2400" dirty="0" err="1"/>
              <a:t>Kodachromes</a:t>
            </a:r>
            <a:r>
              <a:rPr lang="en-US" sz="2400" dirty="0"/>
              <a:t>, </a:t>
            </a:r>
            <a:r>
              <a:rPr lang="en-US" sz="2400" dirty="0" err="1"/>
              <a:t>polaroids</a:t>
            </a:r>
            <a:r>
              <a:rPr lang="en-US" sz="2400" dirty="0"/>
              <a:t> and printed photos are almost obsolete.</a:t>
            </a:r>
          </a:p>
          <a:p>
            <a:r>
              <a:rPr lang="en-US" sz="2400" dirty="0"/>
              <a:t>Clinical images are now everywhere and easily assessable to many people;</a:t>
            </a:r>
          </a:p>
          <a:p>
            <a:pPr lvl="1"/>
            <a:r>
              <a:rPr lang="en-US" sz="2400" dirty="0"/>
              <a:t>not necessarily intended for their use</a:t>
            </a:r>
          </a:p>
          <a:p>
            <a:r>
              <a:rPr lang="en-US" sz="2400" dirty="0"/>
              <a:t>Are advances in electronic technology eroding the privacy of health information?</a:t>
            </a:r>
            <a:endParaRPr lang="en-US" dirty="0"/>
          </a:p>
          <a:p>
            <a:endParaRPr lang="en-US" dirty="0"/>
          </a:p>
        </p:txBody>
      </p:sp>
    </p:spTree>
    <p:extLst>
      <p:ext uri="{BB962C8B-B14F-4D97-AF65-F5344CB8AC3E}">
        <p14:creationId xmlns:p14="http://schemas.microsoft.com/office/powerpoint/2010/main" val="3517871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03385" y="6316"/>
            <a:ext cx="5737231" cy="6179744"/>
          </a:xfrm>
          <a:prstGeom prst="rect">
            <a:avLst/>
          </a:prstGeom>
        </p:spPr>
      </p:pic>
    </p:spTree>
    <p:extLst>
      <p:ext uri="{BB962C8B-B14F-4D97-AF65-F5344CB8AC3E}">
        <p14:creationId xmlns:p14="http://schemas.microsoft.com/office/powerpoint/2010/main" val="1737389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Are Photos Used In Dermatology?</a:t>
            </a:r>
          </a:p>
        </p:txBody>
      </p:sp>
      <p:sp>
        <p:nvSpPr>
          <p:cNvPr id="3" name="Content Placeholder 2"/>
          <p:cNvSpPr>
            <a:spLocks noGrp="1"/>
          </p:cNvSpPr>
          <p:nvPr>
            <p:ph idx="1"/>
          </p:nvPr>
        </p:nvSpPr>
        <p:spPr>
          <a:xfrm>
            <a:off x="495719" y="1417638"/>
            <a:ext cx="8153400" cy="4724400"/>
          </a:xfrm>
        </p:spPr>
        <p:txBody>
          <a:bodyPr>
            <a:normAutofit fontScale="92500" lnSpcReduction="10000"/>
          </a:bodyPr>
          <a:lstStyle/>
          <a:p>
            <a:r>
              <a:rPr lang="en-US" dirty="0"/>
              <a:t>Clinical Care</a:t>
            </a:r>
          </a:p>
          <a:p>
            <a:pPr lvl="1"/>
            <a:r>
              <a:rPr lang="en-US" dirty="0"/>
              <a:t>To document lesions or patients’ conditions or treatment progress, surgery pre and post-op, cosmetic procedures.</a:t>
            </a:r>
          </a:p>
          <a:p>
            <a:pPr lvl="1"/>
            <a:r>
              <a:rPr lang="en-US" dirty="0" err="1"/>
              <a:t>Teledermatology</a:t>
            </a:r>
            <a:r>
              <a:rPr lang="en-US" dirty="0"/>
              <a:t> – formal and curbside consults</a:t>
            </a:r>
          </a:p>
          <a:p>
            <a:pPr lvl="1"/>
            <a:r>
              <a:rPr lang="en-US" dirty="0" err="1"/>
              <a:t>Dermoscopy</a:t>
            </a:r>
            <a:endParaRPr lang="en-US" dirty="0"/>
          </a:p>
          <a:p>
            <a:r>
              <a:rPr lang="en-US" dirty="0"/>
              <a:t>Teaching</a:t>
            </a:r>
          </a:p>
          <a:p>
            <a:pPr lvl="1"/>
            <a:r>
              <a:rPr lang="en-US" dirty="0"/>
              <a:t>Publication</a:t>
            </a:r>
          </a:p>
          <a:p>
            <a:pPr lvl="1"/>
            <a:r>
              <a:rPr lang="en-US" dirty="0"/>
              <a:t>Lectures</a:t>
            </a:r>
          </a:p>
          <a:p>
            <a:r>
              <a:rPr lang="en-US" dirty="0"/>
              <a:t>No Court-Mandated Format or standards </a:t>
            </a:r>
          </a:p>
        </p:txBody>
      </p:sp>
    </p:spTree>
    <p:extLst>
      <p:ext uri="{BB962C8B-B14F-4D97-AF65-F5344CB8AC3E}">
        <p14:creationId xmlns:p14="http://schemas.microsoft.com/office/powerpoint/2010/main" val="372070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66464"/>
            <a:ext cx="8610600" cy="1052736"/>
          </a:xfrm>
        </p:spPr>
        <p:txBody>
          <a:bodyPr>
            <a:normAutofit fontScale="90000"/>
          </a:bodyPr>
          <a:lstStyle/>
          <a:p>
            <a:r>
              <a:rPr lang="en-US" dirty="0"/>
              <a:t>Breaches In Privacy &amp; Threats To Security</a:t>
            </a:r>
          </a:p>
        </p:txBody>
      </p:sp>
      <p:sp>
        <p:nvSpPr>
          <p:cNvPr id="3" name="Content Placeholder 2"/>
          <p:cNvSpPr>
            <a:spLocks noGrp="1"/>
          </p:cNvSpPr>
          <p:nvPr>
            <p:ph idx="1"/>
          </p:nvPr>
        </p:nvSpPr>
        <p:spPr/>
        <p:txBody>
          <a:bodyPr/>
          <a:lstStyle/>
          <a:p>
            <a:endParaRPr lang="en-US"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42813"/>
            <a:ext cx="58864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762025"/>
            <a:ext cx="72199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1675" y="1714275"/>
            <a:ext cx="60102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8178" y="4160295"/>
            <a:ext cx="6410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46666AFD-7D0B-4556-B56F-0279E8106FF7}"/>
              </a:ext>
            </a:extLst>
          </p:cNvPr>
          <p:cNvPicPr>
            <a:picLocks noChangeAspect="1"/>
          </p:cNvPicPr>
          <p:nvPr/>
        </p:nvPicPr>
        <p:blipFill>
          <a:blip r:embed="rId7"/>
          <a:stretch>
            <a:fillRect/>
          </a:stretch>
        </p:blipFill>
        <p:spPr>
          <a:xfrm>
            <a:off x="378759" y="1418858"/>
            <a:ext cx="8386482" cy="4707305"/>
          </a:xfrm>
          <a:prstGeom prst="rect">
            <a:avLst/>
          </a:prstGeom>
        </p:spPr>
      </p:pic>
    </p:spTree>
    <p:extLst>
      <p:ext uri="{BB962C8B-B14F-4D97-AF65-F5344CB8AC3E}">
        <p14:creationId xmlns:p14="http://schemas.microsoft.com/office/powerpoint/2010/main" val="225620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254" y="737168"/>
            <a:ext cx="4425493" cy="612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66700" y="0"/>
            <a:ext cx="8610600" cy="1052736"/>
          </a:xfrm>
          <a:prstGeom prst="rect">
            <a:avLst/>
          </a:prstGeom>
        </p:spPr>
        <p:txBody>
          <a:bodyPr/>
          <a:lstStyle>
            <a:lvl1pPr algn="l" rtl="0" eaLnBrk="0" fontAlgn="base" latinLnBrk="0"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latinLnBrk="1" hangingPunct="0">
              <a:spcBef>
                <a:spcPct val="0"/>
              </a:spcBef>
              <a:spcAft>
                <a:spcPct val="0"/>
              </a:spcAft>
              <a:defRPr sz="4000" b="1">
                <a:solidFill>
                  <a:schemeClr val="tx1"/>
                </a:solidFill>
                <a:latin typeface="Arial" charset="0"/>
                <a:cs typeface="Arial" charset="0"/>
              </a:defRPr>
            </a:lvl2pPr>
            <a:lvl3pPr algn="l" rtl="0" eaLnBrk="0" fontAlgn="base" latinLnBrk="1" hangingPunct="0">
              <a:spcBef>
                <a:spcPct val="0"/>
              </a:spcBef>
              <a:spcAft>
                <a:spcPct val="0"/>
              </a:spcAft>
              <a:defRPr sz="4000" b="1">
                <a:solidFill>
                  <a:schemeClr val="tx1"/>
                </a:solidFill>
                <a:latin typeface="Arial" charset="0"/>
                <a:cs typeface="Arial" charset="0"/>
              </a:defRPr>
            </a:lvl3pPr>
            <a:lvl4pPr algn="l" rtl="0" eaLnBrk="0" fontAlgn="base" latinLnBrk="1" hangingPunct="0">
              <a:spcBef>
                <a:spcPct val="0"/>
              </a:spcBef>
              <a:spcAft>
                <a:spcPct val="0"/>
              </a:spcAft>
              <a:defRPr sz="4000" b="1">
                <a:solidFill>
                  <a:schemeClr val="tx1"/>
                </a:solidFill>
                <a:latin typeface="Arial" charset="0"/>
                <a:cs typeface="Arial" charset="0"/>
              </a:defRPr>
            </a:lvl4pPr>
            <a:lvl5pPr algn="l" rtl="0" eaLnBrk="0" fontAlgn="base" latinLnBrk="1" hangingPunct="0">
              <a:spcBef>
                <a:spcPct val="0"/>
              </a:spcBef>
              <a:spcAft>
                <a:spcPct val="0"/>
              </a:spcAft>
              <a:defRPr sz="4000" b="1">
                <a:solidFill>
                  <a:schemeClr val="tx1"/>
                </a:solidFill>
                <a:latin typeface="Arial" charset="0"/>
                <a:cs typeface="Arial" charset="0"/>
              </a:defRPr>
            </a:lvl5pPr>
            <a:lvl6pPr marL="457200" algn="l" rtl="0" fontAlgn="base" latinLnBrk="1">
              <a:spcBef>
                <a:spcPct val="0"/>
              </a:spcBef>
              <a:spcAft>
                <a:spcPct val="0"/>
              </a:spcAft>
              <a:defRPr sz="4000" b="1">
                <a:solidFill>
                  <a:schemeClr val="tx1"/>
                </a:solidFill>
                <a:latin typeface="Arial" charset="0"/>
                <a:cs typeface="Arial" charset="0"/>
              </a:defRPr>
            </a:lvl6pPr>
            <a:lvl7pPr marL="914400" algn="l" rtl="0" fontAlgn="base" latinLnBrk="1">
              <a:spcBef>
                <a:spcPct val="0"/>
              </a:spcBef>
              <a:spcAft>
                <a:spcPct val="0"/>
              </a:spcAft>
              <a:defRPr sz="4000" b="1">
                <a:solidFill>
                  <a:schemeClr val="tx1"/>
                </a:solidFill>
                <a:latin typeface="Arial" charset="0"/>
                <a:cs typeface="Arial" charset="0"/>
              </a:defRPr>
            </a:lvl7pPr>
            <a:lvl8pPr marL="1371600" algn="l" rtl="0" fontAlgn="base" latinLnBrk="1">
              <a:spcBef>
                <a:spcPct val="0"/>
              </a:spcBef>
              <a:spcAft>
                <a:spcPct val="0"/>
              </a:spcAft>
              <a:defRPr sz="4000" b="1">
                <a:solidFill>
                  <a:schemeClr val="tx1"/>
                </a:solidFill>
                <a:latin typeface="Arial" charset="0"/>
                <a:cs typeface="Arial" charset="0"/>
              </a:defRPr>
            </a:lvl8pPr>
            <a:lvl9pPr marL="1828800" algn="l" rtl="0" fontAlgn="base" latinLnBrk="1">
              <a:spcBef>
                <a:spcPct val="0"/>
              </a:spcBef>
              <a:spcAft>
                <a:spcPct val="0"/>
              </a:spcAft>
              <a:defRPr sz="4000" b="1">
                <a:solidFill>
                  <a:schemeClr val="tx1"/>
                </a:solidFill>
                <a:latin typeface="Arial" charset="0"/>
                <a:cs typeface="Arial" charset="0"/>
              </a:defRPr>
            </a:lvl9pPr>
          </a:lstStyle>
          <a:p>
            <a:pPr algn="ctr"/>
            <a:r>
              <a:rPr lang="en-US" dirty="0"/>
              <a:t>Health Care Data Breaches</a:t>
            </a:r>
          </a:p>
        </p:txBody>
      </p:sp>
    </p:spTree>
    <p:extLst>
      <p:ext uri="{BB962C8B-B14F-4D97-AF65-F5344CB8AC3E}">
        <p14:creationId xmlns:p14="http://schemas.microsoft.com/office/powerpoint/2010/main" val="118854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6688"/>
            <a:ext cx="9144000" cy="1052512"/>
          </a:xfrm>
        </p:spPr>
        <p:txBody>
          <a:bodyPr/>
          <a:lstStyle/>
          <a:p>
            <a:r>
              <a:rPr lang="en-US" sz="3600" dirty="0"/>
              <a:t>How Is This Relevant To Medicine?</a:t>
            </a:r>
          </a:p>
        </p:txBody>
      </p:sp>
      <p:sp>
        <p:nvSpPr>
          <p:cNvPr id="3" name="Text Placeholder 2"/>
          <p:cNvSpPr>
            <a:spLocks noGrp="1"/>
          </p:cNvSpPr>
          <p:nvPr>
            <p:ph type="body" idx="1"/>
          </p:nvPr>
        </p:nvSpPr>
        <p:spPr>
          <a:xfrm>
            <a:off x="457200" y="1447800"/>
            <a:ext cx="8229600" cy="4525963"/>
          </a:xfrm>
        </p:spPr>
        <p:txBody>
          <a:bodyPr>
            <a:normAutofit fontScale="85000" lnSpcReduction="20000"/>
          </a:bodyPr>
          <a:lstStyle/>
          <a:p>
            <a:r>
              <a:rPr lang="en-US" dirty="0"/>
              <a:t>The nature of digital technology allows images to be easily copied and transferred.</a:t>
            </a:r>
          </a:p>
          <a:p>
            <a:r>
              <a:rPr lang="en-US" dirty="0"/>
              <a:t>Uncontrolled distribution of digital images provides opportunities for unauthorized individuals to access protected patient information in the form of clinical images.</a:t>
            </a:r>
          </a:p>
          <a:p>
            <a:r>
              <a:rPr lang="en-US" dirty="0"/>
              <a:t>Many smartphones area connected to one or more cloud storage servers.</a:t>
            </a:r>
          </a:p>
          <a:p>
            <a:r>
              <a:rPr lang="en-US" dirty="0"/>
              <a:t>Although this facilitates sharing of images and can act as backup storage, the security of images stored on smartphones and through cloud computing is, in general, insufficient to protect patient photographs.</a:t>
            </a:r>
          </a:p>
          <a:p>
            <a:endParaRPr lang="en-US" dirty="0"/>
          </a:p>
          <a:p>
            <a:endParaRPr lang="en-US" dirty="0"/>
          </a:p>
        </p:txBody>
      </p:sp>
    </p:spTree>
    <p:extLst>
      <p:ext uri="{BB962C8B-B14F-4D97-AF65-F5344CB8AC3E}">
        <p14:creationId xmlns:p14="http://schemas.microsoft.com/office/powerpoint/2010/main" val="406898136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Survey</a:t>
            </a:r>
          </a:p>
        </p:txBody>
      </p:sp>
      <p:sp>
        <p:nvSpPr>
          <p:cNvPr id="3" name="Content Placeholder 2"/>
          <p:cNvSpPr>
            <a:spLocks noGrp="1"/>
          </p:cNvSpPr>
          <p:nvPr>
            <p:ph idx="1"/>
          </p:nvPr>
        </p:nvSpPr>
        <p:spPr>
          <a:xfrm>
            <a:off x="488576" y="1417638"/>
            <a:ext cx="8229600" cy="4876800"/>
          </a:xfrm>
        </p:spPr>
        <p:txBody>
          <a:bodyPr>
            <a:normAutofit/>
          </a:bodyPr>
          <a:lstStyle/>
          <a:p>
            <a:r>
              <a:rPr lang="en-US" sz="2800" dirty="0"/>
              <a:t>Do you use digital photography in your practice?</a:t>
            </a:r>
          </a:p>
          <a:p>
            <a:r>
              <a:rPr lang="en-US" sz="2800" dirty="0"/>
              <a:t>Do you text or e-mail images to colleagues for advice or opinion?</a:t>
            </a:r>
          </a:p>
          <a:p>
            <a:pPr lvl="1"/>
            <a:r>
              <a:rPr lang="en-US" dirty="0"/>
              <a:t>Do you routinely disclose to the patient the identity of the third party?</a:t>
            </a:r>
          </a:p>
          <a:p>
            <a:r>
              <a:rPr lang="en-US" sz="2800" dirty="0"/>
              <a:t>Do you take clinical photos on your personal device?</a:t>
            </a:r>
          </a:p>
          <a:p>
            <a:r>
              <a:rPr lang="en-US" sz="2800" dirty="0"/>
              <a:t>Is your personal phone or laptop encrypted?</a:t>
            </a:r>
          </a:p>
          <a:p>
            <a:r>
              <a:rPr lang="en-US" sz="2800" dirty="0">
                <a:solidFill>
                  <a:schemeClr val="bg1"/>
                </a:solidFill>
              </a:rPr>
              <a:t>Are you concerned about digital vulnerabilities/HIPAA violations if your patient data is stolen or lost?</a:t>
            </a:r>
          </a:p>
          <a:p>
            <a:endParaRPr lang="en-US" sz="2800" dirty="0"/>
          </a:p>
        </p:txBody>
      </p:sp>
    </p:spTree>
    <p:extLst>
      <p:ext uri="{BB962C8B-B14F-4D97-AF65-F5344CB8AC3E}">
        <p14:creationId xmlns:p14="http://schemas.microsoft.com/office/powerpoint/2010/main" val="18694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7B6A-39F4-43DA-8F77-07D19622E38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F207136-0050-4320-BFE2-4440B57BEB15}"/>
              </a:ext>
            </a:extLst>
          </p:cNvPr>
          <p:cNvSpPr>
            <a:spLocks noGrp="1"/>
          </p:cNvSpPr>
          <p:nvPr>
            <p:ph idx="1"/>
          </p:nvPr>
        </p:nvSpPr>
        <p:spPr/>
        <p:txBody>
          <a:bodyPr/>
          <a:lstStyle/>
          <a:p>
            <a:pPr marL="0" indent="0">
              <a:buNone/>
            </a:pPr>
            <a:endParaRPr lang="en-US" dirty="0"/>
          </a:p>
          <a:p>
            <a:r>
              <a:rPr lang="en-US" dirty="0"/>
              <a:t>Review applications of </a:t>
            </a:r>
            <a:r>
              <a:rPr lang="en-US" dirty="0" err="1"/>
              <a:t>teledermatology</a:t>
            </a:r>
            <a:endParaRPr lang="en-US" dirty="0"/>
          </a:p>
          <a:p>
            <a:r>
              <a:rPr lang="en-US" dirty="0"/>
              <a:t>Discuss medical imaging and security</a:t>
            </a:r>
          </a:p>
        </p:txBody>
      </p:sp>
    </p:spTree>
    <p:extLst>
      <p:ext uri="{BB962C8B-B14F-4D97-AF65-F5344CB8AC3E}">
        <p14:creationId xmlns:p14="http://schemas.microsoft.com/office/powerpoint/2010/main" val="2953806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Covered Entities</a:t>
            </a:r>
          </a:p>
        </p:txBody>
      </p:sp>
      <p:sp>
        <p:nvSpPr>
          <p:cNvPr id="3" name="Content Placeholder 2"/>
          <p:cNvSpPr>
            <a:spLocks noGrp="1"/>
          </p:cNvSpPr>
          <p:nvPr>
            <p:ph idx="1"/>
          </p:nvPr>
        </p:nvSpPr>
        <p:spPr>
          <a:xfrm>
            <a:off x="457200" y="1417638"/>
            <a:ext cx="8229600" cy="4724400"/>
          </a:xfrm>
        </p:spPr>
        <p:txBody>
          <a:bodyPr>
            <a:normAutofit/>
          </a:bodyPr>
          <a:lstStyle/>
          <a:p>
            <a:r>
              <a:rPr lang="en-US" sz="2800" dirty="0"/>
              <a:t>Medical service providers</a:t>
            </a:r>
          </a:p>
          <a:p>
            <a:r>
              <a:rPr lang="en-US" sz="2800" dirty="0"/>
              <a:t>Health insurers</a:t>
            </a:r>
          </a:p>
          <a:p>
            <a:r>
              <a:rPr lang="en-US" sz="2800" dirty="0"/>
              <a:t>Health care clearinghouses</a:t>
            </a:r>
          </a:p>
          <a:p>
            <a:r>
              <a:rPr lang="en-US" sz="2800" dirty="0"/>
              <a:t>Employee sponsored health plans</a:t>
            </a:r>
          </a:p>
          <a:p>
            <a:pPr marL="0" indent="0">
              <a:buNone/>
            </a:pPr>
            <a:endParaRPr lang="en-US" sz="1800" dirty="0"/>
          </a:p>
          <a:p>
            <a:pPr>
              <a:buNone/>
            </a:pPr>
            <a:r>
              <a:rPr lang="en-US" sz="2800" dirty="0"/>
              <a:t>Extended to “business associates” in 2009</a:t>
            </a:r>
          </a:p>
          <a:p>
            <a:r>
              <a:rPr lang="en-US" sz="2800" dirty="0"/>
              <a:t>Independent contractors of covered entities</a:t>
            </a:r>
          </a:p>
          <a:p>
            <a:pPr lvl="1"/>
            <a:r>
              <a:rPr lang="en-US" dirty="0"/>
              <a:t>Company that rents copy machines to hospitals</a:t>
            </a:r>
          </a:p>
          <a:p>
            <a:pPr lvl="1"/>
            <a:r>
              <a:rPr lang="en-US" dirty="0"/>
              <a:t>Medical app that delivers </a:t>
            </a:r>
            <a:r>
              <a:rPr lang="en-US" dirty="0" err="1"/>
              <a:t>teledermatology</a:t>
            </a:r>
            <a:endParaRPr lang="en-US" dirty="0"/>
          </a:p>
        </p:txBody>
      </p:sp>
    </p:spTree>
    <p:extLst>
      <p:ext uri="{BB962C8B-B14F-4D97-AF65-F5344CB8AC3E}">
        <p14:creationId xmlns:p14="http://schemas.microsoft.com/office/powerpoint/2010/main" val="2686479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Associates</a:t>
            </a:r>
          </a:p>
        </p:txBody>
      </p:sp>
      <p:sp>
        <p:nvSpPr>
          <p:cNvPr id="3" name="Content Placeholder 2"/>
          <p:cNvSpPr>
            <a:spLocks noGrp="1"/>
          </p:cNvSpPr>
          <p:nvPr>
            <p:ph idx="1"/>
          </p:nvPr>
        </p:nvSpPr>
        <p:spPr>
          <a:xfrm>
            <a:off x="457200" y="1600200"/>
            <a:ext cx="8229600" cy="4724400"/>
          </a:xfrm>
        </p:spPr>
        <p:txBody>
          <a:bodyPr>
            <a:normAutofit/>
          </a:bodyPr>
          <a:lstStyle/>
          <a:p>
            <a:r>
              <a:rPr lang="en-US" dirty="0"/>
              <a:t>The </a:t>
            </a:r>
            <a:r>
              <a:rPr lang="en-US" dirty="0">
                <a:hlinkClick r:id="rId3" tooltip="HITECH blurb"/>
              </a:rPr>
              <a:t>HITECH Act of 2009</a:t>
            </a:r>
            <a:r>
              <a:rPr lang="en-US" dirty="0"/>
              <a:t> expanded the responsibilities of business associates under the Privacy and Security Rules. </a:t>
            </a:r>
          </a:p>
          <a:p>
            <a:r>
              <a:rPr lang="en-US" dirty="0"/>
              <a:t>HHS is developing regulations to implement and clarify these changes.</a:t>
            </a:r>
          </a:p>
          <a:p>
            <a:r>
              <a:rPr lang="en-US" dirty="0"/>
              <a:t>Business Associate Agreement (BAA).</a:t>
            </a:r>
            <a:br>
              <a:rPr lang="en-US" dirty="0"/>
            </a:br>
            <a:br>
              <a:rPr lang="en-US" dirty="0"/>
            </a:br>
            <a:endParaRPr lang="en-US" dirty="0"/>
          </a:p>
        </p:txBody>
      </p:sp>
    </p:spTree>
    <p:extLst>
      <p:ext uri="{BB962C8B-B14F-4D97-AF65-F5344CB8AC3E}">
        <p14:creationId xmlns:p14="http://schemas.microsoft.com/office/powerpoint/2010/main" val="1771507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defRPr/>
            </a:pPr>
            <a:r>
              <a:rPr lang="en-US" dirty="0"/>
              <a:t>Protected Health Information(PHI)</a:t>
            </a:r>
          </a:p>
        </p:txBody>
      </p:sp>
      <p:sp>
        <p:nvSpPr>
          <p:cNvPr id="11267" name="Content Placeholder 2"/>
          <p:cNvSpPr>
            <a:spLocks noGrp="1"/>
          </p:cNvSpPr>
          <p:nvPr>
            <p:ph idx="1"/>
          </p:nvPr>
        </p:nvSpPr>
        <p:spPr>
          <a:xfrm>
            <a:off x="381000" y="1143000"/>
            <a:ext cx="8229600" cy="4876800"/>
          </a:xfrm>
        </p:spPr>
        <p:txBody>
          <a:bodyPr>
            <a:normAutofit lnSpcReduction="10000"/>
          </a:bodyPr>
          <a:lstStyle/>
          <a:p>
            <a:r>
              <a:rPr lang="en-US" sz="1400" dirty="0"/>
              <a:t>Names</a:t>
            </a:r>
          </a:p>
          <a:p>
            <a:r>
              <a:rPr lang="en-US" sz="1400" dirty="0"/>
              <a:t>All geographic subdivisions smaller than a state, except for the initial 3 digits of the ZIP code, given that the unit formed contains more than 20,000 people</a:t>
            </a:r>
          </a:p>
          <a:p>
            <a:r>
              <a:rPr lang="en-US" sz="1400" dirty="0"/>
              <a:t>Dates (other than year) directly related to an individual</a:t>
            </a:r>
          </a:p>
          <a:p>
            <a:r>
              <a:rPr lang="en-US" sz="1400" dirty="0"/>
              <a:t>Phone numbers</a:t>
            </a:r>
          </a:p>
          <a:p>
            <a:r>
              <a:rPr lang="en-US" sz="1400" dirty="0"/>
              <a:t>Fax numbers</a:t>
            </a:r>
          </a:p>
          <a:p>
            <a:r>
              <a:rPr lang="en-US" sz="1400" dirty="0"/>
              <a:t>Email addresses</a:t>
            </a:r>
          </a:p>
          <a:p>
            <a:r>
              <a:rPr lang="en-US" sz="1400" dirty="0"/>
              <a:t>Social Security numbers</a:t>
            </a:r>
          </a:p>
          <a:p>
            <a:r>
              <a:rPr lang="en-US" sz="1400" dirty="0"/>
              <a:t>Medical record numbers</a:t>
            </a:r>
          </a:p>
          <a:p>
            <a:r>
              <a:rPr lang="en-US" sz="1400" dirty="0"/>
              <a:t>Health insurance beneficiary numbers</a:t>
            </a:r>
          </a:p>
          <a:p>
            <a:r>
              <a:rPr lang="en-US" sz="1400" dirty="0"/>
              <a:t>Account numbers</a:t>
            </a:r>
          </a:p>
          <a:p>
            <a:r>
              <a:rPr lang="en-US" sz="1400" dirty="0"/>
              <a:t>Certificate/license numbers</a:t>
            </a:r>
          </a:p>
          <a:p>
            <a:r>
              <a:rPr lang="en-US" sz="1400" dirty="0"/>
              <a:t>Vehicle identifiers and serial numbers, including license plate numbers;</a:t>
            </a:r>
          </a:p>
          <a:p>
            <a:r>
              <a:rPr lang="en-US" sz="1400" dirty="0"/>
              <a:t>Device identifiers and serial numbers;</a:t>
            </a:r>
          </a:p>
          <a:p>
            <a:r>
              <a:rPr lang="en-US" sz="1400" dirty="0"/>
              <a:t>Web Uniform Resource Locators (URLs)</a:t>
            </a:r>
          </a:p>
          <a:p>
            <a:r>
              <a:rPr lang="en-US" sz="1400" dirty="0"/>
              <a:t>Internet Protocol (IP) address numbers</a:t>
            </a:r>
          </a:p>
          <a:p>
            <a:r>
              <a:rPr lang="en-US" sz="1400" dirty="0"/>
              <a:t>Biometric identifiers, including finger, retinal and voice prints</a:t>
            </a:r>
          </a:p>
          <a:p>
            <a:r>
              <a:rPr lang="en-US" sz="1400" b="1" i="1" dirty="0">
                <a:solidFill>
                  <a:srgbClr val="FF0000"/>
                </a:solidFill>
              </a:rPr>
              <a:t>Full face photographic images and any comparable images</a:t>
            </a:r>
          </a:p>
          <a:p>
            <a:r>
              <a:rPr lang="en-US" sz="1400" dirty="0"/>
              <a:t>Any other unique identifying number, characteristic, or code except the unique code assigned by the investigator to code the data</a:t>
            </a:r>
          </a:p>
        </p:txBody>
      </p:sp>
    </p:spTree>
    <p:extLst>
      <p:ext uri="{BB962C8B-B14F-4D97-AF65-F5344CB8AC3E}">
        <p14:creationId xmlns:p14="http://schemas.microsoft.com/office/powerpoint/2010/main" val="3675449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HEALTHCARE WORKERS BEHAVING BADLY</a:t>
            </a:r>
          </a:p>
        </p:txBody>
      </p:sp>
    </p:spTree>
    <p:extLst>
      <p:ext uri="{BB962C8B-B14F-4D97-AF65-F5344CB8AC3E}">
        <p14:creationId xmlns:p14="http://schemas.microsoft.com/office/powerpoint/2010/main" val="4278566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3" name="Content Placeholder 2"/>
          <p:cNvSpPr>
            <a:spLocks noGrp="1"/>
          </p:cNvSpPr>
          <p:nvPr>
            <p:ph idx="1"/>
          </p:nvPr>
        </p:nvSpPr>
        <p:spPr/>
        <p:txBody>
          <a:bodyPr/>
          <a:lstStyle/>
          <a:p>
            <a:r>
              <a:rPr lang="en-US" dirty="0"/>
              <a:t>You post a clinical photo on social media and show it to your friends.</a:t>
            </a:r>
          </a:p>
          <a:p>
            <a:r>
              <a:rPr lang="en-US" dirty="0"/>
              <a:t>Should you have done this?</a:t>
            </a:r>
          </a:p>
        </p:txBody>
      </p:sp>
    </p:spTree>
    <p:extLst>
      <p:ext uri="{BB962C8B-B14F-4D97-AF65-F5344CB8AC3E}">
        <p14:creationId xmlns:p14="http://schemas.microsoft.com/office/powerpoint/2010/main" val="2691059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38401"/>
            <a:ext cx="8229600" cy="3200400"/>
          </a:xfrm>
        </p:spPr>
        <p:txBody>
          <a:bodyPr/>
          <a:lstStyle/>
          <a:p>
            <a:pPr marL="0" indent="0">
              <a:buNone/>
            </a:pPr>
            <a:r>
              <a:rPr lang="en-US" dirty="0"/>
              <a:t>DON’T EVER POST CLINICAL PHOTOS ON SOCIAL MEDIA OR THE INTERNET UNLESS YOU HAVE EXPLICIT CONSENT.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806450"/>
            <a:ext cx="58864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00637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31" y="1676400"/>
            <a:ext cx="8764739"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675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052736"/>
          </a:xfrm>
        </p:spPr>
        <p:txBody>
          <a:bodyPr>
            <a:normAutofit fontScale="90000"/>
          </a:bodyPr>
          <a:lstStyle/>
          <a:p>
            <a:pPr algn="ctr"/>
            <a:r>
              <a:rPr lang="en-US" sz="3200" b="0" dirty="0"/>
              <a:t>Photos Taken of Patients Should Have Clinical Relevance</a:t>
            </a:r>
            <a:endParaRPr lang="en-US" sz="3200" dirty="0"/>
          </a:p>
        </p:txBody>
      </p:sp>
      <p:sp>
        <p:nvSpPr>
          <p:cNvPr id="3" name="Content Placeholder 2"/>
          <p:cNvSpPr>
            <a:spLocks noGrp="1"/>
          </p:cNvSpPr>
          <p:nvPr>
            <p:ph idx="1"/>
          </p:nvPr>
        </p:nvSpPr>
        <p:spPr>
          <a:xfrm>
            <a:off x="457199" y="1295400"/>
            <a:ext cx="8305800" cy="3505200"/>
          </a:xfrm>
        </p:spPr>
        <p:txBody>
          <a:bodyPr>
            <a:normAutofit/>
          </a:bodyPr>
          <a:lstStyle/>
          <a:p>
            <a:pPr marL="0" indent="0">
              <a:buNone/>
            </a:pPr>
            <a:r>
              <a:rPr lang="en-US" i="1" dirty="0"/>
              <a:t>The Case of the "Hot Rod" Tattoo</a:t>
            </a:r>
          </a:p>
          <a:p>
            <a:pPr marL="0" indent="0">
              <a:buNone/>
            </a:pPr>
            <a:endParaRPr lang="en-US" sz="2000" i="1" dirty="0"/>
          </a:p>
          <a:p>
            <a:r>
              <a:rPr lang="en-US" sz="2400" dirty="0"/>
              <a:t>December 2007, Adam Hansen, MD, chief resident of general surgery at the Mayo Clinic in Phoenix, Arizona, was fired after he admitted taking a photo with his cell phone of a tattoo of strip club owner Sean </a:t>
            </a:r>
            <a:r>
              <a:rPr lang="en-US" sz="2400" dirty="0" err="1"/>
              <a:t>Dubowik’s</a:t>
            </a:r>
            <a:r>
              <a:rPr lang="en-US" sz="2400" dirty="0"/>
              <a:t> penis, which read “Hot Rod” and then showed it to other members of the surgical staff.</a:t>
            </a:r>
          </a:p>
          <a:p>
            <a:endParaRPr lang="en-US" dirty="0"/>
          </a:p>
          <a:p>
            <a:endParaRPr lang="en-US" sz="1400" dirty="0"/>
          </a:p>
          <a:p>
            <a:endParaRPr lang="en-US" dirty="0"/>
          </a:p>
          <a:p>
            <a:endParaRPr lang="en-US" dirty="0"/>
          </a:p>
        </p:txBody>
      </p:sp>
      <p:sp>
        <p:nvSpPr>
          <p:cNvPr id="4" name="TextBox 3"/>
          <p:cNvSpPr txBox="1"/>
          <p:nvPr/>
        </p:nvSpPr>
        <p:spPr>
          <a:xfrm>
            <a:off x="780534" y="4663662"/>
            <a:ext cx="7659131" cy="1200329"/>
          </a:xfrm>
          <a:prstGeom prst="rect">
            <a:avLst/>
          </a:prstGeom>
          <a:noFill/>
        </p:spPr>
        <p:txBody>
          <a:bodyPr wrap="square" rtlCol="0">
            <a:spAutoFit/>
          </a:bodyPr>
          <a:lstStyle/>
          <a:p>
            <a:r>
              <a:rPr lang="en-US" dirty="0"/>
              <a:t>Phoenix surgeon faces discipline after photographing 'Hot Rod's' genitals. Tucson Citizen. December 19, 2007.</a:t>
            </a:r>
          </a:p>
          <a:p>
            <a:r>
              <a:rPr lang="en-US" dirty="0">
                <a:hlinkClick r:id="rId3"/>
              </a:rPr>
              <a:t>http://tucsoncitizen.com/morgue/2007/12/19/71932-phx-surgeon-faces-discipline-after-photographing-hot-rod-s-genitals</a:t>
            </a:r>
            <a:r>
              <a:rPr lang="en-US" dirty="0"/>
              <a:t> </a:t>
            </a:r>
          </a:p>
        </p:txBody>
      </p:sp>
    </p:spTree>
    <p:extLst>
      <p:ext uri="{BB962C8B-B14F-4D97-AF65-F5344CB8AC3E}">
        <p14:creationId xmlns:p14="http://schemas.microsoft.com/office/powerpoint/2010/main" val="3679498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828800"/>
            <a:ext cx="8001000" cy="1828800"/>
          </a:xfrm>
        </p:spPr>
        <p:txBody>
          <a:bodyPr/>
          <a:lstStyle/>
          <a:p>
            <a:pPr marL="0" indent="0">
              <a:buNone/>
            </a:pPr>
            <a:r>
              <a:rPr lang="en-US" dirty="0"/>
              <a:t>ONLY TAKE PHOTOS FOR THE PURPOSE OF </a:t>
            </a:r>
            <a:r>
              <a:rPr lang="en-US" dirty="0">
                <a:solidFill>
                  <a:srgbClr val="FF0000"/>
                </a:solidFill>
              </a:rPr>
              <a:t>TREATMENT, PAYMENT OR OPERATIONS. </a:t>
            </a:r>
            <a:r>
              <a:rPr lang="en-US" dirty="0"/>
              <a:t>DON'T TAKE THEM FOR "FUN“.</a:t>
            </a:r>
          </a:p>
        </p:txBody>
      </p:sp>
    </p:spTree>
    <p:extLst>
      <p:ext uri="{BB962C8B-B14F-4D97-AF65-F5344CB8AC3E}">
        <p14:creationId xmlns:p14="http://schemas.microsoft.com/office/powerpoint/2010/main" val="79868037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3937"/>
            <a:ext cx="8610600" cy="1052736"/>
          </a:xfrm>
        </p:spPr>
        <p:txBody>
          <a:bodyPr/>
          <a:lstStyle/>
          <a:p>
            <a:r>
              <a:rPr lang="en-US" dirty="0"/>
              <a:t>Digital Images And Practical Jokes</a:t>
            </a:r>
          </a:p>
        </p:txBody>
      </p:sp>
      <p:sp>
        <p:nvSpPr>
          <p:cNvPr id="3" name="Content Placeholder 2"/>
          <p:cNvSpPr>
            <a:spLocks noGrp="1"/>
          </p:cNvSpPr>
          <p:nvPr>
            <p:ph idx="1"/>
          </p:nvPr>
        </p:nvSpPr>
        <p:spPr>
          <a:xfrm>
            <a:off x="609600" y="1600200"/>
            <a:ext cx="8077200" cy="3657600"/>
          </a:xfrm>
        </p:spPr>
        <p:txBody>
          <a:bodyPr>
            <a:normAutofit/>
          </a:bodyPr>
          <a:lstStyle/>
          <a:p>
            <a:r>
              <a:rPr lang="en-US" sz="2400" dirty="0"/>
              <a:t>Oral surgeon, Robert Woo, may have pulled off the ultimate practical joke.</a:t>
            </a:r>
          </a:p>
          <a:p>
            <a:r>
              <a:rPr lang="en-US" sz="2400" dirty="0"/>
              <a:t>He stuck fake boar tusks in a patient’s mouth while she was sedated, took pictures, and later - she sued.</a:t>
            </a:r>
          </a:p>
          <a:p>
            <a:r>
              <a:rPr lang="en-US" sz="2400" dirty="0"/>
              <a:t>Walter (Vietnamese potbellied pig) was the pet of Woo’s surgical assistant and a frequent office topic. The assistant, who worked for Woo for about five years, adored Walter. But ever the jokester, Woo couldn’t resist barbs about barbecuing Walter.</a:t>
            </a:r>
          </a:p>
          <a:p>
            <a:endParaRPr lang="en-US" dirty="0"/>
          </a:p>
        </p:txBody>
      </p:sp>
    </p:spTree>
    <p:extLst>
      <p:ext uri="{BB962C8B-B14F-4D97-AF65-F5344CB8AC3E}">
        <p14:creationId xmlns:p14="http://schemas.microsoft.com/office/powerpoint/2010/main" val="288280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457200" y="304800"/>
            <a:ext cx="8229600" cy="1219200"/>
          </a:xfrm>
        </p:spPr>
        <p:txBody>
          <a:bodyPr>
            <a:normAutofit/>
          </a:bodyPr>
          <a:lstStyle/>
          <a:p>
            <a:pPr eaLnBrk="1" hangingPunct="1">
              <a:defRPr/>
            </a:pPr>
            <a:r>
              <a:rPr lang="en-US" sz="3600" dirty="0"/>
              <a:t>University of Vermont Medical Center</a:t>
            </a:r>
          </a:p>
        </p:txBody>
      </p:sp>
      <p:sp>
        <p:nvSpPr>
          <p:cNvPr id="15363" name="Content Placeholder 1"/>
          <p:cNvSpPr>
            <a:spLocks noGrp="1"/>
          </p:cNvSpPr>
          <p:nvPr>
            <p:ph idx="1"/>
          </p:nvPr>
        </p:nvSpPr>
        <p:spPr>
          <a:xfrm>
            <a:off x="417513" y="1371600"/>
            <a:ext cx="8229600" cy="4572000"/>
          </a:xfrm>
        </p:spPr>
        <p:txBody>
          <a:bodyPr/>
          <a:lstStyle/>
          <a:p>
            <a:pPr eaLnBrk="1" hangingPunct="1"/>
            <a:r>
              <a:rPr lang="en-US" sz="2300" dirty="0">
                <a:cs typeface="Arial" charset="0"/>
              </a:rPr>
              <a:t>Vermont’s only academic medical center in the state.</a:t>
            </a:r>
          </a:p>
          <a:p>
            <a:pPr eaLnBrk="1" hangingPunct="1"/>
            <a:r>
              <a:rPr lang="en-US" sz="2300" dirty="0">
                <a:cs typeface="Arial" charset="0"/>
              </a:rPr>
              <a:t>Only NICU and Level 1 Trauma Center in the state.</a:t>
            </a:r>
          </a:p>
          <a:p>
            <a:pPr eaLnBrk="1" hangingPunct="1"/>
            <a:r>
              <a:rPr lang="en-US" sz="2300" dirty="0">
                <a:cs typeface="Arial" charset="0"/>
              </a:rPr>
              <a:t>562 licensed beds.</a:t>
            </a:r>
          </a:p>
          <a:p>
            <a:pPr eaLnBrk="1" hangingPunct="1"/>
            <a:r>
              <a:rPr lang="en-US" sz="2300" dirty="0">
                <a:cs typeface="Arial" charset="0"/>
              </a:rPr>
              <a:t>Community Hospital for 150,000 and Regional Referral Center for 1 million people in Vermont and Northern New York.</a:t>
            </a:r>
          </a:p>
          <a:p>
            <a:pPr eaLnBrk="1" hangingPunct="1">
              <a:lnSpc>
                <a:spcPct val="80000"/>
              </a:lnSpc>
            </a:pPr>
            <a:r>
              <a:rPr lang="en-US" sz="2300" dirty="0">
                <a:cs typeface="Arial" charset="0"/>
              </a:rPr>
              <a:t>~600 physicians at the medical center, ~190 community-based physicians.</a:t>
            </a:r>
          </a:p>
          <a:p>
            <a:pPr eaLnBrk="1" hangingPunct="1">
              <a:lnSpc>
                <a:spcPct val="80000"/>
              </a:lnSpc>
            </a:pPr>
            <a:r>
              <a:rPr lang="en-US" sz="2300" dirty="0">
                <a:cs typeface="Arial" charset="0"/>
              </a:rPr>
              <a:t>~300 residents and fellows.</a:t>
            </a:r>
            <a:endParaRPr lang="en-US" sz="2300" dirty="0"/>
          </a:p>
          <a:p>
            <a:pPr marL="457200" lvl="1" indent="0" eaLnBrk="1" hangingPunct="1">
              <a:buFont typeface="Wingdings" pitchFamily="2" charset="2"/>
              <a:buNone/>
            </a:pPr>
            <a:endParaRPr lang="en-US" sz="2400" dirty="0">
              <a:latin typeface="Arial" charset="0"/>
              <a:cs typeface="Arial" charset="0"/>
            </a:endParaRPr>
          </a:p>
          <a:p>
            <a:pPr eaLnBrk="1" hangingPunct="1"/>
            <a:endParaRPr lang="en-US" sz="2000" b="1" i="1" dirty="0">
              <a:latin typeface="Arial" charset="0"/>
              <a:cs typeface="Arial" charset="0"/>
            </a:endParaRP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893" y="4657971"/>
            <a:ext cx="4676539" cy="202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1" y="5991817"/>
            <a:ext cx="1884837" cy="639375"/>
          </a:xfrm>
          <a:prstGeom prst="rect">
            <a:avLst/>
          </a:prstGeom>
        </p:spPr>
      </p:pic>
    </p:spTree>
    <p:extLst>
      <p:ext uri="{BB962C8B-B14F-4D97-AF65-F5344CB8AC3E}">
        <p14:creationId xmlns:p14="http://schemas.microsoft.com/office/powerpoint/2010/main" val="382297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Content Placeholder 2"/>
          <p:cNvSpPr>
            <a:spLocks noGrp="1"/>
          </p:cNvSpPr>
          <p:nvPr>
            <p:ph idx="1"/>
          </p:nvPr>
        </p:nvSpPr>
        <p:spPr/>
        <p:txBody>
          <a:bodyPr/>
          <a:lstStyle/>
          <a:p>
            <a:r>
              <a:rPr lang="en-US" dirty="0"/>
              <a:t>Should you obtain written consent for clinical images (Is verbal enough)?</a:t>
            </a:r>
          </a:p>
        </p:txBody>
      </p:sp>
    </p:spTree>
    <p:extLst>
      <p:ext uri="{BB962C8B-B14F-4D97-AF65-F5344CB8AC3E}">
        <p14:creationId xmlns:p14="http://schemas.microsoft.com/office/powerpoint/2010/main" val="3960872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638800"/>
          </a:xfrm>
        </p:spPr>
        <p:txBody>
          <a:bodyPr>
            <a:noAutofit/>
          </a:bodyPr>
          <a:lstStyle/>
          <a:p>
            <a:r>
              <a:rPr lang="en-US" sz="2800" dirty="0"/>
              <a:t>Most patients feel that use of images for medical education is a gallant purpose and will grant permission for taking and use of their photographs of clinical findings to 'help someone else,'" </a:t>
            </a:r>
          </a:p>
          <a:p>
            <a:r>
              <a:rPr lang="en-US" sz="2800" dirty="0"/>
              <a:t>However, "</a:t>
            </a:r>
            <a:r>
              <a:rPr lang="en-US" sz="2800" b="1" dirty="0"/>
              <a:t>medical education" is a concept not fully understood by patients. </a:t>
            </a:r>
          </a:p>
          <a:p>
            <a:pPr lvl="1"/>
            <a:r>
              <a:rPr lang="en-US" sz="2400" dirty="0"/>
              <a:t>Case conferences, lectures both in and outside the medical institution, patient education, medical-legal education, web-based education, photography competitions, commercial educational products, and journal publication, both print and electronic, are all venues which could fall under the heading of "medical education." This should be carefully explained to the patient.</a:t>
            </a:r>
          </a:p>
        </p:txBody>
      </p:sp>
    </p:spTree>
    <p:extLst>
      <p:ext uri="{BB962C8B-B14F-4D97-AF65-F5344CB8AC3E}">
        <p14:creationId xmlns:p14="http://schemas.microsoft.com/office/powerpoint/2010/main" val="578661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Written Consent Needed? </a:t>
            </a:r>
          </a:p>
        </p:txBody>
      </p:sp>
      <p:sp>
        <p:nvSpPr>
          <p:cNvPr id="3" name="Content Placeholder 2"/>
          <p:cNvSpPr>
            <a:spLocks noGrp="1"/>
          </p:cNvSpPr>
          <p:nvPr>
            <p:ph idx="1"/>
          </p:nvPr>
        </p:nvSpPr>
        <p:spPr>
          <a:xfrm>
            <a:off x="457200" y="1600200"/>
            <a:ext cx="8153400" cy="4800600"/>
          </a:xfrm>
        </p:spPr>
        <p:txBody>
          <a:bodyPr>
            <a:normAutofit/>
          </a:bodyPr>
          <a:lstStyle/>
          <a:p>
            <a:r>
              <a:rPr lang="en-US" sz="2400" dirty="0"/>
              <a:t>Consent serves as some protection for the photographer and institution from being sued for damages from violations of privacy, defamation, or anguish.</a:t>
            </a:r>
          </a:p>
          <a:p>
            <a:r>
              <a:rPr lang="en-US" sz="2400" dirty="0"/>
              <a:t>While written consent does not prevent a lawsuit, it may make it more difficult to prosecute.</a:t>
            </a:r>
          </a:p>
          <a:p>
            <a:r>
              <a:rPr lang="en-US" sz="2400" dirty="0"/>
              <a:t>Any photograph where a patient is identified, particularly the face, written consent should be obtained and placed in the medical record, even if the photo is being used only for educational purposes.</a:t>
            </a:r>
          </a:p>
        </p:txBody>
      </p:sp>
    </p:spTree>
    <p:extLst>
      <p:ext uri="{BB962C8B-B14F-4D97-AF65-F5344CB8AC3E}">
        <p14:creationId xmlns:p14="http://schemas.microsoft.com/office/powerpoint/2010/main" val="1849603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PATIENT’S AUTHORIZED PHOTOGRAPHS USED IN A MANNER NOT ANTICIPATED BY PATIENT</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Liability issues can arise when medical practices use patient photographs for promotional or educational purposes.</a:t>
            </a:r>
          </a:p>
          <a:p>
            <a:r>
              <a:rPr lang="en-US" dirty="0"/>
              <a:t>UVMMC policy – verbal consent - for patient care.</a:t>
            </a:r>
          </a:p>
          <a:p>
            <a:r>
              <a:rPr lang="en-US" dirty="0"/>
              <a:t>For any other purpose – get written consent - be explicit – even if “unidentifiable.”</a:t>
            </a:r>
          </a:p>
        </p:txBody>
      </p:sp>
    </p:spTree>
    <p:extLst>
      <p:ext uri="{BB962C8B-B14F-4D97-AF65-F5344CB8AC3E}">
        <p14:creationId xmlns:p14="http://schemas.microsoft.com/office/powerpoint/2010/main" val="2217425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4953000"/>
          </a:xfrm>
        </p:spPr>
        <p:txBody>
          <a:bodyPr>
            <a:normAutofit/>
          </a:bodyPr>
          <a:lstStyle/>
          <a:p>
            <a:r>
              <a:rPr lang="en-US" sz="2400" dirty="0"/>
              <a:t>HIPAA permits photographs of patients to be used for internal educational activities, such as onsite teaching and training programs. However, photographs cannot be used for external educational activities without first obtaining patient consent to do so. </a:t>
            </a:r>
          </a:p>
          <a:p>
            <a:r>
              <a:rPr lang="en-US" sz="2400" dirty="0"/>
              <a:t>Under HIPAA, verbal consent is not sufficient, written consent is required. "The best practice is always to obtain a written consent or authorization from the patient specifically allowing the use of photographs for educational purposes“.</a:t>
            </a:r>
          </a:p>
          <a:p>
            <a:r>
              <a:rPr lang="en-US" sz="2400" dirty="0"/>
              <a:t>Such authorization provides the maximum protection to the physician and the hospital. </a:t>
            </a:r>
          </a:p>
        </p:txBody>
      </p:sp>
    </p:spTree>
    <p:extLst>
      <p:ext uri="{BB962C8B-B14F-4D97-AF65-F5344CB8AC3E}">
        <p14:creationId xmlns:p14="http://schemas.microsoft.com/office/powerpoint/2010/main" val="1341206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2704"/>
            <a:ext cx="8229600" cy="1143000"/>
          </a:xfrm>
        </p:spPr>
        <p:txBody>
          <a:bodyPr/>
          <a:lstStyle/>
          <a:p>
            <a:r>
              <a:rPr lang="en-US" sz="2800" dirty="0"/>
              <a:t>Don’t Post Patient Photos On Your Office’s Website Without Explicit Consent</a:t>
            </a:r>
          </a:p>
        </p:txBody>
      </p:sp>
      <p:sp>
        <p:nvSpPr>
          <p:cNvPr id="3" name="Content Placeholder 2"/>
          <p:cNvSpPr>
            <a:spLocks noGrp="1"/>
          </p:cNvSpPr>
          <p:nvPr>
            <p:ph idx="1"/>
          </p:nvPr>
        </p:nvSpPr>
        <p:spPr>
          <a:xfrm>
            <a:off x="381000" y="1676400"/>
            <a:ext cx="8305800" cy="4267200"/>
          </a:xfrm>
        </p:spPr>
        <p:txBody>
          <a:bodyPr>
            <a:normAutofit/>
          </a:bodyPr>
          <a:lstStyle/>
          <a:p>
            <a:r>
              <a:rPr lang="en-US" sz="1800" dirty="0"/>
              <a:t>Jan 2011 -Summary judgment was granted on June 10</a:t>
            </a:r>
            <a:r>
              <a:rPr lang="en-US" sz="1800" baseline="30000" dirty="0"/>
              <a:t>th</a:t>
            </a:r>
            <a:r>
              <a:rPr lang="en-US" sz="1800" dirty="0"/>
              <a:t> to plaintiff Catherine </a:t>
            </a:r>
            <a:r>
              <a:rPr lang="en-US" sz="1800" dirty="0" err="1"/>
              <a:t>Manzione</a:t>
            </a:r>
            <a:r>
              <a:rPr lang="en-US" sz="1800" dirty="0"/>
              <a:t> in a multi-million dollar lawsuit. Plaintiff is seeking $23 million.</a:t>
            </a:r>
          </a:p>
          <a:p>
            <a:r>
              <a:rPr lang="en-US" sz="1800" dirty="0"/>
              <a:t>An elective cosmetic rhinoplasty performed.</a:t>
            </a:r>
          </a:p>
          <a:p>
            <a:r>
              <a:rPr lang="en-US" sz="1800" dirty="0"/>
              <a:t>Two poorly worded consents were signed;</a:t>
            </a:r>
          </a:p>
          <a:p>
            <a:r>
              <a:rPr lang="en-US" sz="1800" dirty="0"/>
              <a:t>“Medical research, education, or science will benefit from their use, such photographs and related information may be published and republished in professional journals or medical books, or used for such publication or use, including as presentation material.”</a:t>
            </a:r>
          </a:p>
          <a:p>
            <a:r>
              <a:rPr lang="en-US" sz="1800" dirty="0"/>
              <a:t>In 2013, the patient discovered her before-and-after photos were posted on the doctor’s website.</a:t>
            </a:r>
          </a:p>
          <a:p>
            <a:r>
              <a:rPr lang="en-US" sz="1800" dirty="0"/>
              <a:t>Practice website was argued to be an educational forum, authorization to use photos is limited to publication in professional journals or medical book. The surgeon’s website is neither.</a:t>
            </a:r>
          </a:p>
          <a:p>
            <a:endParaRPr lang="en-US" dirty="0"/>
          </a:p>
        </p:txBody>
      </p:sp>
    </p:spTree>
    <p:extLst>
      <p:ext uri="{BB962C8B-B14F-4D97-AF65-F5344CB8AC3E}">
        <p14:creationId xmlns:p14="http://schemas.microsoft.com/office/powerpoint/2010/main" val="680722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Be Explicit When You Consent</a:t>
            </a:r>
          </a:p>
        </p:txBody>
      </p:sp>
      <p:sp>
        <p:nvSpPr>
          <p:cNvPr id="3" name="Content Placeholder 2"/>
          <p:cNvSpPr>
            <a:spLocks noGrp="1"/>
          </p:cNvSpPr>
          <p:nvPr>
            <p:ph idx="1"/>
          </p:nvPr>
        </p:nvSpPr>
        <p:spPr>
          <a:xfrm>
            <a:off x="457200" y="1447800"/>
            <a:ext cx="8153400" cy="4800600"/>
          </a:xfrm>
        </p:spPr>
        <p:txBody>
          <a:bodyPr>
            <a:normAutofit/>
          </a:bodyPr>
          <a:lstStyle/>
          <a:p>
            <a:r>
              <a:rPr lang="en-US" sz="1800" dirty="0"/>
              <a:t>A granular consent to use photos might include:</a:t>
            </a:r>
          </a:p>
          <a:p>
            <a:endParaRPr lang="en-US" sz="1800" dirty="0"/>
          </a:p>
          <a:p>
            <a:r>
              <a:rPr lang="en-US" sz="1800" dirty="0"/>
              <a:t>The usage of these photographs, videos and/or digital images will be limited to:</a:t>
            </a:r>
          </a:p>
          <a:p>
            <a:endParaRPr lang="en-US" sz="1800" dirty="0"/>
          </a:p>
          <a:p>
            <a:r>
              <a:rPr lang="en-US" sz="1800" dirty="0"/>
              <a:t>___ Medical purposes related to case</a:t>
            </a:r>
          </a:p>
          <a:p>
            <a:r>
              <a:rPr lang="en-US" sz="1800" dirty="0"/>
              <a:t>___ Scientific purposes, including seminars and medical articles</a:t>
            </a:r>
          </a:p>
          <a:p>
            <a:r>
              <a:rPr lang="en-US" sz="1800" dirty="0"/>
              <a:t>___ Digital or printed materials for patients to view in the office(s)</a:t>
            </a:r>
          </a:p>
          <a:p>
            <a:r>
              <a:rPr lang="en-US" sz="1800" dirty="0"/>
              <a:t>___ Digital or printed materials to be included in newsletter to be sent to      </a:t>
            </a:r>
          </a:p>
          <a:p>
            <a:pPr marL="0" indent="0">
              <a:buNone/>
            </a:pPr>
            <a:r>
              <a:rPr lang="en-US" sz="1800" dirty="0"/>
              <a:t>         current or prospective patients</a:t>
            </a:r>
          </a:p>
          <a:p>
            <a:r>
              <a:rPr lang="en-US" sz="1800" dirty="0"/>
              <a:t>___ Digital images to be included in our website</a:t>
            </a:r>
          </a:p>
          <a:p>
            <a:r>
              <a:rPr lang="en-US" sz="1800" dirty="0"/>
              <a:t>___ Digital images to be uploaded to the broader Internet to be viewed </a:t>
            </a:r>
          </a:p>
          <a:p>
            <a:pPr marL="0" indent="0">
              <a:buNone/>
            </a:pPr>
            <a:r>
              <a:rPr lang="en-US" sz="1800" dirty="0"/>
              <a:t>         by the public</a:t>
            </a:r>
          </a:p>
          <a:p>
            <a:endParaRPr lang="en-US" dirty="0"/>
          </a:p>
        </p:txBody>
      </p:sp>
    </p:spTree>
    <p:extLst>
      <p:ext uri="{BB962C8B-B14F-4D97-AF65-F5344CB8AC3E}">
        <p14:creationId xmlns:p14="http://schemas.microsoft.com/office/powerpoint/2010/main" val="1672548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7848600" cy="1052512"/>
          </a:xfrm>
        </p:spPr>
        <p:txBody>
          <a:bodyPr/>
          <a:lstStyle/>
          <a:p>
            <a:r>
              <a:rPr lang="en-US" dirty="0"/>
              <a:t>Retraction Policy</a:t>
            </a:r>
          </a:p>
        </p:txBody>
      </p:sp>
      <p:sp>
        <p:nvSpPr>
          <p:cNvPr id="4" name="Content Placeholder 2"/>
          <p:cNvSpPr txBox="1">
            <a:spLocks/>
          </p:cNvSpPr>
          <p:nvPr/>
        </p:nvSpPr>
        <p:spPr bwMode="auto">
          <a:xfrm>
            <a:off x="304800" y="1447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latinLnBrk="0"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0"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0"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0"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0"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Additional language into a “Consent to Use Photos” may be helpful:</a:t>
            </a:r>
          </a:p>
          <a:p>
            <a:endParaRPr lang="en-US" sz="2000" dirty="0"/>
          </a:p>
          <a:p>
            <a:r>
              <a:rPr lang="en-US" sz="2000" dirty="0"/>
              <a:t>If I ask Dr. X to terminate use of these photos, videos and/or digital images, I will do so in writing and communicated to Dr. X, and recognize that it will likely take a reasonable time period to accomplish. For example, to remove such pictures from a web site, Dr. X will need to coordinate with a third party webmaster.</a:t>
            </a:r>
          </a:p>
          <a:p>
            <a:endParaRPr lang="en-US" sz="2000" dirty="0"/>
          </a:p>
          <a:p>
            <a:r>
              <a:rPr lang="en-US" sz="2000" dirty="0"/>
              <a:t>Further, termination of prospective use of photos, videos and/or digital images may have no effect on prior distribution- such as the case with medical journals. A published journal, for example, cannot be “recalled.”</a:t>
            </a:r>
          </a:p>
          <a:p>
            <a:endParaRPr lang="en-US" dirty="0"/>
          </a:p>
        </p:txBody>
      </p:sp>
    </p:spTree>
    <p:extLst>
      <p:ext uri="{BB962C8B-B14F-4D97-AF65-F5344CB8AC3E}">
        <p14:creationId xmlns:p14="http://schemas.microsoft.com/office/powerpoint/2010/main" val="205948927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21"/>
            <a:ext cx="8229600" cy="1143000"/>
          </a:xfrm>
        </p:spPr>
        <p:txBody>
          <a:bodyPr/>
          <a:lstStyle/>
          <a:p>
            <a:r>
              <a:rPr lang="en-US" dirty="0"/>
              <a:t>Journal Consents for Submission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35" y="1220328"/>
            <a:ext cx="5356930" cy="518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11846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lstStyle/>
          <a:p>
            <a:r>
              <a:rPr lang="en-US" dirty="0"/>
              <a:t>Educate Your Staff</a:t>
            </a:r>
          </a:p>
        </p:txBody>
      </p:sp>
      <p:sp>
        <p:nvSpPr>
          <p:cNvPr id="3" name="Content Placeholder 2"/>
          <p:cNvSpPr>
            <a:spLocks noGrp="1"/>
          </p:cNvSpPr>
          <p:nvPr>
            <p:ph idx="1"/>
          </p:nvPr>
        </p:nvSpPr>
        <p:spPr>
          <a:xfrm>
            <a:off x="304800" y="1524000"/>
            <a:ext cx="8458200" cy="3962400"/>
          </a:xfrm>
        </p:spPr>
        <p:txBody>
          <a:bodyPr>
            <a:normAutofit fontScale="92500" lnSpcReduction="20000"/>
          </a:bodyPr>
          <a:lstStyle/>
          <a:p>
            <a:pPr marL="0" indent="0">
              <a:buNone/>
            </a:pPr>
            <a:r>
              <a:rPr lang="en-US" dirty="0"/>
              <a:t>Good Intentions Can Still Have Consequences.</a:t>
            </a:r>
          </a:p>
          <a:p>
            <a:endParaRPr lang="en-US" dirty="0"/>
          </a:p>
          <a:p>
            <a:r>
              <a:rPr lang="en-US" dirty="0"/>
              <a:t>“One of my assistants took it upon herself to make a booklet for exhibit at seminars without my knowledge or input. She never got permission from any of the patients. Fortunately, I found out about it when one of the patients told me on a visit and fortunately the patient wasn’t upset! Common sense is so uncommon these days”  </a:t>
            </a:r>
          </a:p>
        </p:txBody>
      </p:sp>
    </p:spTree>
    <p:extLst>
      <p:ext uri="{BB962C8B-B14F-4D97-AF65-F5344CB8AC3E}">
        <p14:creationId xmlns:p14="http://schemas.microsoft.com/office/powerpoint/2010/main" val="12126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p:cNvSpPr>
          <p:nvPr>
            <p:ph type="title"/>
          </p:nvPr>
        </p:nvSpPr>
        <p:spPr bwMode="auto">
          <a:xfrm>
            <a:off x="222739" y="377113"/>
            <a:ext cx="8229600" cy="1144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algn="ctr" defTabSz="914400" eaLnBrk="1"/>
            <a:r>
              <a:rPr lang="en-US" sz="4400" dirty="0"/>
              <a:t>Local Statistics in VT</a:t>
            </a:r>
            <a:endParaRPr lang="en-US" dirty="0"/>
          </a:p>
        </p:txBody>
      </p:sp>
      <p:sp>
        <p:nvSpPr>
          <p:cNvPr id="21506" name="Rectangle 2"/>
          <p:cNvSpPr>
            <a:spLocks noGrp="1"/>
          </p:cNvSpPr>
          <p:nvPr>
            <p:ph type="body" idx="1"/>
          </p:nvPr>
        </p:nvSpPr>
        <p:spPr bwMode="auto">
          <a:xfrm>
            <a:off x="533400" y="1676400"/>
            <a:ext cx="8305800" cy="39052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normAutofit/>
          </a:bodyPr>
          <a:lstStyle/>
          <a:p>
            <a:pPr marL="342900" lvl="1" indent="-342900" defTabSz="914400">
              <a:spcBef>
                <a:spcPts val="600"/>
              </a:spcBef>
              <a:buClr>
                <a:srgbClr val="414141"/>
              </a:buClr>
              <a:buSzPct val="82000"/>
              <a:buFont typeface="Arial" panose="020B0604020202020204" pitchFamily="34" charset="0"/>
              <a:buChar char="•"/>
              <a:defRPr/>
            </a:pPr>
            <a:r>
              <a:rPr lang="en-US" sz="2400" dirty="0"/>
              <a:t>21 board certified dermatologists in the state of Vermont.</a:t>
            </a:r>
          </a:p>
          <a:p>
            <a:pPr marL="342900" lvl="1" indent="-342900" defTabSz="914400">
              <a:spcBef>
                <a:spcPts val="600"/>
              </a:spcBef>
              <a:buClr>
                <a:srgbClr val="414141"/>
              </a:buClr>
              <a:buSzPct val="82000"/>
              <a:buFont typeface="Arial" panose="020B0604020202020204" pitchFamily="34" charset="0"/>
              <a:buChar char="•"/>
              <a:defRPr/>
            </a:pPr>
            <a:r>
              <a:rPr lang="en-US" sz="2400" dirty="0"/>
              <a:t>12 practice in the Burlington area</a:t>
            </a:r>
          </a:p>
          <a:p>
            <a:pPr marL="625475" lvl="1" indent="-168275" defTabSz="914400" eaLnBrk="1">
              <a:spcBef>
                <a:spcPts val="600"/>
              </a:spcBef>
              <a:buClr>
                <a:srgbClr val="414141"/>
              </a:buClr>
              <a:buFontTx/>
              <a:buChar char="–"/>
              <a:defRPr/>
            </a:pPr>
            <a:r>
              <a:rPr lang="en-US" sz="2400" dirty="0"/>
              <a:t> 8 are academic dermatologists at the University</a:t>
            </a:r>
          </a:p>
          <a:p>
            <a:pPr marL="625475" lvl="1" indent="-168275" defTabSz="914400" eaLnBrk="1">
              <a:spcBef>
                <a:spcPts val="600"/>
              </a:spcBef>
              <a:buClr>
                <a:srgbClr val="414141"/>
              </a:buClr>
              <a:buFontTx/>
              <a:buChar char="–"/>
              <a:defRPr/>
            </a:pPr>
            <a:r>
              <a:rPr lang="en-US" sz="2400" dirty="0"/>
              <a:t> 4 are in private practice in the immediate area</a:t>
            </a:r>
          </a:p>
          <a:p>
            <a:pPr marL="342900" lvl="2" indent="-342900">
              <a:spcBef>
                <a:spcPts val="600"/>
              </a:spcBef>
              <a:buClr>
                <a:srgbClr val="414141"/>
              </a:buClr>
              <a:buSzPct val="82000"/>
              <a:defRPr/>
            </a:pPr>
            <a:r>
              <a:rPr lang="en-US" dirty="0"/>
              <a:t>Remaining 9 dermatologists are in individual practices throughout the state.</a:t>
            </a:r>
          </a:p>
          <a:p>
            <a:pPr marL="342900" lvl="2" indent="-342900">
              <a:spcBef>
                <a:spcPts val="600"/>
              </a:spcBef>
              <a:buClr>
                <a:srgbClr val="414141"/>
              </a:buClr>
              <a:buSzPct val="82000"/>
              <a:defRPr/>
            </a:pPr>
            <a:r>
              <a:rPr lang="en-US" dirty="0"/>
              <a:t>Dermatology inpatient consultation is available 24 hours per day only at the University of Vermont Medical Center.</a:t>
            </a:r>
          </a:p>
          <a:p>
            <a:pPr marL="93663" lvl="2" indent="-93663" defTabSz="914400" eaLnBrk="1">
              <a:spcBef>
                <a:spcPts val="600"/>
              </a:spcBef>
              <a:buClr>
                <a:srgbClr val="414141"/>
              </a:buClr>
              <a:buSzPct val="82000"/>
              <a:buFontTx/>
              <a:buChar char="•"/>
              <a:defRPr/>
            </a:pPr>
            <a:endParaRPr lang="en-US" dirty="0"/>
          </a:p>
        </p:txBody>
      </p:sp>
    </p:spTree>
    <p:extLst>
      <p:ext uri="{BB962C8B-B14F-4D97-AF65-F5344CB8AC3E}">
        <p14:creationId xmlns:p14="http://schemas.microsoft.com/office/powerpoint/2010/main" val="75229377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a:latin typeface="Arial" charset="0"/>
                <a:cs typeface="Arial" charset="0"/>
              </a:rPr>
              <a:t>Metadata in Digital Images</a:t>
            </a:r>
          </a:p>
        </p:txBody>
      </p:sp>
      <p:sp>
        <p:nvSpPr>
          <p:cNvPr id="13315" name="Content Placeholder 2"/>
          <p:cNvSpPr>
            <a:spLocks noGrp="1"/>
          </p:cNvSpPr>
          <p:nvPr>
            <p:ph idx="1"/>
          </p:nvPr>
        </p:nvSpPr>
        <p:spPr>
          <a:xfrm>
            <a:off x="228600" y="1295400"/>
            <a:ext cx="8610600" cy="4953000"/>
          </a:xfrm>
        </p:spPr>
        <p:txBody>
          <a:bodyPr>
            <a:normAutofit/>
          </a:bodyPr>
          <a:lstStyle/>
          <a:p>
            <a:pPr eaLnBrk="1" hangingPunct="1"/>
            <a:r>
              <a:rPr lang="en-US" dirty="0"/>
              <a:t>Metadata - "data that provides information about other data“.</a:t>
            </a:r>
          </a:p>
          <a:p>
            <a:pPr eaLnBrk="1" hangingPunct="1"/>
            <a:r>
              <a:rPr lang="en-US" dirty="0"/>
              <a:t>Photos taken from mobile devices can track locations and dates (</a:t>
            </a:r>
            <a:r>
              <a:rPr lang="en-US" dirty="0" err="1"/>
              <a:t>geotagging</a:t>
            </a:r>
            <a:r>
              <a:rPr lang="en-US" dirty="0"/>
              <a:t>) – </a:t>
            </a:r>
            <a:r>
              <a:rPr lang="en-US" b="1" dirty="0">
                <a:solidFill>
                  <a:srgbClr val="FF0000"/>
                </a:solidFill>
              </a:rPr>
              <a:t>TURN IT OFF! </a:t>
            </a:r>
            <a:endParaRPr lang="en-US" dirty="0">
              <a:solidFill>
                <a:srgbClr val="FF0000"/>
              </a:solidFill>
            </a:endParaRPr>
          </a:p>
          <a:p>
            <a:pPr eaLnBrk="1" hangingPunct="1"/>
            <a:r>
              <a:rPr lang="en-US" dirty="0"/>
              <a:t>Hovering over a photo in a web browser can show information you did not intend to share – </a:t>
            </a:r>
            <a:r>
              <a:rPr lang="en-US" b="1" dirty="0">
                <a:solidFill>
                  <a:srgbClr val="FF0000"/>
                </a:solidFill>
              </a:rPr>
              <a:t>DELETE ALL METADATA!</a:t>
            </a:r>
          </a:p>
          <a:p>
            <a:pPr eaLnBrk="1" hangingPunct="1"/>
            <a:r>
              <a:rPr lang="en-US" b="1" dirty="0">
                <a:solidFill>
                  <a:srgbClr val="FF0000"/>
                </a:solidFill>
              </a:rPr>
              <a:t>Don’t name file names by patient names!</a:t>
            </a:r>
          </a:p>
          <a:p>
            <a:pPr eaLnBrk="1" hangingPunct="1"/>
            <a:endParaRPr lang="en-US" dirty="0">
              <a:solidFill>
                <a:srgbClr val="FF0000"/>
              </a:solidFill>
            </a:endParaRPr>
          </a:p>
        </p:txBody>
      </p:sp>
    </p:spTree>
    <p:extLst>
      <p:ext uri="{BB962C8B-B14F-4D97-AF65-F5344CB8AC3E}">
        <p14:creationId xmlns:p14="http://schemas.microsoft.com/office/powerpoint/2010/main" val="2708153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lgn="ctr">
              <a:buNone/>
            </a:pPr>
            <a:r>
              <a:rPr lang="en-US" dirty="0"/>
              <a:t>THERE'S MORE THAN MEETS THE EYE.</a:t>
            </a:r>
          </a:p>
          <a:p>
            <a:pPr marL="0" indent="0" algn="ctr">
              <a:buNone/>
            </a:pPr>
            <a:endParaRPr lang="en-US" dirty="0"/>
          </a:p>
          <a:p>
            <a:pPr marL="0" indent="0" algn="ctr">
              <a:buNone/>
            </a:pPr>
            <a:r>
              <a:rPr lang="en-US" dirty="0"/>
              <a:t>A CLINICAL PHOTO IS NOT JUST “SKIN DEEP.”</a:t>
            </a:r>
          </a:p>
        </p:txBody>
      </p:sp>
    </p:spTree>
    <p:extLst>
      <p:ext uri="{BB962C8B-B14F-4D97-AF65-F5344CB8AC3E}">
        <p14:creationId xmlns:p14="http://schemas.microsoft.com/office/powerpoint/2010/main" val="129602549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8018"/>
            <a:ext cx="8229600" cy="1143000"/>
          </a:xfrm>
        </p:spPr>
        <p:txBody>
          <a:bodyPr/>
          <a:lstStyle/>
          <a:p>
            <a:r>
              <a:rPr lang="en-US" dirty="0" err="1"/>
              <a:t>Geotagging</a:t>
            </a:r>
            <a:endParaRPr lang="en-US" dirty="0"/>
          </a:p>
        </p:txBody>
      </p:sp>
      <p:sp>
        <p:nvSpPr>
          <p:cNvPr id="3" name="Content Placeholder 2"/>
          <p:cNvSpPr>
            <a:spLocks noGrp="1"/>
          </p:cNvSpPr>
          <p:nvPr>
            <p:ph idx="1"/>
          </p:nvPr>
        </p:nvSpPr>
        <p:spPr>
          <a:xfrm>
            <a:off x="457200" y="1191018"/>
            <a:ext cx="8229600" cy="2283702"/>
          </a:xfrm>
        </p:spPr>
        <p:txBody>
          <a:bodyPr>
            <a:normAutofit fontScale="70000" lnSpcReduction="20000"/>
          </a:bodyPr>
          <a:lstStyle/>
          <a:p>
            <a:r>
              <a:rPr lang="en-US" dirty="0"/>
              <a:t>Photos are tagged with location data.</a:t>
            </a:r>
          </a:p>
          <a:p>
            <a:r>
              <a:rPr lang="en-US" dirty="0"/>
              <a:t>Metadata (called EXIF) will have this location information embedded to it. </a:t>
            </a:r>
          </a:p>
          <a:p>
            <a:r>
              <a:rPr lang="en-US" dirty="0"/>
              <a:t>Disabling only works within the stock camera app. Other apps that access camera (like Instagram, Twitter, </a:t>
            </a:r>
            <a:r>
              <a:rPr lang="en-US" u="sng" dirty="0">
                <a:hlinkClick r:id="rId3"/>
              </a:rPr>
              <a:t>Facebook</a:t>
            </a:r>
            <a:r>
              <a:rPr lang="en-US" dirty="0"/>
              <a:t>, Camera+, </a:t>
            </a:r>
            <a:r>
              <a:rPr lang="en-US" dirty="0" err="1"/>
              <a:t>Whatsapp</a:t>
            </a:r>
            <a:r>
              <a:rPr lang="en-US" dirty="0"/>
              <a:t>) will still be able to tag location data to your photos.</a:t>
            </a:r>
          </a:p>
        </p:txBody>
      </p:sp>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3135054" cy="299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74720"/>
            <a:ext cx="45720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615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5652"/>
            <a:ext cx="3305175"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30289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52400"/>
            <a:ext cx="3581400" cy="1200329"/>
          </a:xfrm>
          <a:prstGeom prst="rect">
            <a:avLst/>
          </a:prstGeom>
          <a:noFill/>
        </p:spPr>
        <p:txBody>
          <a:bodyPr wrap="square" rtlCol="0">
            <a:spAutoFit/>
          </a:bodyPr>
          <a:lstStyle/>
          <a:p>
            <a:r>
              <a:rPr lang="en-US" sz="3600" dirty="0"/>
              <a:t>How To Turn Off </a:t>
            </a:r>
            <a:r>
              <a:rPr lang="en-US" sz="3600" dirty="0" err="1"/>
              <a:t>Geotagging</a:t>
            </a:r>
            <a:endParaRPr lang="en-US" sz="3600" dirty="0"/>
          </a:p>
        </p:txBody>
      </p:sp>
    </p:spTree>
    <p:extLst>
      <p:ext uri="{BB962C8B-B14F-4D97-AF65-F5344CB8AC3E}">
        <p14:creationId xmlns:p14="http://schemas.microsoft.com/office/powerpoint/2010/main" val="28198804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4191000" cy="5638800"/>
          </a:xfrm>
          <a:prstGeom prst="rect">
            <a:avLst/>
          </a:prstGeom>
          <a:noFill/>
        </p:spPr>
        <p:txBody>
          <a:bodyPr wrap="square" rtlCol="0">
            <a:noAutofit/>
          </a:bodyPr>
          <a:lstStyle/>
          <a:p>
            <a:r>
              <a:rPr lang="en-US" sz="2800" dirty="0"/>
              <a:t>“One surgeon learned that a de-identified photo had the patient’s name embedded in file name/properties feature of the link. In other words, right click on the picture… voila …the patient’s name appeared within the file name for the picture. This came as a surprise to the patient who followed by calling an attorney.”</a:t>
            </a:r>
          </a:p>
        </p:txBody>
      </p:sp>
      <p:pic>
        <p:nvPicPr>
          <p:cNvPr id="4" name="Picture 2">
            <a:extLst>
              <a:ext uri="{FF2B5EF4-FFF2-40B4-BE49-F238E27FC236}">
                <a16:creationId xmlns:a16="http://schemas.microsoft.com/office/drawing/2014/main" id="{02F4FCC4-6CD5-4753-A3AB-D40C080E10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51" t="23243" r="26013" b="15316"/>
          <a:stretch/>
        </p:blipFill>
        <p:spPr bwMode="auto">
          <a:xfrm>
            <a:off x="4572000" y="-152400"/>
            <a:ext cx="7372853"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876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681"/>
            <a:ext cx="8229600" cy="1143000"/>
          </a:xfrm>
        </p:spPr>
        <p:txBody>
          <a:bodyPr/>
          <a:lstStyle/>
          <a:p>
            <a:r>
              <a:rPr lang="en-US" dirty="0"/>
              <a:t>Metadata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47" y="1266481"/>
            <a:ext cx="3924653"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265" y="1253628"/>
            <a:ext cx="3440935" cy="472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3048001" y="5562600"/>
            <a:ext cx="747711"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209634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Curbside Consult</a:t>
            </a:r>
          </a:p>
        </p:txBody>
      </p:sp>
      <p:sp>
        <p:nvSpPr>
          <p:cNvPr id="3" name="Content Placeholder 2"/>
          <p:cNvSpPr>
            <a:spLocks noGrp="1"/>
          </p:cNvSpPr>
          <p:nvPr>
            <p:ph idx="1"/>
          </p:nvPr>
        </p:nvSpPr>
        <p:spPr>
          <a:xfrm>
            <a:off x="457200" y="1417638"/>
            <a:ext cx="8229600" cy="4708525"/>
          </a:xfrm>
        </p:spPr>
        <p:txBody>
          <a:bodyPr>
            <a:normAutofit lnSpcReduction="10000"/>
          </a:bodyPr>
          <a:lstStyle/>
          <a:p>
            <a:r>
              <a:rPr lang="en-US" sz="2000" dirty="0"/>
              <a:t>Risk Management</a:t>
            </a:r>
          </a:p>
          <a:p>
            <a:pPr lvl="1"/>
            <a:r>
              <a:rPr lang="en-US" sz="1600" dirty="0"/>
              <a:t>Okay to receive photos in an informal “curbside consult”</a:t>
            </a:r>
          </a:p>
          <a:p>
            <a:pPr lvl="1"/>
            <a:r>
              <a:rPr lang="en-US" sz="1600" dirty="0"/>
              <a:t>Have no control over what the consulting provider is documenting in the medical record</a:t>
            </a:r>
          </a:p>
          <a:p>
            <a:pPr lvl="1"/>
            <a:r>
              <a:rPr lang="en-US" sz="1600" dirty="0"/>
              <a:t>The sender of the photograph is seeing the patient in the context of a formal patient encounter </a:t>
            </a:r>
            <a:r>
              <a:rPr lang="en-US" sz="1600" dirty="0">
                <a:solidFill>
                  <a:srgbClr val="FF0000"/>
                </a:solidFill>
              </a:rPr>
              <a:t>and it is their responsibility to place the photos in the medical record</a:t>
            </a:r>
          </a:p>
          <a:p>
            <a:r>
              <a:rPr lang="en-US" sz="2000" dirty="0"/>
              <a:t>Security Officer</a:t>
            </a:r>
          </a:p>
          <a:p>
            <a:pPr lvl="1"/>
            <a:r>
              <a:rPr lang="en-US" sz="1600" dirty="0"/>
              <a:t>The onus is on the sender of the photo to send it securely and get consent</a:t>
            </a:r>
          </a:p>
          <a:p>
            <a:pPr lvl="1"/>
            <a:r>
              <a:rPr lang="en-US" sz="1600" dirty="0"/>
              <a:t>If you reply to that text or e-mail about diagnosis or treatment, you are responsible for the information</a:t>
            </a:r>
          </a:p>
          <a:p>
            <a:pPr lvl="1"/>
            <a:r>
              <a:rPr lang="en-US" sz="1600" dirty="0"/>
              <a:t>Don’t store the photo</a:t>
            </a:r>
          </a:p>
          <a:p>
            <a:r>
              <a:rPr lang="en-US" sz="2000" dirty="0"/>
              <a:t>Compliance</a:t>
            </a:r>
          </a:p>
          <a:p>
            <a:pPr lvl="1"/>
            <a:r>
              <a:rPr lang="en-US" sz="1600" dirty="0"/>
              <a:t>If used for the purpose of treatment, payment or operations, it is part of the medical record.  Sender of photo needs to place in record.</a:t>
            </a:r>
          </a:p>
          <a:p>
            <a:pPr lvl="1"/>
            <a:endParaRPr lang="en-US" sz="1600" dirty="0"/>
          </a:p>
          <a:p>
            <a:pPr marL="0" indent="0">
              <a:buNone/>
            </a:pPr>
            <a:r>
              <a:rPr lang="en-US" sz="2000" dirty="0"/>
              <a:t>Potential solution-if one party has encrypted e-mail. Send encrypted e-mail back and forth. Can be initiated on either side.</a:t>
            </a:r>
          </a:p>
        </p:txBody>
      </p:sp>
    </p:spTree>
    <p:extLst>
      <p:ext uri="{BB962C8B-B14F-4D97-AF65-F5344CB8AC3E}">
        <p14:creationId xmlns:p14="http://schemas.microsoft.com/office/powerpoint/2010/main" val="1628032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2096"/>
            <a:ext cx="8610600" cy="1052736"/>
          </a:xfrm>
        </p:spPr>
        <p:txBody>
          <a:bodyPr>
            <a:normAutofit fontScale="90000"/>
          </a:bodyPr>
          <a:lstStyle/>
          <a:p>
            <a:r>
              <a:rPr lang="en-US" dirty="0"/>
              <a:t>SCENARIO #3</a:t>
            </a:r>
            <a:br>
              <a:rPr lang="en-US" dirty="0"/>
            </a:br>
            <a:r>
              <a:rPr lang="en-US" dirty="0"/>
              <a:t>The Patient Wants To Send You A Photo</a:t>
            </a:r>
          </a:p>
        </p:txBody>
      </p:sp>
      <p:grpSp>
        <p:nvGrpSpPr>
          <p:cNvPr id="5" name="Group 4"/>
          <p:cNvGrpSpPr/>
          <p:nvPr/>
        </p:nvGrpSpPr>
        <p:grpSpPr>
          <a:xfrm>
            <a:off x="381000" y="2286000"/>
            <a:ext cx="8591244" cy="2743200"/>
            <a:chOff x="400356" y="1752600"/>
            <a:chExt cx="8591244" cy="27432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56" y="1752600"/>
              <a:ext cx="859124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1752600"/>
              <a:ext cx="1066800" cy="22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2590800"/>
              <a:ext cx="990600" cy="22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3581400"/>
              <a:ext cx="990600" cy="22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4004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052512"/>
          </a:xfrm>
        </p:spPr>
        <p:txBody>
          <a:bodyPr/>
          <a:lstStyle/>
          <a:p>
            <a:r>
              <a:rPr lang="en-US" dirty="0"/>
              <a:t>Is This A Patient Encounter?</a:t>
            </a:r>
          </a:p>
        </p:txBody>
      </p:sp>
      <p:sp>
        <p:nvSpPr>
          <p:cNvPr id="3" name="Text Placeholder 2"/>
          <p:cNvSpPr>
            <a:spLocks noGrp="1"/>
          </p:cNvSpPr>
          <p:nvPr>
            <p:ph type="body" idx="1"/>
          </p:nvPr>
        </p:nvSpPr>
        <p:spPr/>
        <p:txBody>
          <a:bodyPr>
            <a:normAutofit fontScale="92500" lnSpcReduction="10000"/>
          </a:bodyPr>
          <a:lstStyle/>
          <a:p>
            <a:r>
              <a:rPr lang="en-US" dirty="0"/>
              <a:t>Patient portals allow patients to send photos that file directly to the EHR.</a:t>
            </a:r>
          </a:p>
          <a:p>
            <a:r>
              <a:rPr lang="en-US" dirty="0"/>
              <a:t>Personal decision if you want to give out your e-mail or phone number.</a:t>
            </a:r>
          </a:p>
          <a:p>
            <a:r>
              <a:rPr lang="en-US" dirty="0"/>
              <a:t>If this is an established patient, this is an interaction – Best Practices: document in the record as an encounter and the photo should be filed.</a:t>
            </a:r>
          </a:p>
          <a:p>
            <a:r>
              <a:rPr lang="en-US" dirty="0"/>
              <a:t>Do you normally document telephone calls in the chart?  Is this interaction any different?</a:t>
            </a:r>
          </a:p>
          <a:p>
            <a:pPr marL="0" indent="0">
              <a:buNone/>
            </a:pPr>
            <a:endParaRPr lang="en-US" dirty="0"/>
          </a:p>
        </p:txBody>
      </p:sp>
    </p:spTree>
    <p:extLst>
      <p:ext uri="{BB962C8B-B14F-4D97-AF65-F5344CB8AC3E}">
        <p14:creationId xmlns:p14="http://schemas.microsoft.com/office/powerpoint/2010/main" val="3661634117"/>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Methods to Secure Information</a:t>
            </a:r>
          </a:p>
        </p:txBody>
      </p:sp>
      <p:sp>
        <p:nvSpPr>
          <p:cNvPr id="3" name="Content Placeholder 2"/>
          <p:cNvSpPr>
            <a:spLocks noGrp="1"/>
          </p:cNvSpPr>
          <p:nvPr>
            <p:ph sz="half" idx="1"/>
          </p:nvPr>
        </p:nvSpPr>
        <p:spPr/>
        <p:txBody>
          <a:bodyPr/>
          <a:lstStyle/>
          <a:p>
            <a:r>
              <a:rPr lang="en-US" dirty="0"/>
              <a:t>Deterrents</a:t>
            </a:r>
          </a:p>
          <a:p>
            <a:pPr lvl="1"/>
            <a:r>
              <a:rPr lang="en-US" dirty="0"/>
              <a:t>Alerts</a:t>
            </a:r>
          </a:p>
          <a:p>
            <a:pPr lvl="1"/>
            <a:r>
              <a:rPr lang="en-US" dirty="0"/>
              <a:t>Audit trails</a:t>
            </a:r>
          </a:p>
          <a:p>
            <a:r>
              <a:rPr lang="en-US" dirty="0"/>
              <a:t>Risk management systems</a:t>
            </a:r>
          </a:p>
          <a:p>
            <a:pPr lvl="1"/>
            <a:r>
              <a:rPr lang="en-US" dirty="0"/>
              <a:t>Software management</a:t>
            </a:r>
          </a:p>
          <a:p>
            <a:pPr lvl="1"/>
            <a:r>
              <a:rPr lang="en-US" dirty="0"/>
              <a:t>Vulnerability analysis</a:t>
            </a:r>
          </a:p>
        </p:txBody>
      </p:sp>
      <p:sp>
        <p:nvSpPr>
          <p:cNvPr id="4" name="Content Placeholder 3"/>
          <p:cNvSpPr>
            <a:spLocks noGrp="1"/>
          </p:cNvSpPr>
          <p:nvPr>
            <p:ph sz="half" idx="2"/>
          </p:nvPr>
        </p:nvSpPr>
        <p:spPr/>
        <p:txBody>
          <a:bodyPr/>
          <a:lstStyle/>
          <a:p>
            <a:r>
              <a:rPr lang="en-US" dirty="0"/>
              <a:t>Obstacles</a:t>
            </a:r>
          </a:p>
          <a:p>
            <a:pPr lvl="1"/>
            <a:r>
              <a:rPr lang="en-US" dirty="0"/>
              <a:t>Authentication</a:t>
            </a:r>
          </a:p>
          <a:p>
            <a:pPr lvl="1"/>
            <a:r>
              <a:rPr lang="en-US" dirty="0"/>
              <a:t>Authorization</a:t>
            </a:r>
          </a:p>
          <a:p>
            <a:pPr lvl="1"/>
            <a:r>
              <a:rPr lang="en-US" dirty="0"/>
              <a:t>Integrity management</a:t>
            </a:r>
          </a:p>
          <a:p>
            <a:pPr lvl="1"/>
            <a:r>
              <a:rPr lang="en-US" dirty="0"/>
              <a:t>Digital signatures</a:t>
            </a:r>
          </a:p>
          <a:p>
            <a:pPr lvl="1"/>
            <a:r>
              <a:rPr lang="en-US" dirty="0"/>
              <a:t>Encryption</a:t>
            </a:r>
          </a:p>
          <a:p>
            <a:pPr lvl="1"/>
            <a:r>
              <a:rPr lang="en-US" dirty="0"/>
              <a:t>Firewalls</a:t>
            </a:r>
          </a:p>
          <a:p>
            <a:pPr lvl="1"/>
            <a:r>
              <a:rPr lang="en-US" dirty="0"/>
              <a:t>Rights management</a:t>
            </a:r>
          </a:p>
        </p:txBody>
      </p:sp>
    </p:spTree>
    <p:extLst>
      <p:ext uri="{BB962C8B-B14F-4D97-AF65-F5344CB8AC3E}">
        <p14:creationId xmlns:p14="http://schemas.microsoft.com/office/powerpoint/2010/main" val="37556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5" descr="imag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3236" y="1973218"/>
            <a:ext cx="1419225" cy="361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p:nvPr/>
        </p:nvGrpSpPr>
        <p:grpSpPr>
          <a:xfrm>
            <a:off x="1905002" y="1292786"/>
            <a:ext cx="4086225" cy="5038725"/>
            <a:chOff x="2498124" y="1009650"/>
            <a:chExt cx="4086225" cy="5038725"/>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583" y="1009650"/>
              <a:ext cx="34861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8124" y="3276600"/>
              <a:ext cx="40862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2" y="1433512"/>
            <a:ext cx="29432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noGrp="1"/>
          </p:cNvSpPr>
          <p:nvPr>
            <p:ph type="title"/>
          </p:nvPr>
        </p:nvSpPr>
        <p:spPr bwMode="auto">
          <a:xfrm>
            <a:off x="381000" y="146611"/>
            <a:ext cx="822960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normAutofit/>
          </a:bodyPr>
          <a:lstStyle/>
          <a:p>
            <a:pPr algn="ctr" defTabSz="914400" eaLnBrk="1"/>
            <a:r>
              <a:rPr lang="en-US" sz="3600" dirty="0"/>
              <a:t>VT Dermatology Workforce</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1574" y="6172200"/>
            <a:ext cx="1884837" cy="536708"/>
          </a:xfrm>
          <a:prstGeom prst="rect">
            <a:avLst/>
          </a:prstGeom>
        </p:spPr>
      </p:pic>
    </p:spTree>
    <p:extLst>
      <p:ext uri="{BB962C8B-B14F-4D97-AF65-F5344CB8AC3E}">
        <p14:creationId xmlns:p14="http://schemas.microsoft.com/office/powerpoint/2010/main" val="864205673"/>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Content Placeholder 2"/>
          <p:cNvSpPr>
            <a:spLocks noGrp="1"/>
          </p:cNvSpPr>
          <p:nvPr>
            <p:ph idx="1"/>
          </p:nvPr>
        </p:nvSpPr>
        <p:spPr/>
        <p:txBody>
          <a:bodyPr/>
          <a:lstStyle/>
          <a:p>
            <a:r>
              <a:rPr lang="en-US" dirty="0"/>
              <a:t>Should you take a clinical photo on your cell phone?</a:t>
            </a:r>
          </a:p>
          <a:p>
            <a:endParaRPr lang="en-US" dirty="0"/>
          </a:p>
        </p:txBody>
      </p:sp>
    </p:spTree>
    <p:extLst>
      <p:ext uri="{BB962C8B-B14F-4D97-AF65-F5344CB8AC3E}">
        <p14:creationId xmlns:p14="http://schemas.microsoft.com/office/powerpoint/2010/main" val="908432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Yes, but don’t store the photo on your phone, delete it once it’s in the EHR or in a secure folder.</a:t>
            </a:r>
          </a:p>
          <a:p>
            <a:r>
              <a:rPr lang="en-US" dirty="0"/>
              <a:t>Turn off geotagging and delete all metadata if you post it or reuse it (after you get consent).</a:t>
            </a:r>
          </a:p>
        </p:txBody>
      </p:sp>
    </p:spTree>
    <p:extLst>
      <p:ext uri="{BB962C8B-B14F-4D97-AF65-F5344CB8AC3E}">
        <p14:creationId xmlns:p14="http://schemas.microsoft.com/office/powerpoint/2010/main" val="4098080711"/>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Should You Take and Store Images?</a:t>
            </a:r>
          </a:p>
        </p:txBody>
      </p:sp>
      <p:sp>
        <p:nvSpPr>
          <p:cNvPr id="3" name="Text Placeholder 2"/>
          <p:cNvSpPr>
            <a:spLocks noGrp="1"/>
          </p:cNvSpPr>
          <p:nvPr>
            <p:ph type="body" idx="1"/>
          </p:nvPr>
        </p:nvSpPr>
        <p:spPr/>
        <p:txBody>
          <a:bodyPr>
            <a:normAutofit fontScale="92500" lnSpcReduction="10000"/>
          </a:bodyPr>
          <a:lstStyle/>
          <a:p>
            <a:r>
              <a:rPr lang="en-US" dirty="0"/>
              <a:t>Use a secure app if available.</a:t>
            </a:r>
          </a:p>
          <a:p>
            <a:r>
              <a:rPr lang="en-US" dirty="0"/>
              <a:t>Do not back-up/upload to cloud.</a:t>
            </a:r>
          </a:p>
          <a:p>
            <a:r>
              <a:rPr lang="en-US" dirty="0"/>
              <a:t>Do not store on native camera roll.</a:t>
            </a:r>
          </a:p>
          <a:p>
            <a:r>
              <a:rPr lang="en-US" dirty="0"/>
              <a:t>It is now part of the medical record.</a:t>
            </a:r>
          </a:p>
          <a:p>
            <a:r>
              <a:rPr lang="en-US" dirty="0"/>
              <a:t>Once an image is acquired, the dermatologist must be prepared to retain the chart (electronic or paper) and images for as long as the medical records are kept and not lose track or discard this image.</a:t>
            </a:r>
          </a:p>
          <a:p>
            <a:endParaRPr lang="en-US" dirty="0"/>
          </a:p>
        </p:txBody>
      </p:sp>
    </p:spTree>
    <p:extLst>
      <p:ext uri="{BB962C8B-B14F-4D97-AF65-F5344CB8AC3E}">
        <p14:creationId xmlns:p14="http://schemas.microsoft.com/office/powerpoint/2010/main" val="1154607102"/>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305800" cy="1052736"/>
          </a:xfrm>
        </p:spPr>
        <p:txBody>
          <a:bodyPr/>
          <a:lstStyle/>
          <a:p>
            <a:r>
              <a:rPr lang="en-US" sz="2400" dirty="0"/>
              <a:t>HIPPA Compliant Storage and Communication Systems</a:t>
            </a:r>
          </a:p>
        </p:txBody>
      </p:sp>
      <p:graphicFrame>
        <p:nvGraphicFramePr>
          <p:cNvPr id="3" name="Table 2"/>
          <p:cNvGraphicFramePr>
            <a:graphicFrameLocks noGrp="1"/>
          </p:cNvGraphicFramePr>
          <p:nvPr>
            <p:extLst>
              <p:ext uri="{D42A27DB-BD31-4B8C-83A1-F6EECF244321}">
                <p14:modId xmlns:p14="http://schemas.microsoft.com/office/powerpoint/2010/main" val="977150751"/>
              </p:ext>
            </p:extLst>
          </p:nvPr>
        </p:nvGraphicFramePr>
        <p:xfrm>
          <a:off x="152400" y="685800"/>
          <a:ext cx="8839200" cy="56388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70840">
                <a:tc>
                  <a:txBody>
                    <a:bodyPr/>
                    <a:lstStyle/>
                    <a:p>
                      <a:r>
                        <a:rPr lang="en-US" dirty="0"/>
                        <a:t>HIPPA Compliant </a:t>
                      </a:r>
                    </a:p>
                    <a:p>
                      <a:r>
                        <a:rPr lang="en-US" dirty="0"/>
                        <a:t>Technology</a:t>
                      </a:r>
                    </a:p>
                  </a:txBody>
                  <a:tcPr/>
                </a:tc>
                <a:tc>
                  <a:txBody>
                    <a:bodyPr/>
                    <a:lstStyle/>
                    <a:p>
                      <a:r>
                        <a:rPr lang="en-US" dirty="0"/>
                        <a:t>Company</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dirty="0"/>
                        <a:t>System Description</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dirty="0"/>
                        <a:t>Website</a:t>
                      </a:r>
                    </a:p>
                    <a:p>
                      <a:endParaRPr lang="en-US" dirty="0"/>
                    </a:p>
                  </a:txBody>
                  <a:tcPr/>
                </a:tc>
                <a:extLst>
                  <a:ext uri="{0D108BD9-81ED-4DB2-BD59-A6C34878D82A}">
                    <a16:rowId xmlns:a16="http://schemas.microsoft.com/office/drawing/2014/main" val="10000"/>
                  </a:ext>
                </a:extLst>
              </a:tr>
              <a:tr h="370840">
                <a:tc>
                  <a:txBody>
                    <a:bodyPr/>
                    <a:lstStyle/>
                    <a:p>
                      <a:r>
                        <a:rPr lang="fr-FR" sz="1400" dirty="0" err="1">
                          <a:solidFill>
                            <a:srgbClr val="002060"/>
                          </a:solidFill>
                        </a:rPr>
                        <a:t>Imprivata</a:t>
                      </a:r>
                      <a:r>
                        <a:rPr lang="fr-FR" sz="1400" dirty="0">
                          <a:solidFill>
                            <a:srgbClr val="002060"/>
                          </a:solidFill>
                        </a:rPr>
                        <a:t> </a:t>
                      </a:r>
                      <a:r>
                        <a:rPr lang="fr-FR" sz="1400" dirty="0" err="1">
                          <a:solidFill>
                            <a:srgbClr val="002060"/>
                          </a:solidFill>
                        </a:rPr>
                        <a:t>Cortext</a:t>
                      </a:r>
                      <a:r>
                        <a:rPr lang="fr-FR" sz="1400" dirty="0">
                          <a:solidFill>
                            <a:srgbClr val="002060"/>
                          </a:solidFill>
                        </a:rPr>
                        <a:t>®</a:t>
                      </a:r>
                      <a:endParaRPr lang="en-US" sz="1400" dirty="0">
                        <a:solidFill>
                          <a:srgbClr val="002060"/>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fr-FR" sz="1400" dirty="0" err="1">
                          <a:solidFill>
                            <a:srgbClr val="002060"/>
                          </a:solidFill>
                        </a:rPr>
                        <a:t>Imprivata</a:t>
                      </a:r>
                      <a:endParaRPr lang="en-US" sz="1400" dirty="0">
                        <a:solidFill>
                          <a:srgbClr val="002060"/>
                        </a:solidFill>
                      </a:endParaRPr>
                    </a:p>
                    <a:p>
                      <a:endParaRPr lang="en-US" sz="14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fr-FR" sz="1400" dirty="0">
                          <a:solidFill>
                            <a:srgbClr val="002060"/>
                          </a:solidFill>
                        </a:rPr>
                        <a:t>HIPAA-</a:t>
                      </a:r>
                      <a:r>
                        <a:rPr lang="fr-FR" sz="1400" dirty="0" err="1">
                          <a:solidFill>
                            <a:srgbClr val="002060"/>
                          </a:solidFill>
                        </a:rPr>
                        <a:t>compliant</a:t>
                      </a:r>
                      <a:r>
                        <a:rPr lang="fr-FR" sz="1400" dirty="0">
                          <a:solidFill>
                            <a:srgbClr val="002060"/>
                          </a:solidFill>
                        </a:rPr>
                        <a:t> </a:t>
                      </a:r>
                    </a:p>
                    <a:p>
                      <a:pPr marL="0" marR="0" indent="0" algn="l" defTabSz="914400" rtl="0" eaLnBrk="1" fontAlgn="auto" latinLnBrk="1" hangingPunct="1">
                        <a:lnSpc>
                          <a:spcPct val="100000"/>
                        </a:lnSpc>
                        <a:spcBef>
                          <a:spcPts val="0"/>
                        </a:spcBef>
                        <a:spcAft>
                          <a:spcPts val="0"/>
                        </a:spcAft>
                        <a:buClrTx/>
                        <a:buSzTx/>
                        <a:buFontTx/>
                        <a:buNone/>
                        <a:tabLst/>
                        <a:defRPr/>
                      </a:pPr>
                      <a:r>
                        <a:rPr lang="fr-FR" sz="1400" dirty="0">
                          <a:solidFill>
                            <a:srgbClr val="002060"/>
                          </a:solidFill>
                        </a:rPr>
                        <a:t>communications platform</a:t>
                      </a:r>
                      <a:endParaRPr lang="en-US" sz="1400" dirty="0">
                        <a:solidFill>
                          <a:srgbClr val="002060"/>
                        </a:solidFill>
                      </a:endParaRPr>
                    </a:p>
                    <a:p>
                      <a:endParaRPr lang="en-US" sz="14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fr-FR" sz="1400" dirty="0">
                          <a:solidFill>
                            <a:srgbClr val="002060"/>
                          </a:solidFill>
                        </a:rPr>
                        <a:t>http://www.imprivata.com/ secure-communications14</a:t>
                      </a:r>
                      <a:endParaRPr lang="en-US" sz="1400" dirty="0">
                        <a:solidFill>
                          <a:srgbClr val="002060"/>
                        </a:solidFill>
                      </a:endParaRPr>
                    </a:p>
                    <a:p>
                      <a:endParaRPr lang="en-US" sz="1400" dirty="0"/>
                    </a:p>
                  </a:txBody>
                  <a:tcPr/>
                </a:tc>
                <a:extLst>
                  <a:ext uri="{0D108BD9-81ED-4DB2-BD59-A6C34878D82A}">
                    <a16:rowId xmlns:a16="http://schemas.microsoft.com/office/drawing/2014/main" val="10001"/>
                  </a:ext>
                </a:extLst>
              </a:tr>
              <a:tr h="370840">
                <a:tc>
                  <a:txBody>
                    <a:bodyPr/>
                    <a:lstStyle/>
                    <a:p>
                      <a:r>
                        <a:rPr lang="en-US" sz="1400" dirty="0" err="1">
                          <a:solidFill>
                            <a:srgbClr val="002060"/>
                          </a:solidFill>
                        </a:rPr>
                        <a:t>Firehost</a:t>
                      </a:r>
                      <a:r>
                        <a:rPr lang="en-US" sz="1400" dirty="0">
                          <a:solidFill>
                            <a:srgbClr val="002060"/>
                          </a:solidFill>
                        </a:rPr>
                        <a:t> Secure Cloud     Hosting®</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err="1">
                          <a:solidFill>
                            <a:srgbClr val="002060"/>
                          </a:solidFill>
                        </a:rPr>
                        <a:t>FireHost</a:t>
                      </a:r>
                      <a:r>
                        <a:rPr lang="en-US" sz="1400" dirty="0">
                          <a:solidFill>
                            <a:srgbClr val="002060"/>
                          </a:solidFill>
                        </a:rPr>
                        <a:t> </a:t>
                      </a:r>
                      <a:r>
                        <a:rPr lang="en-US" sz="1400" dirty="0" err="1">
                          <a:solidFill>
                            <a:srgbClr val="002060"/>
                          </a:solidFill>
                        </a:rPr>
                        <a:t>Inc</a:t>
                      </a:r>
                      <a:endParaRPr lang="en-US" sz="14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HIPAA-compliant cloud     storage</a:t>
                      </a:r>
                      <a:endParaRPr lang="en-US" sz="14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http://www.firehost.com</a:t>
                      </a:r>
                    </a:p>
                  </a:txBody>
                  <a:tcPr/>
                </a:tc>
                <a:extLst>
                  <a:ext uri="{0D108BD9-81ED-4DB2-BD59-A6C34878D82A}">
                    <a16:rowId xmlns:a16="http://schemas.microsoft.com/office/drawing/2014/main" val="10002"/>
                  </a:ext>
                </a:extLst>
              </a:tr>
              <a:tr h="370840">
                <a:tc>
                  <a:txBody>
                    <a:bodyPr/>
                    <a:lstStyle/>
                    <a:p>
                      <a:r>
                        <a:rPr lang="en-US" sz="1400" dirty="0" err="1">
                          <a:solidFill>
                            <a:srgbClr val="002060"/>
                          </a:solidFill>
                        </a:rPr>
                        <a:t>CareCloud</a:t>
                      </a:r>
                      <a:r>
                        <a:rPr lang="en-US" sz="1400" dirty="0">
                          <a:solidFill>
                            <a:srgbClr val="002060"/>
                          </a:solidFill>
                        </a:rPr>
                        <a:t>®</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err="1">
                          <a:solidFill>
                            <a:srgbClr val="002060"/>
                          </a:solidFill>
                        </a:rPr>
                        <a:t>CareCloud</a:t>
                      </a:r>
                      <a:endParaRPr lang="en-US" sz="1400" dirty="0">
                        <a:solidFill>
                          <a:srgbClr val="002060"/>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HIPAA-compliant</a:t>
                      </a:r>
                      <a:r>
                        <a:rPr lang="en-US" sz="1400" baseline="0" dirty="0">
                          <a:solidFill>
                            <a:srgbClr val="002060"/>
                          </a:solidFill>
                        </a:rPr>
                        <a:t> </a:t>
                      </a:r>
                      <a:r>
                        <a:rPr lang="en-US" sz="1400" dirty="0">
                          <a:solidFill>
                            <a:srgbClr val="002060"/>
                          </a:solidFill>
                        </a:rPr>
                        <a:t>cloud</a:t>
                      </a:r>
                      <a:r>
                        <a:rPr lang="en-US" sz="1400" baseline="0" dirty="0">
                          <a:solidFill>
                            <a:srgbClr val="002060"/>
                          </a:solidFill>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Storage</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http://www.carecloud.com</a:t>
                      </a:r>
                    </a:p>
                    <a:p>
                      <a:endParaRPr lang="en-US" sz="1400" dirty="0">
                        <a:solidFill>
                          <a:srgbClr val="002060"/>
                        </a:solidFill>
                      </a:endParaRPr>
                    </a:p>
                  </a:txBody>
                  <a:tcPr/>
                </a:tc>
                <a:extLst>
                  <a:ext uri="{0D108BD9-81ED-4DB2-BD59-A6C34878D82A}">
                    <a16:rowId xmlns:a16="http://schemas.microsoft.com/office/drawing/2014/main" val="10003"/>
                  </a:ext>
                </a:extLst>
              </a:tr>
              <a:tr h="370840">
                <a:tc>
                  <a:txBody>
                    <a:bodyPr/>
                    <a:lstStyle/>
                    <a:p>
                      <a:r>
                        <a:rPr lang="en-US" sz="1400" dirty="0" err="1">
                          <a:solidFill>
                            <a:srgbClr val="002060"/>
                          </a:solidFill>
                        </a:rPr>
                        <a:t>qliqSoft</a:t>
                      </a:r>
                      <a:r>
                        <a:rPr lang="en-US" sz="1400" dirty="0">
                          <a:solidFill>
                            <a:srgbClr val="002060"/>
                          </a:solidFill>
                        </a:rPr>
                        <a:t>®</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err="1">
                          <a:solidFill>
                            <a:srgbClr val="002060"/>
                          </a:solidFill>
                        </a:rPr>
                        <a:t>qliqSOFT</a:t>
                      </a:r>
                      <a:endParaRPr lang="en-US" sz="1400" dirty="0">
                        <a:solidFill>
                          <a:srgbClr val="002060"/>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HIPAA compliant text </a:t>
                      </a:r>
                    </a:p>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Messaging</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https://qliqsoft.com</a:t>
                      </a:r>
                    </a:p>
                  </a:txBody>
                  <a:tcPr/>
                </a:tc>
                <a:extLst>
                  <a:ext uri="{0D108BD9-81ED-4DB2-BD59-A6C34878D82A}">
                    <a16:rowId xmlns:a16="http://schemas.microsoft.com/office/drawing/2014/main" val="10004"/>
                  </a:ext>
                </a:extLst>
              </a:tr>
              <a:tr h="370840">
                <a:tc>
                  <a:txBody>
                    <a:bodyPr/>
                    <a:lstStyle/>
                    <a:p>
                      <a:r>
                        <a:rPr lang="en-US" sz="1400" dirty="0" err="1">
                          <a:solidFill>
                            <a:srgbClr val="002060"/>
                          </a:solidFill>
                        </a:rPr>
                        <a:t>Medigram</a:t>
                      </a:r>
                      <a:r>
                        <a:rPr lang="en-US" sz="1400" dirty="0">
                          <a:solidFill>
                            <a:srgbClr val="002060"/>
                          </a:solidFill>
                        </a:rPr>
                        <a:t>®</a:t>
                      </a:r>
                    </a:p>
                  </a:txBody>
                  <a:tcPr/>
                </a:tc>
                <a:tc>
                  <a:txBody>
                    <a:bodyPr/>
                    <a:lstStyle/>
                    <a:p>
                      <a:r>
                        <a:rPr lang="en-US" sz="1400" dirty="0" err="1">
                          <a:solidFill>
                            <a:srgbClr val="002060"/>
                          </a:solidFill>
                        </a:rPr>
                        <a:t>Medigram</a:t>
                      </a:r>
                      <a:r>
                        <a:rPr lang="en-US" sz="1400" dirty="0">
                          <a:solidFill>
                            <a:srgbClr val="002060"/>
                          </a:solidFill>
                        </a:rPr>
                        <a:t>, </a:t>
                      </a:r>
                      <a:r>
                        <a:rPr lang="en-US" sz="1400" dirty="0" err="1">
                          <a:solidFill>
                            <a:srgbClr val="002060"/>
                          </a:solidFill>
                        </a:rPr>
                        <a:t>Inc</a:t>
                      </a:r>
                      <a:endParaRPr lang="en-US" sz="1400" dirty="0">
                        <a:solidFill>
                          <a:srgbClr val="002060"/>
                        </a:solidFill>
                      </a:endParaRPr>
                    </a:p>
                  </a:txBody>
                  <a:tcPr/>
                </a:tc>
                <a:tc>
                  <a:txBody>
                    <a:bodyPr/>
                    <a:lstStyle/>
                    <a:p>
                      <a:r>
                        <a:rPr lang="en-US" sz="1400" dirty="0">
                          <a:solidFill>
                            <a:srgbClr val="002060"/>
                          </a:solidFill>
                        </a:rPr>
                        <a:t>HIPAA-compliant group </a:t>
                      </a:r>
                    </a:p>
                    <a:p>
                      <a:r>
                        <a:rPr lang="en-US" sz="1400" dirty="0">
                          <a:solidFill>
                            <a:srgbClr val="002060"/>
                          </a:solidFill>
                        </a:rPr>
                        <a:t>messaging (HCGM)</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https://medigram.com/</a:t>
                      </a:r>
                    </a:p>
                    <a:p>
                      <a:endParaRPr lang="en-US" sz="1400" dirty="0">
                        <a:solidFill>
                          <a:srgbClr val="002060"/>
                        </a:solidFill>
                      </a:endParaRPr>
                    </a:p>
                  </a:txBody>
                  <a:tcPr/>
                </a:tc>
                <a:extLst>
                  <a:ext uri="{0D108BD9-81ED-4DB2-BD59-A6C34878D82A}">
                    <a16:rowId xmlns:a16="http://schemas.microsoft.com/office/drawing/2014/main" val="10005"/>
                  </a:ext>
                </a:extLst>
              </a:tr>
              <a:tr h="370840">
                <a:tc>
                  <a:txBody>
                    <a:bodyPr/>
                    <a:lstStyle/>
                    <a:p>
                      <a:r>
                        <a:rPr lang="en-US" sz="1400" dirty="0" err="1">
                          <a:solidFill>
                            <a:srgbClr val="002060"/>
                          </a:solidFill>
                        </a:rPr>
                        <a:t>HippaChat</a:t>
                      </a:r>
                      <a:r>
                        <a:rPr lang="en-US" sz="1400" dirty="0">
                          <a:solidFill>
                            <a:srgbClr val="002060"/>
                          </a:solidFill>
                        </a:rPr>
                        <a:t>®</a:t>
                      </a:r>
                    </a:p>
                  </a:txBody>
                  <a:tcPr/>
                </a:tc>
                <a:tc>
                  <a:txBody>
                    <a:bodyPr/>
                    <a:lstStyle/>
                    <a:p>
                      <a:r>
                        <a:rPr lang="en-US" sz="1400" dirty="0" err="1">
                          <a:solidFill>
                            <a:srgbClr val="002060"/>
                          </a:solidFill>
                        </a:rPr>
                        <a:t>Everbridge</a:t>
                      </a:r>
                      <a:endParaRPr lang="en-US" sz="1400" dirty="0">
                        <a:solidFill>
                          <a:srgbClr val="002060"/>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HIPAA-compliant text messaging and video calls like </a:t>
                      </a:r>
                    </a:p>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err="1">
                          <a:solidFill>
                            <a:srgbClr val="002060"/>
                          </a:solidFill>
                        </a:rPr>
                        <a:t>FaceTime</a:t>
                      </a:r>
                      <a:r>
                        <a:rPr lang="en-US" sz="1400" dirty="0">
                          <a:solidFill>
                            <a:srgbClr val="002060"/>
                          </a:solidFill>
                        </a:rPr>
                        <a:t> or Skype</a:t>
                      </a:r>
                    </a:p>
                    <a:p>
                      <a:endParaRPr lang="en-US" sz="1400" dirty="0">
                        <a:solidFill>
                          <a:srgbClr val="002060"/>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http://www.hipaachat.com/</a:t>
                      </a:r>
                    </a:p>
                    <a:p>
                      <a:endParaRPr lang="en-US" sz="1400" dirty="0">
                        <a:solidFill>
                          <a:srgbClr val="002060"/>
                        </a:solidFill>
                      </a:endParaRPr>
                    </a:p>
                  </a:txBody>
                  <a:tcPr/>
                </a:tc>
                <a:extLst>
                  <a:ext uri="{0D108BD9-81ED-4DB2-BD59-A6C34878D82A}">
                    <a16:rowId xmlns:a16="http://schemas.microsoft.com/office/drawing/2014/main" val="10006"/>
                  </a:ext>
                </a:extLst>
              </a:tr>
              <a:tr h="370840">
                <a:tc>
                  <a:txBody>
                    <a:bodyPr/>
                    <a:lstStyle/>
                    <a:p>
                      <a:r>
                        <a:rPr lang="en-US" sz="1400" dirty="0" err="1">
                          <a:solidFill>
                            <a:srgbClr val="002060"/>
                          </a:solidFill>
                        </a:rPr>
                        <a:t>FotoFinder</a:t>
                      </a:r>
                      <a:r>
                        <a:rPr lang="en-US" sz="1400" dirty="0">
                          <a:solidFill>
                            <a:srgbClr val="002060"/>
                          </a:solidFill>
                        </a:rPr>
                        <a:t> </a:t>
                      </a:r>
                      <a:r>
                        <a:rPr lang="en-US" sz="1400" dirty="0" err="1">
                          <a:solidFill>
                            <a:srgbClr val="002060"/>
                          </a:solidFill>
                        </a:rPr>
                        <a:t>Handyscope</a:t>
                      </a:r>
                      <a:r>
                        <a:rPr lang="en-US" sz="1400" dirty="0">
                          <a:solidFill>
                            <a:srgbClr val="002060"/>
                          </a:solidFill>
                        </a:rPr>
                        <a:t>®</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err="1">
                          <a:solidFill>
                            <a:srgbClr val="002060"/>
                          </a:solidFill>
                        </a:rPr>
                        <a:t>FotoFinder</a:t>
                      </a:r>
                      <a:r>
                        <a:rPr lang="en-US" sz="1400" dirty="0">
                          <a:solidFill>
                            <a:srgbClr val="002060"/>
                          </a:solidFill>
                        </a:rPr>
                        <a:t> Systems</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HIPAA-compliant iPhone </a:t>
                      </a:r>
                    </a:p>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photo application</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http://www.handyscope.net20</a:t>
                      </a:r>
                    </a:p>
                    <a:p>
                      <a:endParaRPr lang="en-US" sz="1400" dirty="0">
                        <a:solidFill>
                          <a:srgbClr val="002060"/>
                        </a:solidFill>
                      </a:endParaRPr>
                    </a:p>
                  </a:txBody>
                  <a:tcPr/>
                </a:tc>
                <a:extLst>
                  <a:ext uri="{0D108BD9-81ED-4DB2-BD59-A6C34878D82A}">
                    <a16:rowId xmlns:a16="http://schemas.microsoft.com/office/drawing/2014/main" val="10007"/>
                  </a:ext>
                </a:extLst>
              </a:tr>
              <a:tr h="370840">
                <a:tc>
                  <a:txBody>
                    <a:bodyPr/>
                    <a:lstStyle/>
                    <a:p>
                      <a:r>
                        <a:rPr lang="en-US" sz="1400" err="1">
                          <a:solidFill>
                            <a:srgbClr val="002060"/>
                          </a:solidFill>
                        </a:rPr>
                        <a:t>tKDerm</a:t>
                      </a:r>
                      <a:r>
                        <a:rPr lang="en-US" sz="1400">
                          <a:solidFill>
                            <a:srgbClr val="002060"/>
                          </a:solidFill>
                        </a:rPr>
                        <a:t> Touch®</a:t>
                      </a:r>
                      <a:endParaRPr lang="en-US" sz="1400" dirty="0">
                        <a:solidFill>
                          <a:srgbClr val="002060"/>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TKDERM dermatological database</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HIPAA-compliant iPhone </a:t>
                      </a:r>
                    </a:p>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photo application</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dirty="0">
                          <a:solidFill>
                            <a:srgbClr val="002060"/>
                          </a:solidFill>
                        </a:rPr>
                        <a:t>http://www.tkderm.sourcefor ge.net21</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45561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UVMMC’s Approach To Security</a:t>
            </a:r>
          </a:p>
        </p:txBody>
      </p:sp>
      <p:sp>
        <p:nvSpPr>
          <p:cNvPr id="3" name="Content Placeholder 2"/>
          <p:cNvSpPr>
            <a:spLocks noGrp="1"/>
          </p:cNvSpPr>
          <p:nvPr>
            <p:ph idx="1"/>
          </p:nvPr>
        </p:nvSpPr>
        <p:spPr>
          <a:xfrm>
            <a:off x="381000" y="1447800"/>
            <a:ext cx="8534400" cy="4648200"/>
          </a:xfrm>
        </p:spPr>
        <p:txBody>
          <a:bodyPr>
            <a:normAutofit fontScale="77500" lnSpcReduction="20000"/>
          </a:bodyPr>
          <a:lstStyle/>
          <a:p>
            <a:r>
              <a:rPr lang="en-US" dirty="0"/>
              <a:t>Education</a:t>
            </a:r>
          </a:p>
          <a:p>
            <a:r>
              <a:rPr lang="en-US" dirty="0"/>
              <a:t>Encrypted e-mail</a:t>
            </a:r>
          </a:p>
          <a:p>
            <a:r>
              <a:rPr lang="en-US" dirty="0"/>
              <a:t>Cannot export data without hospital issued encrypted thumb drive</a:t>
            </a:r>
          </a:p>
          <a:p>
            <a:r>
              <a:rPr lang="en-US" dirty="0" err="1"/>
              <a:t>Cortext</a:t>
            </a:r>
            <a:r>
              <a:rPr lang="en-US" dirty="0"/>
              <a:t> (</a:t>
            </a:r>
            <a:r>
              <a:rPr lang="en-US" dirty="0" err="1"/>
              <a:t>Imprivata</a:t>
            </a:r>
            <a:r>
              <a:rPr lang="en-US" dirty="0"/>
              <a:t>) – secure texting - Siri is turned off</a:t>
            </a:r>
          </a:p>
          <a:p>
            <a:r>
              <a:rPr lang="en-US" dirty="0"/>
              <a:t>Haiku/Canto/Rover mobile app via EPIC (tethered EHR that allows clinical image capture)</a:t>
            </a:r>
          </a:p>
          <a:p>
            <a:r>
              <a:rPr lang="en-US" dirty="0"/>
              <a:t>Verbal consent for photos</a:t>
            </a:r>
          </a:p>
          <a:p>
            <a:r>
              <a:rPr lang="en-US" dirty="0" err="1"/>
              <a:t>Worx</a:t>
            </a:r>
            <a:r>
              <a:rPr lang="en-US" dirty="0"/>
              <a:t> Mobile</a:t>
            </a:r>
          </a:p>
          <a:p>
            <a:pPr lvl="1"/>
            <a:r>
              <a:rPr lang="en-US" dirty="0"/>
              <a:t>Remote wipe</a:t>
            </a:r>
          </a:p>
          <a:p>
            <a:r>
              <a:rPr lang="en-US" dirty="0"/>
              <a:t>Technical Standards Review Board– all new technology is vetted</a:t>
            </a:r>
          </a:p>
        </p:txBody>
      </p:sp>
    </p:spTree>
    <p:extLst>
      <p:ext uri="{BB962C8B-B14F-4D97-AF65-F5344CB8AC3E}">
        <p14:creationId xmlns:p14="http://schemas.microsoft.com/office/powerpoint/2010/main" val="2427815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p>
        </p:txBody>
      </p:sp>
      <p:sp>
        <p:nvSpPr>
          <p:cNvPr id="3" name="Content Placeholder 2"/>
          <p:cNvSpPr>
            <a:spLocks noGrp="1"/>
          </p:cNvSpPr>
          <p:nvPr>
            <p:ph idx="1"/>
          </p:nvPr>
        </p:nvSpPr>
        <p:spPr>
          <a:xfrm>
            <a:off x="457200" y="1295400"/>
            <a:ext cx="8229600" cy="4724400"/>
          </a:xfrm>
        </p:spPr>
        <p:txBody>
          <a:bodyPr>
            <a:normAutofit fontScale="70000" lnSpcReduction="20000"/>
          </a:bodyPr>
          <a:lstStyle/>
          <a:p>
            <a:r>
              <a:rPr lang="en-US" dirty="0"/>
              <a:t>Do not store any clinical photos on your personal mobile device.</a:t>
            </a:r>
          </a:p>
          <a:p>
            <a:r>
              <a:rPr lang="en-US" dirty="0"/>
              <a:t>Don’t back up clinical photos to cloud services unless you are confident it is secure.</a:t>
            </a:r>
          </a:p>
          <a:p>
            <a:r>
              <a:rPr lang="en-US" dirty="0"/>
              <a:t>Turn off location services in the camera app on your phone if you take clinical photos with a mobile device.</a:t>
            </a:r>
          </a:p>
          <a:p>
            <a:r>
              <a:rPr lang="en-US" dirty="0"/>
              <a:t>Securely store your images</a:t>
            </a:r>
          </a:p>
          <a:p>
            <a:pPr lvl="1"/>
            <a:r>
              <a:rPr lang="en-US" dirty="0"/>
              <a:t>Encrypted thumb drive</a:t>
            </a:r>
          </a:p>
          <a:p>
            <a:pPr lvl="1"/>
            <a:r>
              <a:rPr lang="en-US" dirty="0"/>
              <a:t>Encrypted </a:t>
            </a:r>
            <a:r>
              <a:rPr lang="en-US" dirty="0" err="1"/>
              <a:t>labtop</a:t>
            </a:r>
            <a:endParaRPr lang="en-US" dirty="0"/>
          </a:p>
          <a:p>
            <a:pPr lvl="1"/>
            <a:r>
              <a:rPr lang="en-US" dirty="0"/>
              <a:t>Secure folder</a:t>
            </a:r>
          </a:p>
          <a:p>
            <a:r>
              <a:rPr lang="en-US" dirty="0"/>
              <a:t>Securely transport your images</a:t>
            </a:r>
          </a:p>
          <a:p>
            <a:pPr lvl="1"/>
            <a:r>
              <a:rPr lang="en-US" dirty="0"/>
              <a:t>Secure texting (encrypted)</a:t>
            </a:r>
          </a:p>
          <a:p>
            <a:pPr lvl="1"/>
            <a:r>
              <a:rPr lang="en-US" dirty="0"/>
              <a:t>Secure e-mail (encrypted)</a:t>
            </a:r>
          </a:p>
          <a:p>
            <a:pPr lvl="1"/>
            <a:r>
              <a:rPr lang="en-US" dirty="0"/>
              <a:t>Secure cloud? (if it exists)</a:t>
            </a:r>
          </a:p>
          <a:p>
            <a:pPr lvl="1"/>
            <a:endParaRPr lang="en-US" dirty="0"/>
          </a:p>
          <a:p>
            <a:endParaRPr lang="en-US" dirty="0"/>
          </a:p>
        </p:txBody>
      </p:sp>
    </p:spTree>
    <p:extLst>
      <p:ext uri="{BB962C8B-B14F-4D97-AF65-F5344CB8AC3E}">
        <p14:creationId xmlns:p14="http://schemas.microsoft.com/office/powerpoint/2010/main" val="3416757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565"/>
            <a:ext cx="8229600" cy="1143000"/>
          </a:xfrm>
        </p:spPr>
        <p:txBody>
          <a:bodyPr/>
          <a:lstStyle/>
          <a:p>
            <a:r>
              <a:rPr lang="en-US" dirty="0"/>
              <a:t>Recommendations</a:t>
            </a:r>
          </a:p>
        </p:txBody>
      </p:sp>
      <p:sp>
        <p:nvSpPr>
          <p:cNvPr id="3" name="Content Placeholder 2"/>
          <p:cNvSpPr>
            <a:spLocks noGrp="1"/>
          </p:cNvSpPr>
          <p:nvPr>
            <p:ph idx="1"/>
          </p:nvPr>
        </p:nvSpPr>
        <p:spPr>
          <a:xfrm>
            <a:off x="457200" y="1162878"/>
            <a:ext cx="8229600" cy="5410200"/>
          </a:xfrm>
        </p:spPr>
        <p:txBody>
          <a:bodyPr>
            <a:normAutofit fontScale="85000" lnSpcReduction="10000"/>
          </a:bodyPr>
          <a:lstStyle/>
          <a:p>
            <a:r>
              <a:rPr lang="en-US" dirty="0"/>
              <a:t>Never take a photo without some type of consent (including during lectures).</a:t>
            </a:r>
          </a:p>
          <a:p>
            <a:r>
              <a:rPr lang="en-US" dirty="0"/>
              <a:t>When you give a talk - do not distribute clinical photos in electronic format unless you have consent.</a:t>
            </a:r>
          </a:p>
          <a:p>
            <a:r>
              <a:rPr lang="en-US" dirty="0"/>
              <a:t>Never post any clinical photos on social media unless you have consent.</a:t>
            </a:r>
          </a:p>
          <a:p>
            <a:r>
              <a:rPr lang="en-US" dirty="0"/>
              <a:t>If your EHR has a mobile app and allows photos to store directly into the EHR, use it. They can be retrieve for educational purposes, but no well thought out process to retrieve images.</a:t>
            </a:r>
          </a:p>
          <a:p>
            <a:r>
              <a:rPr lang="en-US" dirty="0"/>
              <a:t>If your EHR has a patient portal – use this workflow if the patient want to send you their own photos.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5035876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fontScale="92500" lnSpcReduction="20000"/>
          </a:bodyPr>
          <a:lstStyle/>
          <a:p>
            <a:r>
              <a:rPr lang="en-US" dirty="0"/>
              <a:t>Digital images are ubiquitous – need to change how we manage its storage and movement.</a:t>
            </a:r>
          </a:p>
          <a:p>
            <a:r>
              <a:rPr lang="en-US" dirty="0"/>
              <a:t>There are no standards on the formats of digital images or how to store or transport them.</a:t>
            </a:r>
          </a:p>
          <a:p>
            <a:r>
              <a:rPr lang="en-US" dirty="0"/>
              <a:t>New area medically and medico-legally and physicians should be knowledgeable as changes happen.</a:t>
            </a:r>
          </a:p>
          <a:p>
            <a:r>
              <a:rPr lang="en-US" dirty="0"/>
              <a:t>“It is paramount that if an image is taken for clinical purposes that it be considered part of the medical record and treated with the same care as the medical record itself.”</a:t>
            </a:r>
          </a:p>
          <a:p>
            <a:pPr marL="0" indent="0">
              <a:buNone/>
            </a:pPr>
            <a:endParaRPr lang="en-US" dirty="0"/>
          </a:p>
        </p:txBody>
      </p:sp>
    </p:spTree>
    <p:extLst>
      <p:ext uri="{BB962C8B-B14F-4D97-AF65-F5344CB8AC3E}">
        <p14:creationId xmlns:p14="http://schemas.microsoft.com/office/powerpoint/2010/main" val="2300170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117" y="838200"/>
            <a:ext cx="3948165" cy="35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62200" y="4572000"/>
            <a:ext cx="4572000" cy="1077218"/>
          </a:xfrm>
          <a:prstGeom prst="rect">
            <a:avLst/>
          </a:prstGeom>
          <a:noFill/>
        </p:spPr>
        <p:txBody>
          <a:bodyPr wrap="square" rtlCol="0">
            <a:spAutoFit/>
          </a:bodyPr>
          <a:lstStyle/>
          <a:p>
            <a:pPr algn="ctr"/>
            <a:r>
              <a:rPr lang="en-US" sz="3200" dirty="0"/>
              <a:t>QUESTIONS?.........</a:t>
            </a:r>
          </a:p>
          <a:p>
            <a:pPr algn="ctr"/>
            <a:r>
              <a:rPr lang="en-US" sz="3200" dirty="0"/>
              <a:t>Julie.lin@uvmhealth.org</a:t>
            </a:r>
          </a:p>
        </p:txBody>
      </p:sp>
    </p:spTree>
    <p:extLst>
      <p:ext uri="{BB962C8B-B14F-4D97-AF65-F5344CB8AC3E}">
        <p14:creationId xmlns:p14="http://schemas.microsoft.com/office/powerpoint/2010/main" val="332826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p:cNvSpPr>
          <p:nvPr>
            <p:ph type="title"/>
          </p:nvPr>
        </p:nvSpPr>
        <p:spPr bwMode="auto">
          <a:xfrm>
            <a:off x="457200" y="73025"/>
            <a:ext cx="822960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normAutofit/>
          </a:bodyPr>
          <a:lstStyle/>
          <a:p>
            <a:pPr algn="ctr" defTabSz="914400" eaLnBrk="1"/>
            <a:r>
              <a:rPr lang="en-US" dirty="0"/>
              <a:t>NY - Our Neighboring State</a:t>
            </a:r>
          </a:p>
        </p:txBody>
      </p:sp>
      <p:pic>
        <p:nvPicPr>
          <p:cNvPr id="14341" name="Picture 4" descr="image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997">
            <a:off x="6978650" y="2257426"/>
            <a:ext cx="2038350" cy="1239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AutoShape 7"/>
          <p:cNvSpPr>
            <a:spLocks/>
          </p:cNvSpPr>
          <p:nvPr/>
        </p:nvSpPr>
        <p:spPr bwMode="auto">
          <a:xfrm>
            <a:off x="4114800" y="2254249"/>
            <a:ext cx="609600" cy="381000"/>
          </a:xfrm>
          <a:custGeom>
            <a:avLst/>
            <a:gdLst>
              <a:gd name="T0" fmla="*/ 8602133 w 21600"/>
              <a:gd name="T1" fmla="*/ 3360208 h 21600"/>
              <a:gd name="T2" fmla="*/ 8602133 w 21600"/>
              <a:gd name="T3" fmla="*/ 3360208 h 21600"/>
              <a:gd name="T4" fmla="*/ 8602133 w 21600"/>
              <a:gd name="T5" fmla="*/ 3360208 h 21600"/>
              <a:gd name="T6" fmla="*/ 8602133 w 21600"/>
              <a:gd name="T7" fmla="*/ 33602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r>
              <a:rPr lang="en-US" sz="1800"/>
              <a:t>0.9</a:t>
            </a:r>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71" y="1219200"/>
            <a:ext cx="619130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20441509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WORKFORCE SHORTAGE</a:t>
            </a:r>
          </a:p>
        </p:txBody>
      </p:sp>
      <p:sp>
        <p:nvSpPr>
          <p:cNvPr id="3" name="Content Placeholder 2"/>
          <p:cNvSpPr>
            <a:spLocks noGrp="1"/>
          </p:cNvSpPr>
          <p:nvPr>
            <p:ph idx="1"/>
          </p:nvPr>
        </p:nvSpPr>
        <p:spPr/>
        <p:txBody>
          <a:bodyPr>
            <a:noAutofit/>
          </a:bodyPr>
          <a:lstStyle/>
          <a:p>
            <a:r>
              <a:rPr lang="en-US" sz="2400" dirty="0"/>
              <a:t>Surveys from 2002, repeated in 2005 and 2007 by the American Academy of Dermatology.</a:t>
            </a:r>
          </a:p>
          <a:p>
            <a:r>
              <a:rPr lang="en-US" sz="2400" dirty="0"/>
              <a:t>Mean wait times - new patient appointments decreased slightly from 36 to 33 days .</a:t>
            </a:r>
          </a:p>
          <a:p>
            <a:r>
              <a:rPr lang="en-US" sz="2400" dirty="0"/>
              <a:t>1/3 of practices continue to seek additional dermatologists.</a:t>
            </a:r>
          </a:p>
          <a:p>
            <a:r>
              <a:rPr lang="en-US" sz="2400" dirty="0"/>
              <a:t>Despite continued increases in non-physician clinicians in US dermatology offices, only small changes in the overall metrics commonly used to assess workforce balance.</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029200"/>
            <a:ext cx="48387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74" y="6069533"/>
            <a:ext cx="1884837" cy="639375"/>
          </a:xfrm>
          <a:prstGeom prst="rect">
            <a:avLst/>
          </a:prstGeom>
        </p:spPr>
      </p:pic>
    </p:spTree>
    <p:extLst>
      <p:ext uri="{BB962C8B-B14F-4D97-AF65-F5344CB8AC3E}">
        <p14:creationId xmlns:p14="http://schemas.microsoft.com/office/powerpoint/2010/main" val="1221248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4152</Words>
  <Application>Microsoft Office PowerPoint</Application>
  <PresentationFormat>On-screen Show (4:3)</PresentationFormat>
  <Paragraphs>520</Paragraphs>
  <Slides>78</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ArialMT</vt:lpstr>
      <vt:lpstr>Calibri</vt:lpstr>
      <vt:lpstr>Helvetica</vt:lpstr>
      <vt:lpstr>Times New Roman</vt:lpstr>
      <vt:lpstr>Wingdings</vt:lpstr>
      <vt:lpstr>Office Theme</vt:lpstr>
      <vt:lpstr>Teledermatology and Clinical Image Security</vt:lpstr>
      <vt:lpstr>Disclosures</vt:lpstr>
      <vt:lpstr>Background</vt:lpstr>
      <vt:lpstr>Objectives</vt:lpstr>
      <vt:lpstr>University of Vermont Medical Center</vt:lpstr>
      <vt:lpstr>Local Statistics in VT</vt:lpstr>
      <vt:lpstr>VT Dermatology Workforce</vt:lpstr>
      <vt:lpstr>NY - Our Neighboring State</vt:lpstr>
      <vt:lpstr>NATIONAL WORKFORCE SHORTAGE</vt:lpstr>
      <vt:lpstr>PowerPoint Presentation</vt:lpstr>
      <vt:lpstr>CASE STUDY</vt:lpstr>
      <vt:lpstr>Lessons Learned</vt:lpstr>
      <vt:lpstr>Types of Telemedicine</vt:lpstr>
      <vt:lpstr>PowerPoint Presentation</vt:lpstr>
      <vt:lpstr>Access Derm</vt:lpstr>
      <vt:lpstr>Access Derm</vt:lpstr>
      <vt:lpstr>PowerPoint Presentation</vt:lpstr>
      <vt:lpstr>PowerPoint Presentation</vt:lpstr>
      <vt:lpstr>Pilot Teledermatology Workflow</vt:lpstr>
      <vt:lpstr>Workflow to Obtain Image in EHR vs Mobile App</vt:lpstr>
      <vt:lpstr>Pilot Data</vt:lpstr>
      <vt:lpstr>PowerPoint Presentation</vt:lpstr>
      <vt:lpstr>Further Analysis</vt:lpstr>
      <vt:lpstr>PowerPoint Presentation</vt:lpstr>
      <vt:lpstr>PowerPoint Presentation</vt:lpstr>
      <vt:lpstr>Telemedicine Billing</vt:lpstr>
      <vt:lpstr>Coordination of Care and Interoperability</vt:lpstr>
      <vt:lpstr>Workflow Considerations</vt:lpstr>
      <vt:lpstr>Workflow Considerations</vt:lpstr>
      <vt:lpstr>Workflow Considerations</vt:lpstr>
      <vt:lpstr>Parting Thoughts</vt:lpstr>
      <vt:lpstr>Clinical Photos: Security and Privacy Issues</vt:lpstr>
      <vt:lpstr> Clinical Images</vt:lpstr>
      <vt:lpstr>PowerPoint Presentation</vt:lpstr>
      <vt:lpstr>How Are Photos Used In Dermatology?</vt:lpstr>
      <vt:lpstr>Breaches In Privacy &amp; Threats To Security</vt:lpstr>
      <vt:lpstr>PowerPoint Presentation</vt:lpstr>
      <vt:lpstr>How Is This Relevant To Medicine?</vt:lpstr>
      <vt:lpstr>Audience Survey</vt:lpstr>
      <vt:lpstr>Covered Entities</vt:lpstr>
      <vt:lpstr>Business Associates</vt:lpstr>
      <vt:lpstr>Protected Health Information(PHI)</vt:lpstr>
      <vt:lpstr>HEALTHCARE WORKERS BEHAVING BADLY</vt:lpstr>
      <vt:lpstr>SCENARIO #1</vt:lpstr>
      <vt:lpstr>PowerPoint Presentation</vt:lpstr>
      <vt:lpstr>PowerPoint Presentation</vt:lpstr>
      <vt:lpstr>Photos Taken of Patients Should Have Clinical Relevance</vt:lpstr>
      <vt:lpstr>PowerPoint Presentation</vt:lpstr>
      <vt:lpstr>Digital Images And Practical Jokes</vt:lpstr>
      <vt:lpstr>SCENARIO #2</vt:lpstr>
      <vt:lpstr>PowerPoint Presentation</vt:lpstr>
      <vt:lpstr>Is Written Consent Needed? </vt:lpstr>
      <vt:lpstr>PATIENT’S AUTHORIZED PHOTOGRAPHS USED IN A MANNER NOT ANTICIPATED BY PATIENT</vt:lpstr>
      <vt:lpstr>PowerPoint Presentation</vt:lpstr>
      <vt:lpstr>Don’t Post Patient Photos On Your Office’s Website Without Explicit Consent</vt:lpstr>
      <vt:lpstr> Be Explicit When You Consent</vt:lpstr>
      <vt:lpstr>Retraction Policy</vt:lpstr>
      <vt:lpstr>Journal Consents for Submission</vt:lpstr>
      <vt:lpstr>Educate Your Staff</vt:lpstr>
      <vt:lpstr>Metadata in Digital Images</vt:lpstr>
      <vt:lpstr>PowerPoint Presentation</vt:lpstr>
      <vt:lpstr>Geotagging</vt:lpstr>
      <vt:lpstr>PowerPoint Presentation</vt:lpstr>
      <vt:lpstr>PowerPoint Presentation</vt:lpstr>
      <vt:lpstr>Metadata</vt:lpstr>
      <vt:lpstr>The Curbside Consult</vt:lpstr>
      <vt:lpstr>SCENARIO #3 The Patient Wants To Send You A Photo</vt:lpstr>
      <vt:lpstr>Is This A Patient Encounter?</vt:lpstr>
      <vt:lpstr>Methods to Secure Information</vt:lpstr>
      <vt:lpstr>SCENARIO #4</vt:lpstr>
      <vt:lpstr>PowerPoint Presentation</vt:lpstr>
      <vt:lpstr>How Should You Take and Store Images?</vt:lpstr>
      <vt:lpstr>HIPPA Compliant Storage and Communication Systems</vt:lpstr>
      <vt:lpstr>UVMMC’s Approach To Security</vt:lpstr>
      <vt:lpstr>Recommendations </vt:lpstr>
      <vt:lpstr>Recommendations</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2017-10-24T20:54:37Z</dcterms:created>
  <dcterms:modified xsi:type="dcterms:W3CDTF">2017-10-26T15:21:03Z</dcterms:modified>
</cp:coreProperties>
</file>