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3" r:id="rId1"/>
  </p:sldMasterIdLst>
  <p:notesMasterIdLst>
    <p:notesMasterId r:id="rId20"/>
  </p:notesMasterIdLst>
  <p:handoutMasterIdLst>
    <p:handoutMasterId r:id="rId21"/>
  </p:handoutMasterIdLst>
  <p:sldIdLst>
    <p:sldId id="256" r:id="rId2"/>
    <p:sldId id="262" r:id="rId3"/>
    <p:sldId id="265" r:id="rId4"/>
    <p:sldId id="280" r:id="rId5"/>
    <p:sldId id="288" r:id="rId6"/>
    <p:sldId id="277" r:id="rId7"/>
    <p:sldId id="281" r:id="rId8"/>
    <p:sldId id="285" r:id="rId9"/>
    <p:sldId id="282" r:id="rId10"/>
    <p:sldId id="283" r:id="rId11"/>
    <p:sldId id="286" r:id="rId12"/>
    <p:sldId id="287" r:id="rId13"/>
    <p:sldId id="284" r:id="rId14"/>
    <p:sldId id="279" r:id="rId15"/>
    <p:sldId id="261" r:id="rId16"/>
    <p:sldId id="278" r:id="rId17"/>
    <p:sldId id="291" r:id="rId18"/>
    <p:sldId id="258" r:id="rId19"/>
  </p:sldIdLst>
  <p:sldSz cx="12192000" cy="6858000"/>
  <p:notesSz cx="6858000" cy="9144000"/>
  <p:defaultTextStyle>
    <a:lvl1pPr algn="r">
      <a:defRPr sz="3900">
        <a:solidFill>
          <a:srgbClr val="0075BB"/>
        </a:solidFill>
        <a:latin typeface="Neris Light"/>
        <a:ea typeface="Neris Light"/>
        <a:cs typeface="Neris Light"/>
        <a:sym typeface="Neris Light"/>
      </a:defRPr>
    </a:lvl1pPr>
    <a:lvl2pPr indent="457200" algn="r">
      <a:defRPr sz="3900">
        <a:solidFill>
          <a:srgbClr val="0075BB"/>
        </a:solidFill>
        <a:latin typeface="Neris Light"/>
        <a:ea typeface="Neris Light"/>
        <a:cs typeface="Neris Light"/>
        <a:sym typeface="Neris Light"/>
      </a:defRPr>
    </a:lvl2pPr>
    <a:lvl3pPr indent="914400" algn="r">
      <a:defRPr sz="3900">
        <a:solidFill>
          <a:srgbClr val="0075BB"/>
        </a:solidFill>
        <a:latin typeface="Neris Light"/>
        <a:ea typeface="Neris Light"/>
        <a:cs typeface="Neris Light"/>
        <a:sym typeface="Neris Light"/>
      </a:defRPr>
    </a:lvl3pPr>
    <a:lvl4pPr indent="1371600" algn="r">
      <a:defRPr sz="3900">
        <a:solidFill>
          <a:srgbClr val="0075BB"/>
        </a:solidFill>
        <a:latin typeface="Neris Light"/>
        <a:ea typeface="Neris Light"/>
        <a:cs typeface="Neris Light"/>
        <a:sym typeface="Neris Light"/>
      </a:defRPr>
    </a:lvl4pPr>
    <a:lvl5pPr indent="1828800" algn="r">
      <a:defRPr sz="3900">
        <a:solidFill>
          <a:srgbClr val="0075BB"/>
        </a:solidFill>
        <a:latin typeface="Neris Light"/>
        <a:ea typeface="Neris Light"/>
        <a:cs typeface="Neris Light"/>
        <a:sym typeface="Neris Light"/>
      </a:defRPr>
    </a:lvl5pPr>
    <a:lvl6pPr indent="2286000" algn="r">
      <a:defRPr sz="3900">
        <a:solidFill>
          <a:srgbClr val="0075BB"/>
        </a:solidFill>
        <a:latin typeface="Neris Light"/>
        <a:ea typeface="Neris Light"/>
        <a:cs typeface="Neris Light"/>
        <a:sym typeface="Neris Light"/>
      </a:defRPr>
    </a:lvl6pPr>
    <a:lvl7pPr indent="2743200" algn="r">
      <a:defRPr sz="3900">
        <a:solidFill>
          <a:srgbClr val="0075BB"/>
        </a:solidFill>
        <a:latin typeface="Neris Light"/>
        <a:ea typeface="Neris Light"/>
        <a:cs typeface="Neris Light"/>
        <a:sym typeface="Neris Light"/>
      </a:defRPr>
    </a:lvl7pPr>
    <a:lvl8pPr indent="3200400" algn="r">
      <a:defRPr sz="3900">
        <a:solidFill>
          <a:srgbClr val="0075BB"/>
        </a:solidFill>
        <a:latin typeface="Neris Light"/>
        <a:ea typeface="Neris Light"/>
        <a:cs typeface="Neris Light"/>
        <a:sym typeface="Neris Light"/>
      </a:defRPr>
    </a:lvl8pPr>
    <a:lvl9pPr indent="3657600" algn="r">
      <a:defRPr sz="3900">
        <a:solidFill>
          <a:srgbClr val="0075BB"/>
        </a:solidFill>
        <a:latin typeface="Neris Light"/>
        <a:ea typeface="Neris Light"/>
        <a:cs typeface="Neris Light"/>
        <a:sym typeface="Neris Light"/>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EBB"/>
    <a:srgbClr val="A69F88"/>
    <a:srgbClr val="215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firstCol>
    <a:la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254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lastRow>
    <a:fir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88029" autoAdjust="0"/>
  </p:normalViewPr>
  <p:slideViewPr>
    <p:cSldViewPr snapToGrid="0" snapToObjects="1">
      <p:cViewPr varScale="1">
        <p:scale>
          <a:sx n="87" d="100"/>
          <a:sy n="87" d="100"/>
        </p:scale>
        <p:origin x="52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E07F61-FE62-DB48-9876-61E5FE83AB00}" type="datetimeFigureOut">
              <a:rPr lang="en-US" smtClean="0"/>
              <a:t>9/19/2017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E4DD6-6027-2847-B766-D739D98832E2}" type="slidenum">
              <a:rPr lang="en-US" smtClean="0"/>
              <a:t>‹#›</a:t>
            </a:fld>
            <a:endParaRPr lang="en-US"/>
          </a:p>
        </p:txBody>
      </p:sp>
    </p:spTree>
    <p:extLst>
      <p:ext uri="{BB962C8B-B14F-4D97-AF65-F5344CB8AC3E}">
        <p14:creationId xmlns:p14="http://schemas.microsoft.com/office/powerpoint/2010/main" val="3253421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dirty="0"/>
          </a:p>
        </p:txBody>
      </p:sp>
    </p:spTree>
    <p:extLst>
      <p:ext uri="{BB962C8B-B14F-4D97-AF65-F5344CB8AC3E}">
        <p14:creationId xmlns:p14="http://schemas.microsoft.com/office/powerpoint/2010/main" val="2089047360"/>
      </p:ext>
    </p:extLst>
  </p:cSld>
  <p:clrMap bg1="lt1" tx1="dk1" bg2="lt2" tx2="dk2" accent1="accent1" accent2="accent2" accent3="accent3" accent4="accent4" accent5="accent5" accent6="accent6" hlink="hlink" folHlink="folHlink"/>
  <p:hf hdr="0" ftr="0" dt="0"/>
  <p:notesStyle>
    <a:lvl1pPr defTabSz="457200">
      <a:lnSpc>
        <a:spcPct val="117999"/>
      </a:lnSpc>
      <a:defRPr sz="1200">
        <a:latin typeface="Calibri" panose="020F0502020204030204" pitchFamily="34" charset="0"/>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latin typeface="Calibri" panose="020F0502020204030204" pitchFamily="34" charset="0"/>
              </a:rPr>
              <a:t>Talk about implicit</a:t>
            </a:r>
            <a:r>
              <a:rPr lang="en-US" sz="1200" baseline="0" dirty="0">
                <a:latin typeface="Calibri" panose="020F0502020204030204" pitchFamily="34" charset="0"/>
              </a:rPr>
              <a:t> bias and suspending opinions throughout presentation. View information in an objective fashion.</a:t>
            </a:r>
            <a:endParaRPr lang="en-US" sz="1200" dirty="0">
              <a:latin typeface="Calibri" panose="020F0502020204030204" pitchFamily="34" charset="0"/>
            </a:endParaRPr>
          </a:p>
        </p:txBody>
      </p:sp>
    </p:spTree>
    <p:extLst>
      <p:ext uri="{BB962C8B-B14F-4D97-AF65-F5344CB8AC3E}">
        <p14:creationId xmlns:p14="http://schemas.microsoft.com/office/powerpoint/2010/main" val="16327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Talk</a:t>
            </a:r>
            <a:r>
              <a:rPr lang="en-US" baseline="0" dirty="0"/>
              <a:t> about the methods we’ve used to communicate to stakeholders.</a:t>
            </a:r>
            <a:endParaRPr lang="en-US" dirty="0"/>
          </a:p>
        </p:txBody>
      </p:sp>
    </p:spTree>
    <p:extLst>
      <p:ext uri="{BB962C8B-B14F-4D97-AF65-F5344CB8AC3E}">
        <p14:creationId xmlns:p14="http://schemas.microsoft.com/office/powerpoint/2010/main" val="356947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31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Lower</a:t>
            </a:r>
            <a:r>
              <a:rPr lang="en-US" baseline="0" dirty="0"/>
              <a:t> 3 levels are underlying issues addressed by concrete thinking (roots of tree)</a:t>
            </a:r>
          </a:p>
          <a:p>
            <a:r>
              <a:rPr lang="en-US" baseline="0" dirty="0"/>
              <a:t>Top 2 levels are the surface issues we are currently treating. Requires abstract thinking. Smoking cessation, exercise, balanced diet belong here</a:t>
            </a:r>
          </a:p>
          <a:p>
            <a:endParaRPr lang="en-US" dirty="0"/>
          </a:p>
        </p:txBody>
      </p:sp>
    </p:spTree>
    <p:extLst>
      <p:ext uri="{BB962C8B-B14F-4D97-AF65-F5344CB8AC3E}">
        <p14:creationId xmlns:p14="http://schemas.microsoft.com/office/powerpoint/2010/main" val="356749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256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Discuss how the</a:t>
            </a:r>
            <a:r>
              <a:rPr lang="en-US" baseline="0" dirty="0"/>
              <a:t> AHI PPS engages community groups and LGUs.</a:t>
            </a:r>
          </a:p>
          <a:p>
            <a:pPr marL="342900" marR="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Explain how provider</a:t>
            </a:r>
            <a:r>
              <a:rPr lang="en-US" baseline="0" dirty="0"/>
              <a:t> agreements are being implemented and if there any disconnects.</a:t>
            </a:r>
            <a:endParaRPr lang="en-US" dirty="0"/>
          </a:p>
          <a:p>
            <a:endParaRPr lang="en-US" dirty="0"/>
          </a:p>
        </p:txBody>
      </p:sp>
    </p:spTree>
    <p:extLst>
      <p:ext uri="{BB962C8B-B14F-4D97-AF65-F5344CB8AC3E}">
        <p14:creationId xmlns:p14="http://schemas.microsoft.com/office/powerpoint/2010/main" val="218516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a:t>
            </a:r>
            <a:r>
              <a:rPr lang="en-US" baseline="0" dirty="0"/>
              <a:t> our list of accomplishments to date and show how we’ve been doing it.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2D6CFB19-7E61-48CA-A366-178862EC2ADD}" type="slidenum">
              <a:rPr lang="en-US" smtClean="0"/>
              <a:t>15</a:t>
            </a:fld>
            <a:endParaRPr lang="en-US"/>
          </a:p>
        </p:txBody>
      </p:sp>
    </p:spTree>
    <p:extLst>
      <p:ext uri="{BB962C8B-B14F-4D97-AF65-F5344CB8AC3E}">
        <p14:creationId xmlns:p14="http://schemas.microsoft.com/office/powerpoint/2010/main" val="30251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Discuss</a:t>
            </a:r>
            <a:r>
              <a:rPr lang="en-US" baseline="0" dirty="0"/>
              <a:t> challenges.</a:t>
            </a:r>
            <a:endParaRPr lang="en-US" dirty="0"/>
          </a:p>
        </p:txBody>
      </p:sp>
    </p:spTree>
    <p:extLst>
      <p:ext uri="{BB962C8B-B14F-4D97-AF65-F5344CB8AC3E}">
        <p14:creationId xmlns:p14="http://schemas.microsoft.com/office/powerpoint/2010/main" val="325633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It’s very easy to</a:t>
            </a:r>
            <a:r>
              <a:rPr lang="en-US" baseline="0" dirty="0"/>
              <a:t> forget why we are doing a project like this and to become frustrated with the additional time and resources it may take to implement it.  Remember that at its core, this project is about people.  It’s about empowering our friends and neighbors, our communities as a whole, to take better care of themselves and their loved ones.  Thank you for participating!</a:t>
            </a:r>
            <a:endParaRPr lang="en-US" dirty="0"/>
          </a:p>
        </p:txBody>
      </p:sp>
    </p:spTree>
    <p:extLst>
      <p:ext uri="{BB962C8B-B14F-4D97-AF65-F5344CB8AC3E}">
        <p14:creationId xmlns:p14="http://schemas.microsoft.com/office/powerpoint/2010/main" val="3643087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asted-image.pdf"/>
          <p:cNvPicPr/>
          <p:nvPr userDrawn="1"/>
        </p:nvPicPr>
        <p:blipFill rotWithShape="1">
          <a:blip r:embed="rId2">
            <a:extLst/>
          </a:blip>
          <a:srcRect t="16" b="45053"/>
          <a:stretch/>
        </p:blipFill>
        <p:spPr>
          <a:xfrm>
            <a:off x="-22915" y="1168400"/>
            <a:ext cx="12242825" cy="5907024"/>
          </a:xfrm>
          <a:prstGeom prst="rect">
            <a:avLst/>
          </a:prstGeom>
          <a:ln w="12700">
            <a:miter lim="400000"/>
          </a:ln>
        </p:spPr>
      </p:pic>
      <p:pic>
        <p:nvPicPr>
          <p:cNvPr id="8" name="pasted-image.pdf"/>
          <p:cNvPicPr/>
          <p:nvPr userDrawn="1"/>
        </p:nvPicPr>
        <p:blipFill>
          <a:blip r:embed="rId3">
            <a:extLst/>
          </a:blip>
          <a:stretch>
            <a:fillRect/>
          </a:stretch>
        </p:blipFill>
        <p:spPr>
          <a:xfrm>
            <a:off x="2742009" y="192522"/>
            <a:ext cx="6708059" cy="1464070"/>
          </a:xfrm>
          <a:prstGeom prst="rect">
            <a:avLst/>
          </a:prstGeom>
          <a:ln w="12700">
            <a:miter lim="400000"/>
          </a:ln>
        </p:spPr>
      </p:pic>
      <p:pic>
        <p:nvPicPr>
          <p:cNvPr id="9" name="pasted-image.pdf"/>
          <p:cNvPicPr/>
          <p:nvPr userDrawn="1"/>
        </p:nvPicPr>
        <p:blipFill>
          <a:blip r:embed="rId4">
            <a:extLst/>
          </a:blip>
          <a:srcRect t="74503"/>
          <a:stretch>
            <a:fillRect/>
          </a:stretch>
        </p:blipFill>
        <p:spPr>
          <a:xfrm>
            <a:off x="1466651" y="2158900"/>
            <a:ext cx="9258814" cy="53955"/>
          </a:xfrm>
          <a:prstGeom prst="rect">
            <a:avLst/>
          </a:prstGeom>
          <a:ln w="12700">
            <a:miter lim="400000"/>
          </a:ln>
        </p:spPr>
      </p:pic>
      <p:sp>
        <p:nvSpPr>
          <p:cNvPr id="11" name="Shape 53"/>
          <p:cNvSpPr/>
          <p:nvPr userDrawn="1"/>
        </p:nvSpPr>
        <p:spPr>
          <a:xfrm>
            <a:off x="-132726" y="6412425"/>
            <a:ext cx="12451116" cy="662999"/>
          </a:xfrm>
          <a:prstGeom prst="rect">
            <a:avLst/>
          </a:prstGeom>
          <a:solidFill>
            <a:srgbClr val="6D963D"/>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sp>
        <p:nvSpPr>
          <p:cNvPr id="12" name="Shape 54"/>
          <p:cNvSpPr/>
          <p:nvPr userDrawn="1"/>
        </p:nvSpPr>
        <p:spPr>
          <a:xfrm>
            <a:off x="-132726" y="1746468"/>
            <a:ext cx="1231299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rgbClr val="9F9782"/>
                </a:solidFill>
                <a:latin typeface="Museo Sans"/>
                <a:ea typeface="Museo Sans"/>
                <a:cs typeface="Museo Sans"/>
                <a:sym typeface="Museo Sans"/>
              </a:defRPr>
            </a:lvl1pPr>
          </a:lstStyle>
          <a:p>
            <a:pPr lvl="0">
              <a:defRPr sz="1800">
                <a:solidFill>
                  <a:srgbClr val="000000"/>
                </a:solidFill>
              </a:defRPr>
            </a:pPr>
            <a:r>
              <a:rPr sz="1800" dirty="0">
                <a:solidFill>
                  <a:srgbClr val="9F9782"/>
                </a:solidFill>
                <a:latin typeface="Calibri"/>
                <a:cs typeface="Calibri"/>
              </a:rPr>
              <a:t>Collaboration • Catalyst • Community</a:t>
            </a:r>
          </a:p>
        </p:txBody>
      </p:sp>
      <p:pic>
        <p:nvPicPr>
          <p:cNvPr id="13" name="pasted-image.pdf"/>
          <p:cNvPicPr/>
          <p:nvPr userDrawn="1"/>
        </p:nvPicPr>
        <p:blipFill rotWithShape="1">
          <a:blip r:embed="rId5">
            <a:extLst/>
          </a:blip>
          <a:srcRect l="13385"/>
          <a:stretch/>
        </p:blipFill>
        <p:spPr>
          <a:xfrm>
            <a:off x="-22915" y="3844245"/>
            <a:ext cx="2096515" cy="3034215"/>
          </a:xfrm>
          <a:prstGeom prst="rect">
            <a:avLst/>
          </a:prstGeom>
          <a:ln w="12700">
            <a:miter lim="400000"/>
          </a:ln>
        </p:spPr>
      </p:pic>
      <p:pic>
        <p:nvPicPr>
          <p:cNvPr id="18" name="pasted-image.pdf"/>
          <p:cNvPicPr/>
          <p:nvPr userDrawn="1"/>
        </p:nvPicPr>
        <p:blipFill rotWithShape="1">
          <a:blip r:embed="rId6">
            <a:extLst/>
          </a:blip>
          <a:srcRect r="11519"/>
          <a:stretch/>
        </p:blipFill>
        <p:spPr>
          <a:xfrm>
            <a:off x="10720192" y="3188028"/>
            <a:ext cx="1499718" cy="1464072"/>
          </a:xfrm>
          <a:prstGeom prst="rect">
            <a:avLst/>
          </a:prstGeom>
          <a:ln w="12700">
            <a:miter lim="400000"/>
          </a:ln>
        </p:spPr>
      </p:pic>
      <p:sp>
        <p:nvSpPr>
          <p:cNvPr id="33" name="Text Placeholder 32"/>
          <p:cNvSpPr>
            <a:spLocks noGrp="1"/>
          </p:cNvSpPr>
          <p:nvPr>
            <p:ph type="body" sz="quarter" idx="10" hasCustomPrompt="1"/>
          </p:nvPr>
        </p:nvSpPr>
        <p:spPr>
          <a:xfrm>
            <a:off x="4465" y="2212855"/>
            <a:ext cx="12203113" cy="804056"/>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4400" dirty="0">
                <a:solidFill>
                  <a:srgbClr val="9F9782"/>
                </a:solidFill>
                <a:latin typeface="+mn-lt"/>
                <a:cs typeface="Calibri"/>
              </a:rPr>
              <a:t>“Title Of Presentation Here”</a:t>
            </a:r>
          </a:p>
          <a:p>
            <a:pPr lvl="0"/>
            <a:endParaRPr lang="en-US" dirty="0"/>
          </a:p>
        </p:txBody>
      </p:sp>
      <p:sp>
        <p:nvSpPr>
          <p:cNvPr id="38" name="Text Placeholder 37"/>
          <p:cNvSpPr>
            <a:spLocks noGrp="1"/>
          </p:cNvSpPr>
          <p:nvPr>
            <p:ph type="body" sz="quarter" idx="12" hasCustomPrompt="1"/>
          </p:nvPr>
        </p:nvSpPr>
        <p:spPr>
          <a:xfrm>
            <a:off x="4465" y="3899855"/>
            <a:ext cx="12175799" cy="512219"/>
          </a:xfrm>
        </p:spPr>
        <p:txBody>
          <a:bodyPr/>
          <a:lstStyle>
            <a:lvl1pPr marL="0" indent="0" algn="ctr">
              <a:buNone/>
              <a:defRPr sz="2800" i="1" baseline="0"/>
            </a:lvl1pPr>
          </a:lstStyle>
          <a:p>
            <a:pPr lvl="0"/>
            <a:r>
              <a:rPr lang="en-US" dirty="0"/>
              <a:t>Presenter Name</a:t>
            </a:r>
          </a:p>
        </p:txBody>
      </p:sp>
      <p:sp>
        <p:nvSpPr>
          <p:cNvPr id="41" name="Text Placeholder 40"/>
          <p:cNvSpPr>
            <a:spLocks noGrp="1"/>
          </p:cNvSpPr>
          <p:nvPr>
            <p:ph type="body" sz="quarter" idx="14" hasCustomPrompt="1"/>
          </p:nvPr>
        </p:nvSpPr>
        <p:spPr>
          <a:xfrm>
            <a:off x="365429" y="5828270"/>
            <a:ext cx="1604963" cy="431800"/>
          </a:xfrm>
        </p:spPr>
        <p:txBody>
          <a:bodyPr>
            <a:noAutofit/>
          </a:bodyPr>
          <a:lstStyle>
            <a:lvl1pPr marL="0" indent="0" algn="ctr">
              <a:buNone/>
              <a:defRPr sz="2200" b="1" baseline="0">
                <a:solidFill>
                  <a:schemeClr val="bg1"/>
                </a:solidFill>
              </a:defRPr>
            </a:lvl1pPr>
          </a:lstStyle>
          <a:p>
            <a:pPr lvl="0"/>
            <a:r>
              <a:rPr lang="en-US" dirty="0"/>
              <a:t>Date, Year</a:t>
            </a:r>
          </a:p>
        </p:txBody>
      </p:sp>
      <p:sp>
        <p:nvSpPr>
          <p:cNvPr id="42" name="Text Placeholder 37"/>
          <p:cNvSpPr>
            <a:spLocks noGrp="1"/>
          </p:cNvSpPr>
          <p:nvPr>
            <p:ph type="body" sz="quarter" idx="15" hasCustomPrompt="1"/>
          </p:nvPr>
        </p:nvSpPr>
        <p:spPr>
          <a:xfrm>
            <a:off x="4465" y="4415475"/>
            <a:ext cx="12175799" cy="428639"/>
          </a:xfrm>
        </p:spPr>
        <p:txBody>
          <a:bodyPr>
            <a:noAutofit/>
          </a:bodyPr>
          <a:lstStyle>
            <a:lvl1pPr marL="0" indent="0" algn="ctr">
              <a:buNone/>
              <a:defRPr sz="1800" i="1" baseline="0"/>
            </a:lvl1pPr>
          </a:lstStyle>
          <a:p>
            <a:pPr lvl="0"/>
            <a:r>
              <a:rPr lang="en-US" dirty="0"/>
              <a:t>What is this person’s position?</a:t>
            </a:r>
          </a:p>
        </p:txBody>
      </p:sp>
      <p:sp>
        <p:nvSpPr>
          <p:cNvPr id="43" name="Text Placeholder 37"/>
          <p:cNvSpPr>
            <a:spLocks noGrp="1"/>
          </p:cNvSpPr>
          <p:nvPr>
            <p:ph type="body" sz="quarter" idx="16" hasCustomPrompt="1"/>
          </p:nvPr>
        </p:nvSpPr>
        <p:spPr>
          <a:xfrm>
            <a:off x="6638" y="4847515"/>
            <a:ext cx="12175799" cy="481553"/>
          </a:xfrm>
        </p:spPr>
        <p:txBody>
          <a:bodyPr/>
          <a:lstStyle>
            <a:lvl1pPr marL="0" indent="0" algn="ctr">
              <a:buNone/>
              <a:defRPr sz="2800" i="1" baseline="0"/>
            </a:lvl1pPr>
          </a:lstStyle>
          <a:p>
            <a:pPr lvl="0"/>
            <a:r>
              <a:rPr lang="en-US" dirty="0"/>
              <a:t>Presenter Name</a:t>
            </a:r>
          </a:p>
        </p:txBody>
      </p:sp>
      <p:sp>
        <p:nvSpPr>
          <p:cNvPr id="44" name="Text Placeholder 37"/>
          <p:cNvSpPr>
            <a:spLocks noGrp="1"/>
          </p:cNvSpPr>
          <p:nvPr>
            <p:ph type="body" sz="quarter" idx="17" hasCustomPrompt="1"/>
          </p:nvPr>
        </p:nvSpPr>
        <p:spPr>
          <a:xfrm>
            <a:off x="6638" y="5332470"/>
            <a:ext cx="12175799" cy="428639"/>
          </a:xfrm>
        </p:spPr>
        <p:txBody>
          <a:bodyPr>
            <a:noAutofit/>
          </a:bodyPr>
          <a:lstStyle>
            <a:lvl1pPr marL="0" indent="0" algn="ctr">
              <a:buNone/>
              <a:defRPr sz="1800" i="1" baseline="0"/>
            </a:lvl1pPr>
          </a:lstStyle>
          <a:p>
            <a:pPr lvl="0"/>
            <a:r>
              <a:rPr lang="en-US" dirty="0"/>
              <a:t>What is this person’s position?</a:t>
            </a:r>
          </a:p>
        </p:txBody>
      </p:sp>
      <p:sp>
        <p:nvSpPr>
          <p:cNvPr id="45" name="Shape 58"/>
          <p:cNvSpPr/>
          <p:nvPr userDrawn="1"/>
        </p:nvSpPr>
        <p:spPr>
          <a:xfrm>
            <a:off x="-10584" y="3305446"/>
            <a:ext cx="12068706"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600">
                <a:solidFill>
                  <a:srgbClr val="000000"/>
                </a:solidFill>
              </a:defRPr>
            </a:lvl1pPr>
          </a:lstStyle>
          <a:p>
            <a:pPr lvl="0">
              <a:defRPr sz="1800"/>
            </a:pPr>
            <a:r>
              <a:rPr sz="3200" dirty="0">
                <a:latin typeface="Calibri"/>
                <a:cs typeface="Calibri"/>
              </a:rPr>
              <a:t>PRESENTED BY:</a:t>
            </a:r>
          </a:p>
        </p:txBody>
      </p:sp>
    </p:spTree>
    <p:extLst>
      <p:ext uri="{BB962C8B-B14F-4D97-AF65-F5344CB8AC3E}">
        <p14:creationId xmlns:p14="http://schemas.microsoft.com/office/powerpoint/2010/main" val="385324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Shape 62"/>
          <p:cNvSpPr/>
          <p:nvPr userDrawn="1"/>
        </p:nvSpPr>
        <p:spPr>
          <a:xfrm>
            <a:off x="0" y="274638"/>
            <a:ext cx="12200189"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pic>
        <p:nvPicPr>
          <p:cNvPr id="11" name="pasted-image.pdf"/>
          <p:cNvPicPr/>
          <p:nvPr userDrawn="1"/>
        </p:nvPicPr>
        <p:blipFill>
          <a:blip r:embed="rId2">
            <a:extLst/>
          </a:blip>
          <a:stretch>
            <a:fillRect/>
          </a:stretch>
        </p:blipFill>
        <p:spPr>
          <a:xfrm>
            <a:off x="1940279" y="6621898"/>
            <a:ext cx="9336593" cy="55576"/>
          </a:xfrm>
          <a:prstGeom prst="rect">
            <a:avLst/>
          </a:prstGeom>
          <a:ln w="12700">
            <a:miter lim="400000"/>
          </a:ln>
        </p:spPr>
      </p:pic>
      <p:pic>
        <p:nvPicPr>
          <p:cNvPr id="12" name="pasted-image.pdf"/>
          <p:cNvPicPr/>
          <p:nvPr userDrawn="1"/>
        </p:nvPicPr>
        <p:blipFill>
          <a:blip r:embed="rId3">
            <a:extLst/>
          </a:blip>
          <a:stretch>
            <a:fillRect/>
          </a:stretch>
        </p:blipFill>
        <p:spPr>
          <a:xfrm>
            <a:off x="273350" y="6393478"/>
            <a:ext cx="1137289" cy="392475"/>
          </a:xfrm>
          <a:prstGeom prst="rect">
            <a:avLst/>
          </a:prstGeom>
          <a:ln w="12700">
            <a:miter lim="400000"/>
          </a:ln>
        </p:spPr>
      </p:pic>
      <p:pic>
        <p:nvPicPr>
          <p:cNvPr id="13" name="pasted-image.pdf"/>
          <p:cNvPicPr/>
          <p:nvPr userDrawn="1"/>
        </p:nvPicPr>
        <p:blipFill>
          <a:blip r:embed="rId4">
            <a:extLst/>
          </a:blip>
          <a:stretch>
            <a:fillRect/>
          </a:stretch>
        </p:blipFill>
        <p:spPr>
          <a:xfrm>
            <a:off x="230616" y="85700"/>
            <a:ext cx="857181" cy="919860"/>
          </a:xfrm>
          <a:prstGeom prst="rect">
            <a:avLst/>
          </a:prstGeom>
          <a:ln w="12700">
            <a:miter lim="400000"/>
          </a:ln>
        </p:spPr>
      </p:pic>
      <p:sp>
        <p:nvSpPr>
          <p:cNvPr id="15" name="Content Placeholder 14"/>
          <p:cNvSpPr>
            <a:spLocks noGrp="1"/>
          </p:cNvSpPr>
          <p:nvPr>
            <p:ph sz="quarter" idx="13"/>
          </p:nvPr>
        </p:nvSpPr>
        <p:spPr>
          <a:xfrm>
            <a:off x="660400" y="1490133"/>
            <a:ext cx="10936288" cy="4572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12"/>
          </p:nvPr>
        </p:nvSpPr>
        <p:spPr>
          <a:xfrm>
            <a:off x="9160925" y="6356350"/>
            <a:ext cx="2844800" cy="365125"/>
          </a:xfrm>
        </p:spPr>
        <p:txBody>
          <a:bodyPr/>
          <a:lstStyle>
            <a:lvl1pPr>
              <a:defRPr sz="1800">
                <a:latin typeface="+mn-lt"/>
              </a:defRPr>
            </a:lvl1pPr>
          </a:lstStyle>
          <a:p>
            <a:fld id="{B5A90BAA-DED1-A94C-A445-2E259080F053}" type="slidenum">
              <a:rPr lang="en-US" smtClean="0"/>
              <a:pPr/>
              <a:t>‹#›</a:t>
            </a:fld>
            <a:endParaRPr lang="en-US" dirty="0"/>
          </a:p>
        </p:txBody>
      </p:sp>
      <p:sp>
        <p:nvSpPr>
          <p:cNvPr id="19" name="Title 18"/>
          <p:cNvSpPr>
            <a:spLocks noGrp="1"/>
          </p:cNvSpPr>
          <p:nvPr>
            <p:ph type="title" hasCustomPrompt="1"/>
          </p:nvPr>
        </p:nvSpPr>
        <p:spPr>
          <a:xfrm>
            <a:off x="609600" y="274638"/>
            <a:ext cx="10972800" cy="760437"/>
          </a:xfrm>
        </p:spPr>
        <p:txBody>
          <a:bodyPr>
            <a:normAutofit/>
          </a:bodyPr>
          <a:lstStyle>
            <a:lvl1pPr algn="r">
              <a:defRPr sz="3600" baseline="0">
                <a:solidFill>
                  <a:srgbClr val="2A6EBB"/>
                </a:solidFill>
                <a:latin typeface="+mj-lt"/>
              </a:defRPr>
            </a:lvl1pPr>
          </a:lstStyle>
          <a:p>
            <a:r>
              <a:rPr lang="en-US" dirty="0"/>
              <a:t>Slide Title</a:t>
            </a:r>
          </a:p>
        </p:txBody>
      </p:sp>
    </p:spTree>
    <p:extLst>
      <p:ext uri="{BB962C8B-B14F-4D97-AF65-F5344CB8AC3E}">
        <p14:creationId xmlns:p14="http://schemas.microsoft.com/office/powerpoint/2010/main" val="122128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9" name="Shape 62"/>
          <p:cNvSpPr/>
          <p:nvPr userDrawn="1"/>
        </p:nvSpPr>
        <p:spPr>
          <a:xfrm>
            <a:off x="0" y="274638"/>
            <a:ext cx="12200189"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pic>
        <p:nvPicPr>
          <p:cNvPr id="11" name="pasted-image.pdf"/>
          <p:cNvPicPr/>
          <p:nvPr userDrawn="1"/>
        </p:nvPicPr>
        <p:blipFill>
          <a:blip r:embed="rId2">
            <a:extLst/>
          </a:blip>
          <a:stretch>
            <a:fillRect/>
          </a:stretch>
        </p:blipFill>
        <p:spPr>
          <a:xfrm>
            <a:off x="1940279" y="6621898"/>
            <a:ext cx="9336593" cy="55576"/>
          </a:xfrm>
          <a:prstGeom prst="rect">
            <a:avLst/>
          </a:prstGeom>
          <a:ln w="12700">
            <a:miter lim="400000"/>
          </a:ln>
        </p:spPr>
      </p:pic>
      <p:pic>
        <p:nvPicPr>
          <p:cNvPr id="12" name="pasted-image.pdf"/>
          <p:cNvPicPr/>
          <p:nvPr userDrawn="1"/>
        </p:nvPicPr>
        <p:blipFill>
          <a:blip r:embed="rId3">
            <a:extLst/>
          </a:blip>
          <a:stretch>
            <a:fillRect/>
          </a:stretch>
        </p:blipFill>
        <p:spPr>
          <a:xfrm>
            <a:off x="273350" y="6393478"/>
            <a:ext cx="1137289" cy="392475"/>
          </a:xfrm>
          <a:prstGeom prst="rect">
            <a:avLst/>
          </a:prstGeom>
          <a:ln w="12700">
            <a:miter lim="400000"/>
          </a:ln>
        </p:spPr>
      </p:pic>
      <p:pic>
        <p:nvPicPr>
          <p:cNvPr id="13" name="pasted-image.pdf"/>
          <p:cNvPicPr/>
          <p:nvPr userDrawn="1"/>
        </p:nvPicPr>
        <p:blipFill>
          <a:blip r:embed="rId4">
            <a:extLst/>
          </a:blip>
          <a:stretch>
            <a:fillRect/>
          </a:stretch>
        </p:blipFill>
        <p:spPr>
          <a:xfrm>
            <a:off x="230616" y="85700"/>
            <a:ext cx="857181" cy="919860"/>
          </a:xfrm>
          <a:prstGeom prst="rect">
            <a:avLst/>
          </a:prstGeom>
          <a:ln w="12700">
            <a:miter lim="400000"/>
          </a:ln>
        </p:spPr>
      </p:pic>
      <p:sp>
        <p:nvSpPr>
          <p:cNvPr id="15" name="Content Placeholder 14"/>
          <p:cNvSpPr>
            <a:spLocks noGrp="1"/>
          </p:cNvSpPr>
          <p:nvPr>
            <p:ph sz="quarter" idx="13" hasCustomPrompt="1"/>
          </p:nvPr>
        </p:nvSpPr>
        <p:spPr>
          <a:xfrm>
            <a:off x="1299592" y="1506161"/>
            <a:ext cx="4728346" cy="4572530"/>
          </a:xfrm>
        </p:spPr>
        <p:txBody>
          <a:bodyPr/>
          <a:lstStyle>
            <a:lvl1pPr>
              <a:defRPr/>
            </a:lvl1pPr>
          </a:lstStyle>
          <a:p>
            <a:pPr lvl="0"/>
            <a:r>
              <a:rPr lang="en-US" dirty="0"/>
              <a:t>Click to add text/photo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12"/>
          </p:nvPr>
        </p:nvSpPr>
        <p:spPr>
          <a:xfrm>
            <a:off x="9160925" y="6356350"/>
            <a:ext cx="2844800" cy="365125"/>
          </a:xfrm>
        </p:spPr>
        <p:txBody>
          <a:bodyPr/>
          <a:lstStyle>
            <a:lvl1pPr>
              <a:defRPr sz="1800">
                <a:latin typeface="+mn-lt"/>
              </a:defRPr>
            </a:lvl1pPr>
          </a:lstStyle>
          <a:p>
            <a:fld id="{B5A90BAA-DED1-A94C-A445-2E259080F053}" type="slidenum">
              <a:rPr lang="en-US" smtClean="0"/>
              <a:pPr/>
              <a:t>‹#›</a:t>
            </a:fld>
            <a:endParaRPr lang="en-US" dirty="0"/>
          </a:p>
        </p:txBody>
      </p:sp>
      <p:sp>
        <p:nvSpPr>
          <p:cNvPr id="19" name="Title 18"/>
          <p:cNvSpPr>
            <a:spLocks noGrp="1"/>
          </p:cNvSpPr>
          <p:nvPr>
            <p:ph type="title" hasCustomPrompt="1"/>
          </p:nvPr>
        </p:nvSpPr>
        <p:spPr>
          <a:xfrm>
            <a:off x="609600" y="274638"/>
            <a:ext cx="10972800" cy="760437"/>
          </a:xfrm>
        </p:spPr>
        <p:txBody>
          <a:bodyPr>
            <a:normAutofit/>
          </a:bodyPr>
          <a:lstStyle>
            <a:lvl1pPr algn="r">
              <a:defRPr sz="3600" baseline="0">
                <a:solidFill>
                  <a:srgbClr val="2A6EBB"/>
                </a:solidFill>
                <a:latin typeface="+mj-lt"/>
              </a:defRPr>
            </a:lvl1pPr>
          </a:lstStyle>
          <a:p>
            <a:r>
              <a:rPr lang="en-US" dirty="0"/>
              <a:t>Slide Title</a:t>
            </a:r>
          </a:p>
        </p:txBody>
      </p:sp>
      <p:sp>
        <p:nvSpPr>
          <p:cNvPr id="10" name="Content Placeholder 14"/>
          <p:cNvSpPr>
            <a:spLocks noGrp="1"/>
          </p:cNvSpPr>
          <p:nvPr>
            <p:ph sz="quarter" idx="14" hasCustomPrompt="1"/>
          </p:nvPr>
        </p:nvSpPr>
        <p:spPr>
          <a:xfrm>
            <a:off x="6502905" y="1490133"/>
            <a:ext cx="4728346" cy="4572530"/>
          </a:xfrm>
        </p:spPr>
        <p:txBody>
          <a:bodyPr/>
          <a:lstStyle>
            <a:lvl1pPr>
              <a:defRPr/>
            </a:lvl1pPr>
          </a:lstStyle>
          <a:p>
            <a:pPr lvl="0"/>
            <a:r>
              <a:rPr lang="en-US" dirty="0"/>
              <a:t>Click to add text/photo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60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asted-image.pdf"/>
          <p:cNvPicPr/>
          <p:nvPr userDrawn="1"/>
        </p:nvPicPr>
        <p:blipFill>
          <a:blip r:embed="rId2">
            <a:extLst/>
          </a:blip>
          <a:stretch>
            <a:fillRect/>
          </a:stretch>
        </p:blipFill>
        <p:spPr>
          <a:xfrm>
            <a:off x="1940279" y="6621898"/>
            <a:ext cx="9336593" cy="55576"/>
          </a:xfrm>
          <a:prstGeom prst="rect">
            <a:avLst/>
          </a:prstGeom>
          <a:ln w="12700">
            <a:miter lim="400000"/>
          </a:ln>
        </p:spPr>
      </p:pic>
      <p:pic>
        <p:nvPicPr>
          <p:cNvPr id="7" name="pasted-image.pdf"/>
          <p:cNvPicPr/>
          <p:nvPr userDrawn="1"/>
        </p:nvPicPr>
        <p:blipFill>
          <a:blip r:embed="rId3">
            <a:extLst/>
          </a:blip>
          <a:stretch>
            <a:fillRect/>
          </a:stretch>
        </p:blipFill>
        <p:spPr>
          <a:xfrm>
            <a:off x="273350" y="6393478"/>
            <a:ext cx="1137289" cy="392475"/>
          </a:xfrm>
          <a:prstGeom prst="rect">
            <a:avLst/>
          </a:prstGeom>
          <a:ln w="12700">
            <a:miter lim="400000"/>
          </a:ln>
        </p:spPr>
      </p:pic>
      <p:sp>
        <p:nvSpPr>
          <p:cNvPr id="9" name="Content Placeholder 14"/>
          <p:cNvSpPr>
            <a:spLocks noGrp="1"/>
          </p:cNvSpPr>
          <p:nvPr>
            <p:ph sz="quarter" idx="13" hasCustomPrompt="1"/>
          </p:nvPr>
        </p:nvSpPr>
        <p:spPr>
          <a:xfrm>
            <a:off x="660400" y="1490133"/>
            <a:ext cx="10936288" cy="4572530"/>
          </a:xfrm>
        </p:spPr>
        <p:txBody>
          <a:bodyPr numCol="2"/>
          <a:lstStyle/>
          <a:p>
            <a:pPr lvl="0"/>
            <a:r>
              <a:rPr lang="en-US" dirty="0"/>
              <a:t>Click to edit Master text styles (two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160925" y="6356350"/>
            <a:ext cx="2844800" cy="365125"/>
          </a:xfrm>
        </p:spPr>
        <p:txBody>
          <a:bodyPr/>
          <a:lstStyle>
            <a:lvl1pPr>
              <a:defRPr sz="1800">
                <a:latin typeface="+mn-lt"/>
              </a:defRPr>
            </a:lvl1pPr>
          </a:lstStyle>
          <a:p>
            <a:fld id="{B5A90BAA-DED1-A94C-A445-2E259080F053}" type="slidenum">
              <a:rPr lang="en-US" smtClean="0"/>
              <a:pPr/>
              <a:t>‹#›</a:t>
            </a:fld>
            <a:endParaRPr lang="en-US" dirty="0"/>
          </a:p>
        </p:txBody>
      </p:sp>
      <p:sp>
        <p:nvSpPr>
          <p:cNvPr id="12" name="Shape 62"/>
          <p:cNvSpPr/>
          <p:nvPr userDrawn="1"/>
        </p:nvSpPr>
        <p:spPr>
          <a:xfrm>
            <a:off x="0" y="274638"/>
            <a:ext cx="12200189"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pic>
        <p:nvPicPr>
          <p:cNvPr id="8" name="pasted-image.pdf"/>
          <p:cNvPicPr/>
          <p:nvPr userDrawn="1"/>
        </p:nvPicPr>
        <p:blipFill>
          <a:blip r:embed="rId4">
            <a:extLst/>
          </a:blip>
          <a:stretch>
            <a:fillRect/>
          </a:stretch>
        </p:blipFill>
        <p:spPr>
          <a:xfrm>
            <a:off x="230616" y="85700"/>
            <a:ext cx="857181" cy="919860"/>
          </a:xfrm>
          <a:prstGeom prst="rect">
            <a:avLst/>
          </a:prstGeom>
          <a:ln w="12700">
            <a:miter lim="400000"/>
          </a:ln>
        </p:spPr>
      </p:pic>
      <p:sp>
        <p:nvSpPr>
          <p:cNvPr id="11" name="Title 18"/>
          <p:cNvSpPr>
            <a:spLocks noGrp="1"/>
          </p:cNvSpPr>
          <p:nvPr>
            <p:ph type="title" hasCustomPrompt="1"/>
          </p:nvPr>
        </p:nvSpPr>
        <p:spPr>
          <a:xfrm>
            <a:off x="609600" y="274638"/>
            <a:ext cx="10972800" cy="760437"/>
          </a:xfrm>
        </p:spPr>
        <p:txBody>
          <a:bodyPr>
            <a:normAutofit/>
          </a:bodyPr>
          <a:lstStyle>
            <a:lvl1pPr algn="r">
              <a:defRPr sz="3600" baseline="0">
                <a:solidFill>
                  <a:srgbClr val="2A6EBB"/>
                </a:solidFill>
                <a:latin typeface="+mj-lt"/>
              </a:defRPr>
            </a:lvl1pPr>
          </a:lstStyle>
          <a:p>
            <a:r>
              <a:rPr lang="en-US" dirty="0"/>
              <a:t>Slide Title</a:t>
            </a:r>
          </a:p>
        </p:txBody>
      </p:sp>
    </p:spTree>
    <p:extLst>
      <p:ext uri="{BB962C8B-B14F-4D97-AF65-F5344CB8AC3E}">
        <p14:creationId xmlns:p14="http://schemas.microsoft.com/office/powerpoint/2010/main" val="89290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asted-image.pdf"/>
          <p:cNvPicPr/>
          <p:nvPr userDrawn="1"/>
        </p:nvPicPr>
        <p:blipFill rotWithShape="1">
          <a:blip r:embed="rId2">
            <a:alphaModFix amt="24000"/>
            <a:extLst/>
          </a:blip>
          <a:srcRect r="12545"/>
          <a:stretch/>
        </p:blipFill>
        <p:spPr>
          <a:xfrm>
            <a:off x="9336516" y="-104800"/>
            <a:ext cx="2855484" cy="3503821"/>
          </a:xfrm>
          <a:prstGeom prst="rect">
            <a:avLst/>
          </a:prstGeom>
          <a:ln w="12700">
            <a:miter lim="400000"/>
          </a:ln>
        </p:spPr>
      </p:pic>
      <p:sp>
        <p:nvSpPr>
          <p:cNvPr id="9" name="Shape 71"/>
          <p:cNvSpPr/>
          <p:nvPr userDrawn="1"/>
        </p:nvSpPr>
        <p:spPr>
          <a:xfrm>
            <a:off x="-1" y="6428757"/>
            <a:ext cx="12192001" cy="429243"/>
          </a:xfrm>
          <a:prstGeom prst="rect">
            <a:avLst/>
          </a:prstGeom>
          <a:solidFill>
            <a:srgbClr val="A7A7A7"/>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pic>
        <p:nvPicPr>
          <p:cNvPr id="10" name="pasted-image.pdf"/>
          <p:cNvPicPr/>
          <p:nvPr userDrawn="1"/>
        </p:nvPicPr>
        <p:blipFill rotWithShape="1">
          <a:blip r:embed="rId3">
            <a:extLst/>
          </a:blip>
          <a:srcRect t="-1" b="30385"/>
          <a:stretch/>
        </p:blipFill>
        <p:spPr>
          <a:xfrm>
            <a:off x="-225743" y="-150445"/>
            <a:ext cx="12643486" cy="201168"/>
          </a:xfrm>
          <a:prstGeom prst="rect">
            <a:avLst/>
          </a:prstGeom>
          <a:ln w="12700">
            <a:miter lim="400000"/>
          </a:ln>
        </p:spPr>
      </p:pic>
      <p:pic>
        <p:nvPicPr>
          <p:cNvPr id="14" name="pasted-image.pdf"/>
          <p:cNvPicPr/>
          <p:nvPr userDrawn="1"/>
        </p:nvPicPr>
        <p:blipFill>
          <a:blip r:embed="rId4">
            <a:extLst/>
          </a:blip>
          <a:stretch>
            <a:fillRect/>
          </a:stretch>
        </p:blipFill>
        <p:spPr>
          <a:xfrm>
            <a:off x="495300" y="4758466"/>
            <a:ext cx="8197609" cy="773951"/>
          </a:xfrm>
          <a:prstGeom prst="rect">
            <a:avLst/>
          </a:prstGeom>
          <a:ln w="12700">
            <a:miter lim="400000"/>
          </a:ln>
        </p:spPr>
      </p:pic>
      <p:sp>
        <p:nvSpPr>
          <p:cNvPr id="16" name="TextBox 15"/>
          <p:cNvSpPr txBox="1"/>
          <p:nvPr userDrawn="1"/>
        </p:nvSpPr>
        <p:spPr>
          <a:xfrm>
            <a:off x="392145" y="2381392"/>
            <a:ext cx="4800003" cy="769441"/>
          </a:xfrm>
          <a:prstGeom prst="rect">
            <a:avLst/>
          </a:prstGeom>
          <a:noFill/>
        </p:spPr>
        <p:txBody>
          <a:bodyPr wrap="square" rtlCol="0">
            <a:spAutoFit/>
          </a:bodyPr>
          <a:lstStyle/>
          <a:p>
            <a:pPr algn="l"/>
            <a:r>
              <a:rPr lang="en-US" sz="4400" dirty="0">
                <a:solidFill>
                  <a:schemeClr val="tx1"/>
                </a:solidFill>
                <a:latin typeface="+mn-lt"/>
              </a:rPr>
              <a:t>Presenter</a:t>
            </a:r>
            <a:r>
              <a:rPr lang="en-US" baseline="0" dirty="0">
                <a:solidFill>
                  <a:schemeClr val="tx1"/>
                </a:solidFill>
              </a:rPr>
              <a:t> Name</a:t>
            </a:r>
            <a:endParaRPr lang="en-US" dirty="0">
              <a:solidFill>
                <a:schemeClr val="tx1"/>
              </a:solidFill>
            </a:endParaRPr>
          </a:p>
        </p:txBody>
      </p:sp>
      <p:sp>
        <p:nvSpPr>
          <p:cNvPr id="17" name="TextBox 16"/>
          <p:cNvSpPr txBox="1"/>
          <p:nvPr userDrawn="1"/>
        </p:nvSpPr>
        <p:spPr>
          <a:xfrm>
            <a:off x="392145" y="942058"/>
            <a:ext cx="4800003" cy="769441"/>
          </a:xfrm>
          <a:prstGeom prst="rect">
            <a:avLst/>
          </a:prstGeom>
          <a:noFill/>
        </p:spPr>
        <p:txBody>
          <a:bodyPr wrap="square" rtlCol="0">
            <a:spAutoFit/>
          </a:bodyPr>
          <a:lstStyle/>
          <a:p>
            <a:pPr algn="l"/>
            <a:r>
              <a:rPr lang="en-US" sz="4400" dirty="0">
                <a:solidFill>
                  <a:schemeClr val="tx1"/>
                </a:solidFill>
                <a:latin typeface="+mn-lt"/>
              </a:rPr>
              <a:t>Presenter</a:t>
            </a:r>
            <a:r>
              <a:rPr lang="en-US" baseline="0" dirty="0">
                <a:solidFill>
                  <a:schemeClr val="tx1"/>
                </a:solidFill>
              </a:rPr>
              <a:t> Name</a:t>
            </a:r>
            <a:endParaRPr lang="en-US" dirty="0">
              <a:solidFill>
                <a:schemeClr val="tx1"/>
              </a:solidFill>
            </a:endParaRPr>
          </a:p>
        </p:txBody>
      </p:sp>
      <p:sp>
        <p:nvSpPr>
          <p:cNvPr id="18" name="TextBox 17"/>
          <p:cNvSpPr txBox="1"/>
          <p:nvPr userDrawn="1"/>
        </p:nvSpPr>
        <p:spPr>
          <a:xfrm>
            <a:off x="392145" y="1677636"/>
            <a:ext cx="4800003" cy="430887"/>
          </a:xfrm>
          <a:prstGeom prst="rect">
            <a:avLst/>
          </a:prstGeom>
          <a:noFill/>
        </p:spPr>
        <p:txBody>
          <a:bodyPr wrap="square" rtlCol="0">
            <a:spAutoFit/>
          </a:bodyPr>
          <a:lstStyle/>
          <a:p>
            <a:pPr algn="l"/>
            <a:r>
              <a:rPr lang="en-US" sz="2200" dirty="0">
                <a:solidFill>
                  <a:schemeClr val="tx1"/>
                </a:solidFill>
                <a:latin typeface="+mn-lt"/>
              </a:rPr>
              <a:t>Email address</a:t>
            </a:r>
            <a:endParaRPr lang="en-US" sz="2200" dirty="0">
              <a:solidFill>
                <a:schemeClr val="tx1"/>
              </a:solidFill>
            </a:endParaRPr>
          </a:p>
        </p:txBody>
      </p:sp>
      <p:sp>
        <p:nvSpPr>
          <p:cNvPr id="19" name="TextBox 18"/>
          <p:cNvSpPr txBox="1"/>
          <p:nvPr userDrawn="1"/>
        </p:nvSpPr>
        <p:spPr>
          <a:xfrm>
            <a:off x="392145" y="3132778"/>
            <a:ext cx="4800003" cy="430887"/>
          </a:xfrm>
          <a:prstGeom prst="rect">
            <a:avLst/>
          </a:prstGeom>
          <a:noFill/>
        </p:spPr>
        <p:txBody>
          <a:bodyPr wrap="square" rtlCol="0">
            <a:spAutoFit/>
          </a:bodyPr>
          <a:lstStyle/>
          <a:p>
            <a:pPr algn="l"/>
            <a:r>
              <a:rPr lang="en-US" sz="2200" dirty="0">
                <a:solidFill>
                  <a:schemeClr val="tx1"/>
                </a:solidFill>
                <a:latin typeface="+mn-lt"/>
              </a:rPr>
              <a:t>Email address</a:t>
            </a:r>
            <a:endParaRPr lang="en-US" sz="2200" dirty="0">
              <a:solidFill>
                <a:schemeClr val="tx1"/>
              </a:solidFill>
            </a:endParaRPr>
          </a:p>
        </p:txBody>
      </p:sp>
      <p:sp>
        <p:nvSpPr>
          <p:cNvPr id="20" name="Shape 74"/>
          <p:cNvSpPr/>
          <p:nvPr userDrawn="1"/>
        </p:nvSpPr>
        <p:spPr>
          <a:xfrm>
            <a:off x="476810" y="6429051"/>
            <a:ext cx="9331919" cy="3077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l">
              <a:defRPr sz="1900">
                <a:solidFill>
                  <a:srgbClr val="FFFFFF"/>
                </a:solidFill>
              </a:defRPr>
            </a:lvl1pPr>
          </a:lstStyle>
          <a:p>
            <a:pPr lvl="0">
              <a:defRPr sz="1800">
                <a:solidFill>
                  <a:srgbClr val="000000"/>
                </a:solidFill>
              </a:defRPr>
            </a:pPr>
            <a:r>
              <a:rPr sz="2000" dirty="0">
                <a:solidFill>
                  <a:srgbClr val="FFFFFF"/>
                </a:solidFill>
                <a:latin typeface="Calibri"/>
                <a:cs typeface="Calibri"/>
              </a:rPr>
              <a:t>www.ahihealth.org | 518.480.0111</a:t>
            </a:r>
          </a:p>
        </p:txBody>
      </p:sp>
    </p:spTree>
    <p:extLst>
      <p:ext uri="{BB962C8B-B14F-4D97-AF65-F5344CB8AC3E}">
        <p14:creationId xmlns:p14="http://schemas.microsoft.com/office/powerpoint/2010/main" val="33088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633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8412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90BAA-DED1-A94C-A445-2E259080F053}" type="slidenum">
              <a:rPr lang="en-US" smtClean="0"/>
              <a:t>‹#›</a:t>
            </a:fld>
            <a:endParaRPr lang="en-US"/>
          </a:p>
        </p:txBody>
      </p:sp>
    </p:spTree>
    <p:extLst>
      <p:ext uri="{BB962C8B-B14F-4D97-AF65-F5344CB8AC3E}">
        <p14:creationId xmlns:p14="http://schemas.microsoft.com/office/powerpoint/2010/main" val="46153203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9" r:id="rId3"/>
    <p:sldLayoutId id="2147483668" r:id="rId4"/>
    <p:sldLayoutId id="2147483656" r:id="rId5"/>
    <p:sldLayoutId id="2147483665" r:id="rId6"/>
    <p:sldLayoutId id="2147483667" r:id="rId7"/>
    <p:sldLayoutId id="2147483670" r:id="rId8"/>
    <p:sldLayoutId id="2147483673"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hyperlink" Target="https://www.linkedin.com/company/9263065?trk=NUS-body-company-name" TargetMode="External"/><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hyperlink" Target="https://twitter.com/ahi_health" TargetMode="External"/><Relationship Id="rId5" Type="http://schemas.openxmlformats.org/officeDocument/2006/relationships/hyperlink" Target="https://www.facebook.com/ahihealth" TargetMode="External"/><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hyperlink" Target="https://www.youtube.com/channel/UCfDGLf1Ac_3gGiyi-FL4Qd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asted-image.pdf"/>
          <p:cNvPicPr/>
          <p:nvPr/>
        </p:nvPicPr>
        <p:blipFill rotWithShape="1">
          <a:blip r:embed="rId3">
            <a:extLst/>
          </a:blip>
          <a:srcRect b="43987"/>
          <a:stretch/>
        </p:blipFill>
        <p:spPr>
          <a:xfrm>
            <a:off x="2194" y="1168400"/>
            <a:ext cx="12216120" cy="6021265"/>
          </a:xfrm>
          <a:prstGeom prst="rect">
            <a:avLst/>
          </a:prstGeom>
          <a:ln w="12700">
            <a:miter lim="400000"/>
          </a:ln>
        </p:spPr>
      </p:pic>
      <p:pic>
        <p:nvPicPr>
          <p:cNvPr id="50" name="pasted-image.pdf"/>
          <p:cNvPicPr/>
          <p:nvPr/>
        </p:nvPicPr>
        <p:blipFill>
          <a:blip r:embed="rId4">
            <a:extLst/>
          </a:blip>
          <a:stretch>
            <a:fillRect/>
          </a:stretch>
        </p:blipFill>
        <p:spPr>
          <a:xfrm>
            <a:off x="2742009" y="192522"/>
            <a:ext cx="6708059" cy="1464070"/>
          </a:xfrm>
          <a:prstGeom prst="rect">
            <a:avLst/>
          </a:prstGeom>
          <a:ln w="12700">
            <a:miter lim="400000"/>
          </a:ln>
        </p:spPr>
      </p:pic>
      <p:pic>
        <p:nvPicPr>
          <p:cNvPr id="51" name="pasted-image.pdf"/>
          <p:cNvPicPr/>
          <p:nvPr/>
        </p:nvPicPr>
        <p:blipFill>
          <a:blip r:embed="rId5">
            <a:extLst/>
          </a:blip>
          <a:srcRect t="74503"/>
          <a:stretch>
            <a:fillRect/>
          </a:stretch>
        </p:blipFill>
        <p:spPr>
          <a:xfrm>
            <a:off x="1466651" y="2158900"/>
            <a:ext cx="9258814" cy="53955"/>
          </a:xfrm>
          <a:prstGeom prst="rect">
            <a:avLst/>
          </a:prstGeom>
          <a:ln w="12700">
            <a:miter lim="400000"/>
          </a:ln>
        </p:spPr>
      </p:pic>
      <p:sp>
        <p:nvSpPr>
          <p:cNvPr id="52" name="Shape 52"/>
          <p:cNvSpPr/>
          <p:nvPr/>
        </p:nvSpPr>
        <p:spPr>
          <a:xfrm>
            <a:off x="-26314" y="2227579"/>
            <a:ext cx="12244628"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a:solidFill>
                  <a:srgbClr val="9F9782"/>
                </a:solidFill>
              </a:defRPr>
            </a:lvl1pPr>
          </a:lstStyle>
          <a:p>
            <a:pPr lvl="0">
              <a:defRPr sz="1800">
                <a:solidFill>
                  <a:srgbClr val="000000"/>
                </a:solidFill>
              </a:defRPr>
            </a:pPr>
            <a:r>
              <a:rPr lang="en-US" sz="4400" dirty="0">
                <a:solidFill>
                  <a:srgbClr val="A69F88"/>
                </a:solidFill>
                <a:latin typeface="Calibri"/>
                <a:cs typeface="Calibri"/>
              </a:rPr>
              <a:t>Community Members Leading Change</a:t>
            </a:r>
            <a:endParaRPr sz="4400" dirty="0">
              <a:solidFill>
                <a:srgbClr val="A69F88"/>
              </a:solidFill>
              <a:latin typeface="Calibri"/>
              <a:cs typeface="Calibri"/>
            </a:endParaRPr>
          </a:p>
        </p:txBody>
      </p:sp>
      <p:sp>
        <p:nvSpPr>
          <p:cNvPr id="53" name="Shape 53"/>
          <p:cNvSpPr/>
          <p:nvPr/>
        </p:nvSpPr>
        <p:spPr>
          <a:xfrm>
            <a:off x="2194" y="6425304"/>
            <a:ext cx="12216120" cy="777240"/>
          </a:xfrm>
          <a:prstGeom prst="rect">
            <a:avLst/>
          </a:prstGeom>
          <a:solidFill>
            <a:srgbClr val="6D963D"/>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sp>
        <p:nvSpPr>
          <p:cNvPr id="54" name="Shape 54"/>
          <p:cNvSpPr/>
          <p:nvPr/>
        </p:nvSpPr>
        <p:spPr>
          <a:xfrm>
            <a:off x="-132726" y="1746468"/>
            <a:ext cx="1231299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rgbClr val="9F9782"/>
                </a:solidFill>
                <a:latin typeface="Museo Sans"/>
                <a:ea typeface="Museo Sans"/>
                <a:cs typeface="Museo Sans"/>
                <a:sym typeface="Museo Sans"/>
              </a:defRPr>
            </a:lvl1pPr>
          </a:lstStyle>
          <a:p>
            <a:pPr lvl="0">
              <a:defRPr sz="1800">
                <a:solidFill>
                  <a:srgbClr val="000000"/>
                </a:solidFill>
              </a:defRPr>
            </a:pPr>
            <a:r>
              <a:rPr lang="en-US" sz="1800" dirty="0">
                <a:solidFill>
                  <a:srgbClr val="A69F88"/>
                </a:solidFill>
                <a:latin typeface="Calibri"/>
                <a:cs typeface="Calibri"/>
              </a:rPr>
              <a:t>Lead</a:t>
            </a:r>
            <a:r>
              <a:rPr sz="1800" dirty="0">
                <a:solidFill>
                  <a:srgbClr val="A69F88"/>
                </a:solidFill>
                <a:latin typeface="Calibri"/>
                <a:cs typeface="Calibri"/>
              </a:rPr>
              <a:t> • </a:t>
            </a:r>
            <a:r>
              <a:rPr lang="en-US" sz="1800" dirty="0">
                <a:solidFill>
                  <a:srgbClr val="A69F88"/>
                </a:solidFill>
                <a:latin typeface="Calibri"/>
                <a:cs typeface="Calibri"/>
              </a:rPr>
              <a:t>Empower</a:t>
            </a:r>
            <a:r>
              <a:rPr sz="1800" dirty="0">
                <a:solidFill>
                  <a:srgbClr val="A69F88"/>
                </a:solidFill>
                <a:latin typeface="Calibri"/>
                <a:cs typeface="Calibri"/>
              </a:rPr>
              <a:t> • </a:t>
            </a:r>
            <a:r>
              <a:rPr lang="en-US" sz="1800" dirty="0">
                <a:solidFill>
                  <a:srgbClr val="A69F88"/>
                </a:solidFill>
                <a:latin typeface="Calibri"/>
                <a:cs typeface="Calibri"/>
              </a:rPr>
              <a:t>Innovate</a:t>
            </a:r>
            <a:endParaRPr sz="1800" dirty="0">
              <a:solidFill>
                <a:srgbClr val="A69F88"/>
              </a:solidFill>
              <a:latin typeface="Calibri"/>
              <a:cs typeface="Calibri"/>
            </a:endParaRPr>
          </a:p>
        </p:txBody>
      </p:sp>
      <p:pic>
        <p:nvPicPr>
          <p:cNvPr id="55" name="pasted-image.pdf"/>
          <p:cNvPicPr/>
          <p:nvPr/>
        </p:nvPicPr>
        <p:blipFill rotWithShape="1">
          <a:blip r:embed="rId6">
            <a:extLst/>
          </a:blip>
          <a:srcRect l="13913"/>
          <a:stretch/>
        </p:blipFill>
        <p:spPr>
          <a:xfrm>
            <a:off x="-12332" y="3823785"/>
            <a:ext cx="2083737" cy="3034215"/>
          </a:xfrm>
          <a:prstGeom prst="rect">
            <a:avLst/>
          </a:prstGeom>
          <a:ln w="12700">
            <a:miter lim="400000"/>
          </a:ln>
        </p:spPr>
      </p:pic>
      <p:sp>
        <p:nvSpPr>
          <p:cNvPr id="56" name="Shape 56"/>
          <p:cNvSpPr/>
          <p:nvPr/>
        </p:nvSpPr>
        <p:spPr>
          <a:xfrm>
            <a:off x="345277" y="5692850"/>
            <a:ext cx="1605011" cy="769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800">
                <a:solidFill>
                  <a:srgbClr val="FFFFFF"/>
                </a:solidFill>
                <a:latin typeface="Neris SemiBold"/>
                <a:ea typeface="Neris SemiBold"/>
                <a:cs typeface="Neris SemiBold"/>
                <a:sym typeface="Neris SemiBold"/>
              </a:defRPr>
            </a:lvl1pPr>
          </a:lstStyle>
          <a:p>
            <a:pPr lvl="0">
              <a:defRPr>
                <a:solidFill>
                  <a:srgbClr val="000000"/>
                </a:solidFill>
              </a:defRPr>
            </a:pPr>
            <a:r>
              <a:rPr lang="en-US" sz="2200" b="1" dirty="0">
                <a:solidFill>
                  <a:schemeClr val="bg1"/>
                </a:solidFill>
                <a:latin typeface="Calibri"/>
                <a:cs typeface="Calibri"/>
              </a:rPr>
              <a:t>September</a:t>
            </a:r>
            <a:r>
              <a:rPr lang="en-US" sz="2200" b="1" dirty="0">
                <a:latin typeface="Calibri"/>
                <a:cs typeface="Calibri"/>
              </a:rPr>
              <a:t> </a:t>
            </a:r>
            <a:r>
              <a:rPr lang="en-US" sz="2200" b="1" dirty="0">
                <a:solidFill>
                  <a:schemeClr val="bg1"/>
                </a:solidFill>
                <a:latin typeface="Calibri"/>
                <a:cs typeface="Calibri"/>
              </a:rPr>
              <a:t>21, 2017</a:t>
            </a:r>
            <a:endParaRPr sz="2200" b="1" dirty="0">
              <a:solidFill>
                <a:schemeClr val="bg1"/>
              </a:solidFill>
              <a:latin typeface="Calibri"/>
              <a:cs typeface="Calibri"/>
            </a:endParaRPr>
          </a:p>
        </p:txBody>
      </p:sp>
      <p:sp>
        <p:nvSpPr>
          <p:cNvPr id="57" name="Shape 57"/>
          <p:cNvSpPr/>
          <p:nvPr/>
        </p:nvSpPr>
        <p:spPr>
          <a:xfrm>
            <a:off x="-10584" y="3997107"/>
            <a:ext cx="121920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defRPr sz="1800">
                <a:solidFill>
                  <a:srgbClr val="000000"/>
                </a:solidFill>
              </a:defRPr>
            </a:pPr>
            <a:r>
              <a:rPr lang="en-US" sz="2800" i="1" dirty="0">
                <a:latin typeface="Calibri"/>
                <a:ea typeface="Neris Light Italic"/>
                <a:cs typeface="Calibri"/>
                <a:sym typeface="Neris Light Italic"/>
              </a:rPr>
              <a:t>Amber Guyette</a:t>
            </a:r>
            <a:endParaRPr sz="2800" i="1" dirty="0">
              <a:latin typeface="Calibri"/>
              <a:ea typeface="Neris Light Italic"/>
              <a:cs typeface="Calibri"/>
              <a:sym typeface="Neris Light Italic"/>
            </a:endParaRPr>
          </a:p>
          <a:p>
            <a:pPr lvl="0" algn="ctr">
              <a:defRPr sz="1800">
                <a:solidFill>
                  <a:srgbClr val="000000"/>
                </a:solidFill>
              </a:defRPr>
            </a:pPr>
            <a:r>
              <a:rPr lang="en-US" sz="1800" i="1" dirty="0">
                <a:latin typeface="Calibri"/>
                <a:ea typeface="Neris Light Italic"/>
                <a:cs typeface="Calibri"/>
                <a:sym typeface="Neris Light Italic"/>
              </a:rPr>
              <a:t>Community Engagement Facilitator</a:t>
            </a:r>
            <a:endParaRPr sz="1800" i="1" dirty="0">
              <a:latin typeface="Calibri"/>
              <a:ea typeface="Neris Light Italic"/>
              <a:cs typeface="Calibri"/>
              <a:sym typeface="Neris Light Italic"/>
            </a:endParaRPr>
          </a:p>
        </p:txBody>
      </p:sp>
      <p:sp>
        <p:nvSpPr>
          <p:cNvPr id="58" name="Shape 58"/>
          <p:cNvSpPr/>
          <p:nvPr/>
        </p:nvSpPr>
        <p:spPr>
          <a:xfrm>
            <a:off x="-10584" y="3450586"/>
            <a:ext cx="12068706"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600">
                <a:solidFill>
                  <a:srgbClr val="000000"/>
                </a:solidFill>
              </a:defRPr>
            </a:lvl1pPr>
          </a:lstStyle>
          <a:p>
            <a:pPr lvl="0">
              <a:defRPr sz="1800"/>
            </a:pPr>
            <a:r>
              <a:rPr sz="3200" dirty="0">
                <a:latin typeface="Calibri"/>
                <a:cs typeface="Calibri"/>
              </a:rPr>
              <a:t>PRESENTED BY:</a:t>
            </a:r>
          </a:p>
        </p:txBody>
      </p:sp>
      <p:sp>
        <p:nvSpPr>
          <p:cNvPr id="59" name="Shape 59"/>
          <p:cNvSpPr/>
          <p:nvPr/>
        </p:nvSpPr>
        <p:spPr>
          <a:xfrm>
            <a:off x="0" y="4835307"/>
            <a:ext cx="12192000" cy="8002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defRPr sz="1800">
                <a:solidFill>
                  <a:srgbClr val="000000"/>
                </a:solidFill>
              </a:defRPr>
            </a:pPr>
            <a:r>
              <a:rPr lang="en-US" sz="2800" i="1" dirty="0">
                <a:latin typeface="Calibri"/>
                <a:ea typeface="Neris Light Italic"/>
                <a:cs typeface="Calibri"/>
                <a:sym typeface="Neris Light Italic"/>
              </a:rPr>
              <a:t>Victoria Knierim</a:t>
            </a:r>
            <a:endParaRPr sz="2800" i="1" dirty="0">
              <a:latin typeface="Calibri"/>
              <a:ea typeface="Neris Light Italic"/>
              <a:cs typeface="Calibri"/>
              <a:sym typeface="Neris Light Italic"/>
            </a:endParaRPr>
          </a:p>
          <a:p>
            <a:pPr lvl="0" algn="ctr">
              <a:defRPr sz="1800">
                <a:solidFill>
                  <a:srgbClr val="000000"/>
                </a:solidFill>
              </a:defRPr>
            </a:pPr>
            <a:r>
              <a:rPr lang="en-US" sz="1800" i="1" dirty="0">
                <a:latin typeface="Calibri"/>
                <a:ea typeface="Neris Light Italic"/>
                <a:cs typeface="Calibri"/>
                <a:sym typeface="Neris Light Italic"/>
              </a:rPr>
              <a:t>Community Engagement Facilitator</a:t>
            </a:r>
            <a:endParaRPr sz="1800" i="1" dirty="0">
              <a:latin typeface="Calibri"/>
              <a:ea typeface="Neris Light Italic"/>
              <a:cs typeface="Calibri"/>
              <a:sym typeface="Neris Light Italic"/>
            </a:endParaRPr>
          </a:p>
        </p:txBody>
      </p:sp>
      <p:pic>
        <p:nvPicPr>
          <p:cNvPr id="60" name="pasted-image.pdf"/>
          <p:cNvPicPr/>
          <p:nvPr/>
        </p:nvPicPr>
        <p:blipFill rotWithShape="1">
          <a:blip r:embed="rId7">
            <a:extLst/>
          </a:blip>
          <a:srcRect r="10886"/>
          <a:stretch/>
        </p:blipFill>
        <p:spPr>
          <a:xfrm>
            <a:off x="10720192" y="3188028"/>
            <a:ext cx="1510454" cy="14640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02354" y="1531447"/>
            <a:ext cx="6317793" cy="4576370"/>
          </a:xfrm>
        </p:spPr>
        <p:txBody>
          <a:bodyPr>
            <a:normAutofit fontScale="92500" lnSpcReduction="20000"/>
          </a:bodyPr>
          <a:lstStyle/>
          <a:p>
            <a:r>
              <a:rPr lang="en-US" dirty="0"/>
              <a:t>A peer to peer model is used.  Members are encouraged to refer friends, family members, or other acquaintances.</a:t>
            </a:r>
          </a:p>
          <a:p>
            <a:endParaRPr lang="en-US" sz="2200" dirty="0"/>
          </a:p>
          <a:p>
            <a:r>
              <a:rPr lang="en-US" dirty="0"/>
              <a:t>Members choose their own leadership, determine meeting frequency and locations, and designate 2 individuals per location to represent the Council on the Community and Beneficiary Engagement Committee.</a:t>
            </a:r>
          </a:p>
          <a:p>
            <a:endParaRPr lang="en-US"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10</a:t>
            </a:fld>
            <a:endParaRPr lang="en-US" dirty="0"/>
          </a:p>
        </p:txBody>
      </p:sp>
      <p:sp>
        <p:nvSpPr>
          <p:cNvPr id="4" name="Title 3"/>
          <p:cNvSpPr>
            <a:spLocks noGrp="1"/>
          </p:cNvSpPr>
          <p:nvPr>
            <p:ph type="title"/>
          </p:nvPr>
        </p:nvSpPr>
        <p:spPr/>
        <p:txBody>
          <a:bodyPr/>
          <a:lstStyle/>
          <a:p>
            <a:r>
              <a:rPr lang="en-US" dirty="0"/>
              <a:t>Community Advisory Council</a:t>
            </a:r>
          </a:p>
        </p:txBody>
      </p:sp>
      <p:pic>
        <p:nvPicPr>
          <p:cNvPr id="5" name="Picture 4"/>
          <p:cNvPicPr>
            <a:picLocks noChangeAspect="1"/>
          </p:cNvPicPr>
          <p:nvPr/>
        </p:nvPicPr>
        <p:blipFill>
          <a:blip r:embed="rId2"/>
          <a:stretch>
            <a:fillRect/>
          </a:stretch>
        </p:blipFill>
        <p:spPr>
          <a:xfrm>
            <a:off x="1023226" y="2316760"/>
            <a:ext cx="4002477" cy="2663467"/>
          </a:xfrm>
          <a:prstGeom prst="rect">
            <a:avLst/>
          </a:prstGeom>
        </p:spPr>
      </p:pic>
    </p:spTree>
    <p:extLst>
      <p:ext uri="{BB962C8B-B14F-4D97-AF65-F5344CB8AC3E}">
        <p14:creationId xmlns:p14="http://schemas.microsoft.com/office/powerpoint/2010/main" val="3258827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21109" y="1873591"/>
            <a:ext cx="11183733" cy="3209686"/>
          </a:xfrm>
        </p:spPr>
        <p:txBody>
          <a:bodyPr>
            <a:normAutofit lnSpcReduction="10000"/>
          </a:bodyPr>
          <a:lstStyle/>
          <a:p>
            <a:pPr marL="0" indent="0">
              <a:buNone/>
            </a:pPr>
            <a:r>
              <a:rPr lang="en-US" dirty="0"/>
              <a:t>What does the Council do?</a:t>
            </a:r>
          </a:p>
          <a:p>
            <a:r>
              <a:rPr lang="en-US" dirty="0"/>
              <a:t>Provide input about issues impacting access to healthcare in their communities and share their ideas for possible solutions</a:t>
            </a:r>
          </a:p>
          <a:p>
            <a:r>
              <a:rPr lang="en-US" dirty="0"/>
              <a:t>Participate in creating a strategy for increasing utilization of preventative care</a:t>
            </a:r>
          </a:p>
          <a:p>
            <a:r>
              <a:rPr lang="en-US" dirty="0"/>
              <a:t>Function as a focus group to inform DSRIP project development</a:t>
            </a:r>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11</a:t>
            </a:fld>
            <a:endParaRPr lang="en-US" dirty="0"/>
          </a:p>
        </p:txBody>
      </p:sp>
      <p:sp>
        <p:nvSpPr>
          <p:cNvPr id="4" name="Title 3"/>
          <p:cNvSpPr>
            <a:spLocks noGrp="1"/>
          </p:cNvSpPr>
          <p:nvPr>
            <p:ph type="title"/>
          </p:nvPr>
        </p:nvSpPr>
        <p:spPr/>
        <p:txBody>
          <a:bodyPr/>
          <a:lstStyle/>
          <a:p>
            <a:r>
              <a:rPr lang="en-US" dirty="0"/>
              <a:t>Community Advisory Council</a:t>
            </a:r>
          </a:p>
        </p:txBody>
      </p:sp>
      <p:pic>
        <p:nvPicPr>
          <p:cNvPr id="5" name="Picture 4"/>
          <p:cNvPicPr>
            <a:picLocks noChangeAspect="1"/>
          </p:cNvPicPr>
          <p:nvPr/>
        </p:nvPicPr>
        <p:blipFill>
          <a:blip r:embed="rId2"/>
          <a:stretch>
            <a:fillRect/>
          </a:stretch>
        </p:blipFill>
        <p:spPr>
          <a:xfrm>
            <a:off x="39329" y="4838988"/>
            <a:ext cx="1140542" cy="1432988"/>
          </a:xfrm>
          <a:prstGeom prst="rect">
            <a:avLst/>
          </a:prstGeom>
        </p:spPr>
      </p:pic>
      <p:pic>
        <p:nvPicPr>
          <p:cNvPr id="6" name="Picture 5"/>
          <p:cNvPicPr>
            <a:picLocks noChangeAspect="1"/>
          </p:cNvPicPr>
          <p:nvPr/>
        </p:nvPicPr>
        <p:blipFill>
          <a:blip r:embed="rId3"/>
          <a:stretch>
            <a:fillRect/>
          </a:stretch>
        </p:blipFill>
        <p:spPr>
          <a:xfrm>
            <a:off x="10573041" y="1158383"/>
            <a:ext cx="1432684" cy="1237595"/>
          </a:xfrm>
          <a:prstGeom prst="rect">
            <a:avLst/>
          </a:prstGeom>
        </p:spPr>
      </p:pic>
    </p:spTree>
    <p:extLst>
      <p:ext uri="{BB962C8B-B14F-4D97-AF65-F5344CB8AC3E}">
        <p14:creationId xmlns:p14="http://schemas.microsoft.com/office/powerpoint/2010/main" val="1571889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37419" y="2113935"/>
            <a:ext cx="10835149" cy="3185651"/>
          </a:xfrm>
        </p:spPr>
        <p:txBody>
          <a:bodyPr>
            <a:normAutofit fontScale="92500" lnSpcReduction="20000"/>
          </a:bodyPr>
          <a:lstStyle/>
          <a:p>
            <a:pPr marL="0" indent="0">
              <a:buNone/>
            </a:pPr>
            <a:r>
              <a:rPr lang="en-US" dirty="0"/>
              <a:t>What does the Council do?</a:t>
            </a:r>
          </a:p>
          <a:p>
            <a:r>
              <a:rPr lang="en-US" dirty="0"/>
              <a:t>Identify gaps in services, as well in outreach and education efforts.</a:t>
            </a:r>
          </a:p>
          <a:p>
            <a:r>
              <a:rPr lang="en-US" dirty="0"/>
              <a:t>Discuss issues of cultural competency and health literacy and provide input on PPS CC/HL strategy.</a:t>
            </a:r>
          </a:p>
          <a:p>
            <a:r>
              <a:rPr lang="en-US" dirty="0"/>
              <a:t>Provide feedback for developing community engagement strategy, planning community events, and encouraging involvement in PPS activities in their communities. </a:t>
            </a:r>
          </a:p>
        </p:txBody>
      </p:sp>
      <p:sp>
        <p:nvSpPr>
          <p:cNvPr id="3" name="Slide Number Placeholder 2"/>
          <p:cNvSpPr>
            <a:spLocks noGrp="1"/>
          </p:cNvSpPr>
          <p:nvPr>
            <p:ph type="sldNum" sz="quarter" idx="12"/>
          </p:nvPr>
        </p:nvSpPr>
        <p:spPr/>
        <p:txBody>
          <a:bodyPr/>
          <a:lstStyle/>
          <a:p>
            <a:fld id="{B5A90BAA-DED1-A94C-A445-2E259080F053}" type="slidenum">
              <a:rPr lang="en-US" smtClean="0"/>
              <a:pPr/>
              <a:t>12</a:t>
            </a:fld>
            <a:endParaRPr lang="en-US" dirty="0"/>
          </a:p>
        </p:txBody>
      </p:sp>
      <p:sp>
        <p:nvSpPr>
          <p:cNvPr id="4" name="Title 3"/>
          <p:cNvSpPr>
            <a:spLocks noGrp="1"/>
          </p:cNvSpPr>
          <p:nvPr>
            <p:ph type="title"/>
          </p:nvPr>
        </p:nvSpPr>
        <p:spPr/>
        <p:txBody>
          <a:bodyPr/>
          <a:lstStyle/>
          <a:p>
            <a:r>
              <a:rPr lang="en-US" dirty="0"/>
              <a:t>Community Advisory Council</a:t>
            </a:r>
          </a:p>
        </p:txBody>
      </p:sp>
      <p:pic>
        <p:nvPicPr>
          <p:cNvPr id="5" name="Picture 4"/>
          <p:cNvPicPr>
            <a:picLocks noChangeAspect="1"/>
          </p:cNvPicPr>
          <p:nvPr/>
        </p:nvPicPr>
        <p:blipFill>
          <a:blip r:embed="rId2"/>
          <a:stretch>
            <a:fillRect/>
          </a:stretch>
        </p:blipFill>
        <p:spPr>
          <a:xfrm>
            <a:off x="0" y="4767600"/>
            <a:ext cx="1146147" cy="1432684"/>
          </a:xfrm>
          <a:prstGeom prst="rect">
            <a:avLst/>
          </a:prstGeom>
        </p:spPr>
      </p:pic>
      <p:pic>
        <p:nvPicPr>
          <p:cNvPr id="6" name="Picture 5"/>
          <p:cNvPicPr>
            <a:picLocks noChangeAspect="1"/>
          </p:cNvPicPr>
          <p:nvPr/>
        </p:nvPicPr>
        <p:blipFill>
          <a:blip r:embed="rId3"/>
          <a:stretch>
            <a:fillRect/>
          </a:stretch>
        </p:blipFill>
        <p:spPr>
          <a:xfrm>
            <a:off x="10659580" y="1082935"/>
            <a:ext cx="1432684" cy="1237595"/>
          </a:xfrm>
          <a:prstGeom prst="rect">
            <a:avLst/>
          </a:prstGeom>
        </p:spPr>
      </p:pic>
    </p:spTree>
    <p:extLst>
      <p:ext uri="{BB962C8B-B14F-4D97-AF65-F5344CB8AC3E}">
        <p14:creationId xmlns:p14="http://schemas.microsoft.com/office/powerpoint/2010/main" val="1036553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904568" y="1490133"/>
            <a:ext cx="10692119" cy="3622641"/>
          </a:xfrm>
        </p:spPr>
        <p:txBody>
          <a:bodyPr>
            <a:normAutofit fontScale="92500" lnSpcReduction="10000"/>
          </a:bodyPr>
          <a:lstStyle/>
          <a:p>
            <a:r>
              <a:rPr lang="en-US" dirty="0"/>
              <a:t>Membership is incentivized by:</a:t>
            </a:r>
          </a:p>
          <a:p>
            <a:pPr lvl="1"/>
            <a:r>
              <a:rPr lang="en-US" dirty="0"/>
              <a:t>Providing food at meetings.</a:t>
            </a:r>
          </a:p>
          <a:p>
            <a:pPr lvl="1"/>
            <a:r>
              <a:rPr lang="en-US" dirty="0"/>
              <a:t>Encouraging members to bring their children or other family members in their care.</a:t>
            </a:r>
          </a:p>
          <a:p>
            <a:pPr lvl="1"/>
            <a:r>
              <a:rPr lang="en-US" dirty="0"/>
              <a:t>Assisting members with overcoming transportation barriers.</a:t>
            </a:r>
          </a:p>
          <a:p>
            <a:pPr lvl="1"/>
            <a:r>
              <a:rPr lang="en-US" dirty="0"/>
              <a:t>Holding meetings outside of traditional business hours.</a:t>
            </a:r>
          </a:p>
          <a:p>
            <a:pPr lvl="1"/>
            <a:r>
              <a:rPr lang="en-US" dirty="0"/>
              <a:t>Providing gift cards each meeting as compensation for their valuable time and insight.</a:t>
            </a:r>
          </a:p>
          <a:p>
            <a:endParaRPr lang="en-US"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13</a:t>
            </a:fld>
            <a:endParaRPr lang="en-US" dirty="0"/>
          </a:p>
        </p:txBody>
      </p:sp>
      <p:sp>
        <p:nvSpPr>
          <p:cNvPr id="4" name="Title 3"/>
          <p:cNvSpPr>
            <a:spLocks noGrp="1"/>
          </p:cNvSpPr>
          <p:nvPr>
            <p:ph type="title"/>
          </p:nvPr>
        </p:nvSpPr>
        <p:spPr/>
        <p:txBody>
          <a:bodyPr/>
          <a:lstStyle/>
          <a:p>
            <a:r>
              <a:rPr lang="en-US" dirty="0"/>
              <a:t>Community Advisory Council</a:t>
            </a:r>
          </a:p>
        </p:txBody>
      </p:sp>
      <p:pic>
        <p:nvPicPr>
          <p:cNvPr id="5" name="Picture 4"/>
          <p:cNvPicPr>
            <a:picLocks noChangeAspect="1"/>
          </p:cNvPicPr>
          <p:nvPr/>
        </p:nvPicPr>
        <p:blipFill>
          <a:blip r:embed="rId2"/>
          <a:stretch>
            <a:fillRect/>
          </a:stretch>
        </p:blipFill>
        <p:spPr>
          <a:xfrm>
            <a:off x="0" y="4563771"/>
            <a:ext cx="1425677" cy="1792579"/>
          </a:xfrm>
          <a:prstGeom prst="rect">
            <a:avLst/>
          </a:prstGeom>
        </p:spPr>
      </p:pic>
      <p:pic>
        <p:nvPicPr>
          <p:cNvPr id="6" name="Picture 5"/>
          <p:cNvPicPr>
            <a:picLocks noChangeAspect="1"/>
          </p:cNvPicPr>
          <p:nvPr/>
        </p:nvPicPr>
        <p:blipFill>
          <a:blip r:embed="rId3"/>
          <a:stretch>
            <a:fillRect/>
          </a:stretch>
        </p:blipFill>
        <p:spPr>
          <a:xfrm>
            <a:off x="10583325" y="1119053"/>
            <a:ext cx="1432684" cy="1237595"/>
          </a:xfrm>
          <a:prstGeom prst="rect">
            <a:avLst/>
          </a:prstGeom>
        </p:spPr>
      </p:pic>
    </p:spTree>
    <p:extLst>
      <p:ext uri="{BB962C8B-B14F-4D97-AF65-F5344CB8AC3E}">
        <p14:creationId xmlns:p14="http://schemas.microsoft.com/office/powerpoint/2010/main" val="1261375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841994" y="1465509"/>
            <a:ext cx="6497085" cy="4572530"/>
          </a:xfrm>
        </p:spPr>
        <p:txBody>
          <a:bodyPr>
            <a:normAutofit fontScale="92500" lnSpcReduction="20000"/>
          </a:bodyPr>
          <a:lstStyle/>
          <a:p>
            <a:pPr marL="0" indent="0">
              <a:buNone/>
            </a:pPr>
            <a:r>
              <a:rPr lang="en-US" sz="2800" i="1" dirty="0"/>
              <a:t>“I feel like I’m disappearing.”</a:t>
            </a:r>
          </a:p>
          <a:p>
            <a:pPr marL="0" indent="0">
              <a:buNone/>
            </a:pPr>
            <a:r>
              <a:rPr lang="en-US" sz="2800" i="1" dirty="0"/>
              <a:t>	</a:t>
            </a:r>
          </a:p>
          <a:p>
            <a:pPr marL="0" indent="0">
              <a:buNone/>
            </a:pPr>
            <a:r>
              <a:rPr lang="en-US" sz="2800" i="1" dirty="0"/>
              <a:t>“We need human interaction more than 	material.” </a:t>
            </a:r>
          </a:p>
          <a:p>
            <a:pPr marL="0" indent="0">
              <a:buNone/>
            </a:pPr>
            <a:endParaRPr lang="en-US" sz="2800" i="1" dirty="0"/>
          </a:p>
          <a:p>
            <a:pPr marL="0" indent="0">
              <a:buNone/>
            </a:pPr>
            <a:r>
              <a:rPr lang="en-US" sz="2800" i="1" dirty="0"/>
              <a:t>“Organizations expect consumers to find information they don’t know themselves.”</a:t>
            </a:r>
          </a:p>
          <a:p>
            <a:pPr marL="0" indent="0">
              <a:buNone/>
            </a:pPr>
            <a:endParaRPr lang="en-US" sz="2800" i="1" dirty="0"/>
          </a:p>
          <a:p>
            <a:pPr marL="0" indent="0">
              <a:buNone/>
            </a:pPr>
            <a:r>
              <a:rPr lang="en-US" sz="2800" i="1" dirty="0"/>
              <a:t>You don’t go to Dunkin Donuts for a hamburger. You go to Dunkin Donuts for a coffee. But human services shouldn’t be like fast food.”</a:t>
            </a:r>
          </a:p>
          <a:p>
            <a:pPr marL="0" indent="0">
              <a:buNone/>
            </a:pPr>
            <a:endParaRPr lang="en-US" sz="2800" i="1" dirty="0"/>
          </a:p>
          <a:p>
            <a:pPr marL="0" indent="0">
              <a:buNone/>
            </a:pPr>
            <a:endParaRPr lang="en-US" sz="2800" i="1" dirty="0"/>
          </a:p>
        </p:txBody>
      </p:sp>
      <p:sp>
        <p:nvSpPr>
          <p:cNvPr id="4" name="Slide Number Placeholder 3"/>
          <p:cNvSpPr>
            <a:spLocks noGrp="1"/>
          </p:cNvSpPr>
          <p:nvPr>
            <p:ph type="sldNum" sz="quarter" idx="12"/>
          </p:nvPr>
        </p:nvSpPr>
        <p:spPr/>
        <p:txBody>
          <a:bodyPr/>
          <a:lstStyle/>
          <a:p>
            <a:fld id="{B5A90BAA-DED1-A94C-A445-2E259080F053}" type="slidenum">
              <a:rPr lang="en-US" smtClean="0"/>
              <a:pPr/>
              <a:t>14</a:t>
            </a:fld>
            <a:endParaRPr lang="en-US" dirty="0"/>
          </a:p>
        </p:txBody>
      </p:sp>
      <p:sp>
        <p:nvSpPr>
          <p:cNvPr id="2" name="Title 1"/>
          <p:cNvSpPr>
            <a:spLocks noGrp="1"/>
          </p:cNvSpPr>
          <p:nvPr>
            <p:ph type="title"/>
          </p:nvPr>
        </p:nvSpPr>
        <p:spPr/>
        <p:txBody>
          <a:bodyPr/>
          <a:lstStyle/>
          <a:p>
            <a:r>
              <a:rPr lang="en-US" dirty="0">
                <a:solidFill>
                  <a:srgbClr val="2A6EBB"/>
                </a:solidFill>
              </a:rPr>
              <a:t>Community Advisory Member Quotes</a:t>
            </a:r>
          </a:p>
        </p:txBody>
      </p:sp>
      <p:pic>
        <p:nvPicPr>
          <p:cNvPr id="66" name="pasted-image.pdf"/>
          <p:cNvPicPr/>
          <p:nvPr/>
        </p:nvPicPr>
        <p:blipFill>
          <a:blip r:embed="rId3">
            <a:extLst/>
          </a:blip>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extLst/>
          </a:blip>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extLst/>
          </a:blip>
          <a:stretch>
            <a:fillRect/>
          </a:stretch>
        </p:blipFill>
        <p:spPr>
          <a:xfrm>
            <a:off x="230616" y="85700"/>
            <a:ext cx="857181" cy="919860"/>
          </a:xfrm>
          <a:prstGeom prst="rect">
            <a:avLst/>
          </a:prstGeom>
          <a:ln w="12700">
            <a:miter lim="400000"/>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1787" y="2310109"/>
            <a:ext cx="3978275" cy="2591562"/>
          </a:xfrm>
          <a:prstGeom prst="rect">
            <a:avLst/>
          </a:prstGeom>
        </p:spPr>
      </p:pic>
    </p:spTree>
    <p:extLst>
      <p:ext uri="{BB962C8B-B14F-4D97-AF65-F5344CB8AC3E}">
        <p14:creationId xmlns:p14="http://schemas.microsoft.com/office/powerpoint/2010/main" val="2445313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nvSpPr>
        <p:spPr>
          <a:xfrm>
            <a:off x="-167804" y="274166"/>
            <a:ext cx="12359804"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sp>
        <p:nvSpPr>
          <p:cNvPr id="65" name="Shape 65"/>
          <p:cNvSpPr/>
          <p:nvPr/>
        </p:nvSpPr>
        <p:spPr>
          <a:xfrm>
            <a:off x="1178411" y="377621"/>
            <a:ext cx="1041777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defRPr sz="1800">
                <a:solidFill>
                  <a:srgbClr val="000000"/>
                </a:solidFill>
              </a:defRPr>
            </a:pPr>
            <a:r>
              <a:rPr lang="en-US" sz="3600" dirty="0">
                <a:solidFill>
                  <a:srgbClr val="0075BB"/>
                </a:solidFill>
                <a:latin typeface="Calibri"/>
                <a:cs typeface="Calibri"/>
              </a:rPr>
              <a:t>Accomplishments</a:t>
            </a:r>
            <a:endParaRPr sz="3600" dirty="0">
              <a:solidFill>
                <a:srgbClr val="0075BB"/>
              </a:solidFill>
              <a:latin typeface="Calibri"/>
              <a:cs typeface="Calibri"/>
            </a:endParaRPr>
          </a:p>
        </p:txBody>
      </p:sp>
      <p:pic>
        <p:nvPicPr>
          <p:cNvPr id="66" name="pasted-image.pdf"/>
          <p:cNvPicPr/>
          <p:nvPr/>
        </p:nvPicPr>
        <p:blipFill>
          <a:blip r:embed="rId3">
            <a:extLst/>
          </a:blip>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extLst/>
          </a:blip>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extLst/>
          </a:blip>
          <a:stretch>
            <a:fillRect/>
          </a:stretch>
        </p:blipFill>
        <p:spPr>
          <a:xfrm>
            <a:off x="230616" y="85700"/>
            <a:ext cx="857181" cy="919860"/>
          </a:xfrm>
          <a:prstGeom prst="rect">
            <a:avLst/>
          </a:prstGeom>
          <a:ln w="12700">
            <a:miter lim="400000"/>
          </a:ln>
        </p:spPr>
      </p:pic>
      <p:sp>
        <p:nvSpPr>
          <p:cNvPr id="9" name="Content Placeholder 5"/>
          <p:cNvSpPr txBox="1">
            <a:spLocks/>
          </p:cNvSpPr>
          <p:nvPr/>
        </p:nvSpPr>
        <p:spPr>
          <a:xfrm>
            <a:off x="1410639" y="1563539"/>
            <a:ext cx="4820737" cy="45725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Pharmacy Delivery List</a:t>
            </a:r>
          </a:p>
          <a:p>
            <a:r>
              <a:rPr lang="en-US" sz="2800" dirty="0"/>
              <a:t>Medicaid Flow Chart </a:t>
            </a:r>
          </a:p>
          <a:p>
            <a:r>
              <a:rPr lang="en-US" sz="2800" dirty="0"/>
              <a:t>List of locations to place informational material</a:t>
            </a:r>
          </a:p>
          <a:p>
            <a:r>
              <a:rPr lang="en-US" sz="2800" dirty="0"/>
              <a:t>List of volunteer opportunities in each area</a:t>
            </a:r>
          </a:p>
          <a:p>
            <a:r>
              <a:rPr lang="en-US" sz="2800" dirty="0"/>
              <a:t>List of intake questions to be asked upon initial meeting</a:t>
            </a:r>
          </a:p>
          <a:p>
            <a:pPr marL="0" indent="0">
              <a:buNone/>
            </a:pPr>
            <a:endParaRPr lang="en-US" sz="2800" dirty="0"/>
          </a:p>
          <a:p>
            <a:pPr marL="0" indent="0">
              <a:buNone/>
            </a:pPr>
            <a:endParaRPr lang="en-US" b="1" i="1" dirty="0"/>
          </a:p>
          <a:p>
            <a:endParaRPr lang="en-US" sz="2800" dirty="0"/>
          </a:p>
          <a:p>
            <a:pPr marL="0" indent="0">
              <a:buNone/>
            </a:pPr>
            <a:endParaRPr lang="en-US" b="1" i="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5262" y="2137616"/>
            <a:ext cx="2916341" cy="2637858"/>
          </a:xfrm>
          <a:prstGeom prst="rect">
            <a:avLst/>
          </a:prstGeom>
        </p:spPr>
      </p:pic>
    </p:spTree>
    <p:extLst>
      <p:ext uri="{BB962C8B-B14F-4D97-AF65-F5344CB8AC3E}">
        <p14:creationId xmlns:p14="http://schemas.microsoft.com/office/powerpoint/2010/main" val="493102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5634164" y="1519422"/>
            <a:ext cx="5642708" cy="4572530"/>
          </a:xfrm>
        </p:spPr>
        <p:txBody>
          <a:bodyPr/>
          <a:lstStyle/>
          <a:p>
            <a:pPr marL="0" indent="0" algn="ctr">
              <a:buNone/>
            </a:pPr>
            <a:r>
              <a:rPr lang="en-US" b="1" dirty="0">
                <a:solidFill>
                  <a:srgbClr val="2A6EBB"/>
                </a:solidFill>
              </a:rPr>
              <a:t>In order to move forward in creating change…</a:t>
            </a:r>
            <a:br>
              <a:rPr lang="en-US" dirty="0"/>
            </a:br>
            <a:endParaRPr lang="en-US" dirty="0"/>
          </a:p>
          <a:p>
            <a:r>
              <a:rPr lang="en-US" dirty="0"/>
              <a:t>Organizational leaders to work with us to move ideas/infographics forward.</a:t>
            </a:r>
          </a:p>
          <a:p>
            <a:r>
              <a:rPr lang="en-US" dirty="0"/>
              <a:t>Involve clinical offices.</a:t>
            </a:r>
          </a:p>
        </p:txBody>
      </p:sp>
      <p:sp>
        <p:nvSpPr>
          <p:cNvPr id="4" name="Slide Number Placeholder 3"/>
          <p:cNvSpPr>
            <a:spLocks noGrp="1"/>
          </p:cNvSpPr>
          <p:nvPr>
            <p:ph type="sldNum" sz="quarter" idx="12"/>
          </p:nvPr>
        </p:nvSpPr>
        <p:spPr/>
        <p:txBody>
          <a:bodyPr/>
          <a:lstStyle/>
          <a:p>
            <a:fld id="{B5A90BAA-DED1-A94C-A445-2E259080F053}" type="slidenum">
              <a:rPr lang="en-US" smtClean="0"/>
              <a:pPr/>
              <a:t>16</a:t>
            </a:fld>
            <a:endParaRPr lang="en-US" dirty="0"/>
          </a:p>
        </p:txBody>
      </p:sp>
      <p:sp>
        <p:nvSpPr>
          <p:cNvPr id="2" name="Title 1"/>
          <p:cNvSpPr>
            <a:spLocks noGrp="1"/>
          </p:cNvSpPr>
          <p:nvPr>
            <p:ph type="title"/>
          </p:nvPr>
        </p:nvSpPr>
        <p:spPr/>
        <p:txBody>
          <a:bodyPr/>
          <a:lstStyle/>
          <a:p>
            <a:r>
              <a:rPr lang="en-US" dirty="0"/>
              <a:t>Call to Action</a:t>
            </a:r>
            <a:endParaRPr lang="en-US" dirty="0">
              <a:solidFill>
                <a:srgbClr val="2A6EBB"/>
              </a:solidFill>
            </a:endParaRPr>
          </a:p>
        </p:txBody>
      </p:sp>
      <p:pic>
        <p:nvPicPr>
          <p:cNvPr id="66" name="pasted-image.pdf"/>
          <p:cNvPicPr/>
          <p:nvPr/>
        </p:nvPicPr>
        <p:blipFill>
          <a:blip r:embed="rId3">
            <a:extLst/>
          </a:blip>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extLst/>
          </a:blip>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extLst/>
          </a:blip>
          <a:stretch>
            <a:fillRect/>
          </a:stretch>
        </p:blipFill>
        <p:spPr>
          <a:xfrm>
            <a:off x="230616" y="85700"/>
            <a:ext cx="857181" cy="919860"/>
          </a:xfrm>
          <a:prstGeom prst="rect">
            <a:avLst/>
          </a:prstGeom>
          <a:ln w="12700">
            <a:miter lim="400000"/>
          </a:ln>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0639" y="1919011"/>
            <a:ext cx="3357473" cy="3186976"/>
          </a:xfrm>
          <a:prstGeom prst="rect">
            <a:avLst/>
          </a:prstGeom>
        </p:spPr>
      </p:pic>
    </p:spTree>
    <p:extLst>
      <p:ext uri="{BB962C8B-B14F-4D97-AF65-F5344CB8AC3E}">
        <p14:creationId xmlns:p14="http://schemas.microsoft.com/office/powerpoint/2010/main" val="1799856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50469" y="1912889"/>
            <a:ext cx="2817786" cy="1875109"/>
          </a:xfrm>
          <a:prstGeom prst="rect">
            <a:avLst/>
          </a:prstGeom>
        </p:spPr>
      </p:pic>
      <p:pic>
        <p:nvPicPr>
          <p:cNvPr id="9" name="Picture 8"/>
          <p:cNvPicPr>
            <a:picLocks noChangeAspect="1"/>
          </p:cNvPicPr>
          <p:nvPr/>
        </p:nvPicPr>
        <p:blipFill>
          <a:blip r:embed="rId4"/>
          <a:stretch>
            <a:fillRect/>
          </a:stretch>
        </p:blipFill>
        <p:spPr>
          <a:xfrm>
            <a:off x="7011205" y="2383159"/>
            <a:ext cx="2619375" cy="1743075"/>
          </a:xfrm>
          <a:prstGeom prst="rect">
            <a:avLst/>
          </a:prstGeom>
        </p:spPr>
      </p:pic>
      <p:sp>
        <p:nvSpPr>
          <p:cNvPr id="62" name="Shape 62"/>
          <p:cNvSpPr/>
          <p:nvPr/>
        </p:nvSpPr>
        <p:spPr>
          <a:xfrm>
            <a:off x="0" y="208000"/>
            <a:ext cx="12192000"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sp>
        <p:nvSpPr>
          <p:cNvPr id="63" name="Shape 63"/>
          <p:cNvSpPr>
            <a:spLocks noGrp="1"/>
          </p:cNvSpPr>
          <p:nvPr>
            <p:ph type="sldNum" sz="quarter" idx="4294967295"/>
          </p:nvPr>
        </p:nvSpPr>
        <p:spPr>
          <a:xfrm>
            <a:off x="9245602" y="6403975"/>
            <a:ext cx="2844800" cy="371475"/>
          </a:xfrm>
          <a:prstGeom prst="rect">
            <a:avLst/>
          </a:prstGeom>
          <a:extLst>
            <a:ext uri="{C572A759-6A51-4108-AA02-DFA0A04FC94B}">
              <ma14:wrappingTextBoxFlag xmlns="" xmlns:ma14="http://schemas.microsoft.com/office/mac/drawingml/2011/main" val="1"/>
            </a:ext>
          </a:extLst>
        </p:spPr>
        <p:txBody>
          <a:bodyPr/>
          <a:lstStyle>
            <a:lvl1pPr>
              <a:defRPr sz="1600">
                <a:latin typeface="Neris Light"/>
                <a:ea typeface="Neris Light"/>
                <a:cs typeface="Neris Light"/>
                <a:sym typeface="Neris Light"/>
              </a:defRPr>
            </a:lvl1pPr>
          </a:lstStyle>
          <a:p>
            <a:pPr lvl="0">
              <a:defRPr sz="1800">
                <a:solidFill>
                  <a:srgbClr val="000000"/>
                </a:solidFill>
              </a:defRPr>
            </a:pPr>
            <a:r>
              <a:rPr lang="en-US" sz="1800" dirty="0">
                <a:solidFill>
                  <a:srgbClr val="888888"/>
                </a:solidFill>
              </a:rPr>
              <a:t>17</a:t>
            </a:r>
            <a:endParaRPr sz="1600" dirty="0">
              <a:solidFill>
                <a:srgbClr val="888888"/>
              </a:solidFill>
            </a:endParaRPr>
          </a:p>
        </p:txBody>
      </p:sp>
      <p:sp>
        <p:nvSpPr>
          <p:cNvPr id="64" name="Shape 64"/>
          <p:cNvSpPr/>
          <p:nvPr/>
        </p:nvSpPr>
        <p:spPr>
          <a:xfrm>
            <a:off x="1212919" y="2190329"/>
            <a:ext cx="9941570" cy="5170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marL="342900" indent="-342900" algn="l">
              <a:lnSpc>
                <a:spcPct val="120000"/>
              </a:lnSpc>
              <a:spcBef>
                <a:spcPts val="700"/>
              </a:spcBef>
              <a:buSzPct val="100000"/>
              <a:buFont typeface="Arial"/>
              <a:buChar char="•"/>
              <a:defRPr sz="2800">
                <a:solidFill>
                  <a:srgbClr val="000000"/>
                </a:solidFill>
              </a:defRPr>
            </a:lvl1pPr>
          </a:lstStyle>
          <a:p>
            <a:pPr marL="0" lvl="0" indent="0">
              <a:buNone/>
              <a:defRPr sz="1800"/>
            </a:pPr>
            <a:endParaRPr sz="3000" dirty="0">
              <a:latin typeface="Calibri"/>
              <a:cs typeface="Calibri"/>
            </a:endParaRPr>
          </a:p>
        </p:txBody>
      </p:sp>
      <p:sp>
        <p:nvSpPr>
          <p:cNvPr id="65" name="Shape 65"/>
          <p:cNvSpPr/>
          <p:nvPr/>
        </p:nvSpPr>
        <p:spPr>
          <a:xfrm>
            <a:off x="1087797" y="312182"/>
            <a:ext cx="10417778"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lvl="0">
              <a:defRPr sz="1800">
                <a:solidFill>
                  <a:srgbClr val="000000"/>
                </a:solidFill>
              </a:defRPr>
            </a:pPr>
            <a:r>
              <a:rPr lang="en-US" sz="3600" dirty="0">
                <a:solidFill>
                  <a:srgbClr val="2A6EBB"/>
                </a:solidFill>
                <a:latin typeface="Calibri"/>
                <a:cs typeface="Calibri"/>
              </a:rPr>
              <a:t>Thank You!</a:t>
            </a:r>
            <a:endParaRPr sz="3600" dirty="0">
              <a:solidFill>
                <a:srgbClr val="2A6EBB"/>
              </a:solidFill>
              <a:latin typeface="Calibri"/>
              <a:cs typeface="Calibri"/>
            </a:endParaRPr>
          </a:p>
        </p:txBody>
      </p:sp>
      <p:pic>
        <p:nvPicPr>
          <p:cNvPr id="66" name="pasted-image.pdf"/>
          <p:cNvPicPr/>
          <p:nvPr/>
        </p:nvPicPr>
        <p:blipFill>
          <a:blip r:embed="rId5">
            <a:extLst/>
          </a:blip>
          <a:stretch>
            <a:fillRect/>
          </a:stretch>
        </p:blipFill>
        <p:spPr>
          <a:xfrm>
            <a:off x="1830673" y="6589712"/>
            <a:ext cx="9336593" cy="55576"/>
          </a:xfrm>
          <a:prstGeom prst="rect">
            <a:avLst/>
          </a:prstGeom>
          <a:ln w="12700">
            <a:miter lim="400000"/>
          </a:ln>
        </p:spPr>
      </p:pic>
      <p:pic>
        <p:nvPicPr>
          <p:cNvPr id="67" name="pasted-image.pdf"/>
          <p:cNvPicPr/>
          <p:nvPr/>
        </p:nvPicPr>
        <p:blipFill>
          <a:blip r:embed="rId6">
            <a:extLst/>
          </a:blip>
          <a:stretch>
            <a:fillRect/>
          </a:stretch>
        </p:blipFill>
        <p:spPr>
          <a:xfrm>
            <a:off x="102667" y="6434579"/>
            <a:ext cx="1137289" cy="392475"/>
          </a:xfrm>
          <a:prstGeom prst="rect">
            <a:avLst/>
          </a:prstGeom>
          <a:ln w="12700">
            <a:miter lim="400000"/>
          </a:ln>
        </p:spPr>
      </p:pic>
      <p:pic>
        <p:nvPicPr>
          <p:cNvPr id="68" name="pasted-image.pdf"/>
          <p:cNvPicPr/>
          <p:nvPr/>
        </p:nvPicPr>
        <p:blipFill>
          <a:blip r:embed="rId7" cstate="email">
            <a:extLst>
              <a:ext uri="{28A0092B-C50C-407E-A947-70E740481C1C}">
                <a14:useLocalDpi xmlns:a14="http://schemas.microsoft.com/office/drawing/2010/main"/>
              </a:ext>
            </a:extLst>
          </a:blip>
          <a:stretch>
            <a:fillRect/>
          </a:stretch>
        </p:blipFill>
        <p:spPr>
          <a:xfrm>
            <a:off x="230616" y="85700"/>
            <a:ext cx="857181" cy="919860"/>
          </a:xfrm>
          <a:prstGeom prst="rect">
            <a:avLst/>
          </a:prstGeom>
          <a:ln w="12700">
            <a:miter lim="400000"/>
          </a:ln>
        </p:spPr>
      </p:pic>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3962" y="1967623"/>
            <a:ext cx="2355024" cy="1766268"/>
          </a:xfrm>
          <a:prstGeom prst="rect">
            <a:avLst/>
          </a:prstGeom>
        </p:spPr>
      </p:pic>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30580" y="1967623"/>
            <a:ext cx="1572772" cy="2363455"/>
          </a:xfrm>
          <a:prstGeom prst="rect">
            <a:avLst/>
          </a:prstGeom>
        </p:spPr>
      </p:pic>
      <p:pic>
        <p:nvPicPr>
          <p:cNvPr id="4" name="Picture 3"/>
          <p:cNvPicPr>
            <a:picLocks noChangeAspect="1"/>
          </p:cNvPicPr>
          <p:nvPr/>
        </p:nvPicPr>
        <p:blipFill>
          <a:blip r:embed="rId10"/>
          <a:stretch>
            <a:fillRect/>
          </a:stretch>
        </p:blipFill>
        <p:spPr>
          <a:xfrm>
            <a:off x="2116291" y="3173500"/>
            <a:ext cx="2857500" cy="1600200"/>
          </a:xfrm>
          <a:prstGeom prst="rect">
            <a:avLst/>
          </a:prstGeom>
        </p:spPr>
      </p:pic>
      <p:pic>
        <p:nvPicPr>
          <p:cNvPr id="5" name="Picture 4"/>
          <p:cNvPicPr>
            <a:picLocks noChangeAspect="1"/>
          </p:cNvPicPr>
          <p:nvPr/>
        </p:nvPicPr>
        <p:blipFill>
          <a:blip r:embed="rId11"/>
          <a:stretch>
            <a:fillRect/>
          </a:stretch>
        </p:blipFill>
        <p:spPr>
          <a:xfrm>
            <a:off x="659206" y="4488217"/>
            <a:ext cx="3095625" cy="1476375"/>
          </a:xfrm>
          <a:prstGeom prst="rect">
            <a:avLst/>
          </a:prstGeom>
        </p:spPr>
      </p:pic>
      <p:pic>
        <p:nvPicPr>
          <p:cNvPr id="6" name="Picture 5"/>
          <p:cNvPicPr>
            <a:picLocks noChangeAspect="1"/>
          </p:cNvPicPr>
          <p:nvPr/>
        </p:nvPicPr>
        <p:blipFill>
          <a:blip r:embed="rId12"/>
          <a:stretch>
            <a:fillRect/>
          </a:stretch>
        </p:blipFill>
        <p:spPr>
          <a:xfrm>
            <a:off x="8201678" y="4031828"/>
            <a:ext cx="2627312" cy="1748357"/>
          </a:xfrm>
          <a:prstGeom prst="rect">
            <a:avLst/>
          </a:prstGeom>
        </p:spPr>
      </p:pic>
      <p:pic>
        <p:nvPicPr>
          <p:cNvPr id="8" name="Picture 7"/>
          <p:cNvPicPr>
            <a:picLocks noChangeAspect="1"/>
          </p:cNvPicPr>
          <p:nvPr/>
        </p:nvPicPr>
        <p:blipFill>
          <a:blip r:embed="rId13"/>
          <a:stretch>
            <a:fillRect/>
          </a:stretch>
        </p:blipFill>
        <p:spPr>
          <a:xfrm>
            <a:off x="4808826" y="3744996"/>
            <a:ext cx="2259429" cy="2372916"/>
          </a:xfrm>
          <a:prstGeom prst="rect">
            <a:avLst/>
          </a:prstGeom>
        </p:spPr>
      </p:pic>
      <p:sp>
        <p:nvSpPr>
          <p:cNvPr id="10" name="TextBox 9"/>
          <p:cNvSpPr txBox="1"/>
          <p:nvPr/>
        </p:nvSpPr>
        <p:spPr>
          <a:xfrm>
            <a:off x="1731079" y="1107982"/>
            <a:ext cx="10237401" cy="584775"/>
          </a:xfrm>
          <a:prstGeom prst="rect">
            <a:avLst/>
          </a:prstGeom>
          <a:noFill/>
        </p:spPr>
        <p:txBody>
          <a:bodyPr wrap="square" rtlCol="0">
            <a:spAutoFit/>
          </a:bodyPr>
          <a:lstStyle/>
          <a:p>
            <a:pPr algn="l"/>
            <a:r>
              <a:rPr lang="en-US" sz="3200" dirty="0">
                <a:solidFill>
                  <a:schemeClr val="tx1"/>
                </a:solidFill>
                <a:latin typeface="+mn-lt"/>
              </a:rPr>
              <a:t>Thank you for helping us build a healthy future!</a:t>
            </a:r>
          </a:p>
        </p:txBody>
      </p:sp>
    </p:spTree>
    <p:extLst>
      <p:ext uri="{BB962C8B-B14F-4D97-AF65-F5344CB8AC3E}">
        <p14:creationId xmlns:p14="http://schemas.microsoft.com/office/powerpoint/2010/main" val="3977702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asted-image.pdf"/>
          <p:cNvPicPr/>
          <p:nvPr/>
        </p:nvPicPr>
        <p:blipFill rotWithShape="1">
          <a:blip r:embed="rId2">
            <a:alphaModFix amt="24000"/>
            <a:extLst/>
          </a:blip>
          <a:srcRect r="12545"/>
          <a:stretch/>
        </p:blipFill>
        <p:spPr>
          <a:xfrm>
            <a:off x="9336516" y="-104800"/>
            <a:ext cx="2855484" cy="3503821"/>
          </a:xfrm>
          <a:prstGeom prst="rect">
            <a:avLst/>
          </a:prstGeom>
          <a:ln w="12700">
            <a:miter lim="400000"/>
          </a:ln>
        </p:spPr>
      </p:pic>
      <p:sp>
        <p:nvSpPr>
          <p:cNvPr id="71" name="Shape 71"/>
          <p:cNvSpPr/>
          <p:nvPr/>
        </p:nvSpPr>
        <p:spPr>
          <a:xfrm>
            <a:off x="-1" y="6428757"/>
            <a:ext cx="12192001" cy="429243"/>
          </a:xfrm>
          <a:prstGeom prst="rect">
            <a:avLst/>
          </a:prstGeom>
          <a:solidFill>
            <a:srgbClr val="A7A7A7"/>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a:p>
        </p:txBody>
      </p:sp>
      <p:pic>
        <p:nvPicPr>
          <p:cNvPr id="72" name="pasted-image.pdf"/>
          <p:cNvPicPr/>
          <p:nvPr/>
        </p:nvPicPr>
        <p:blipFill rotWithShape="1">
          <a:blip r:embed="rId3">
            <a:extLst/>
          </a:blip>
          <a:srcRect l="-1853" t="18331" r="-2571" b="37224"/>
          <a:stretch/>
        </p:blipFill>
        <p:spPr>
          <a:xfrm>
            <a:off x="-279808" y="-118872"/>
            <a:ext cx="12810744" cy="219456"/>
          </a:xfrm>
          <a:prstGeom prst="rect">
            <a:avLst/>
          </a:prstGeom>
          <a:ln w="12700">
            <a:miter lim="400000"/>
          </a:ln>
        </p:spPr>
      </p:pic>
      <p:sp>
        <p:nvSpPr>
          <p:cNvPr id="73" name="Shape 73"/>
          <p:cNvSpPr/>
          <p:nvPr/>
        </p:nvSpPr>
        <p:spPr>
          <a:xfrm>
            <a:off x="476810" y="1271728"/>
            <a:ext cx="4800003" cy="10156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lvl="0" algn="l">
              <a:defRPr sz="1800">
                <a:solidFill>
                  <a:srgbClr val="000000"/>
                </a:solidFill>
              </a:defRPr>
            </a:pPr>
            <a:r>
              <a:rPr lang="en-US" sz="4400" dirty="0">
                <a:latin typeface="Calibri"/>
              </a:rPr>
              <a:t>Amber Guyette</a:t>
            </a:r>
            <a:br>
              <a:rPr sz="3900" dirty="0"/>
            </a:br>
            <a:r>
              <a:rPr lang="en-US" sz="2200" dirty="0">
                <a:latin typeface="Calibri"/>
              </a:rPr>
              <a:t>aguyette@ahihealth.org</a:t>
            </a:r>
            <a:endParaRPr sz="2200" dirty="0">
              <a:latin typeface="Calibri"/>
              <a:cs typeface="Calibri"/>
            </a:endParaRPr>
          </a:p>
        </p:txBody>
      </p:sp>
      <p:sp>
        <p:nvSpPr>
          <p:cNvPr id="74" name="Shape 74"/>
          <p:cNvSpPr/>
          <p:nvPr/>
        </p:nvSpPr>
        <p:spPr>
          <a:xfrm>
            <a:off x="476810" y="6483235"/>
            <a:ext cx="9331919" cy="3077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l">
              <a:defRPr sz="1900">
                <a:solidFill>
                  <a:srgbClr val="FFFFFF"/>
                </a:solidFill>
              </a:defRPr>
            </a:lvl1pPr>
          </a:lstStyle>
          <a:p>
            <a:pPr lvl="0">
              <a:defRPr sz="1800">
                <a:solidFill>
                  <a:srgbClr val="000000"/>
                </a:solidFill>
              </a:defRPr>
            </a:pPr>
            <a:r>
              <a:rPr sz="2000" dirty="0">
                <a:solidFill>
                  <a:srgbClr val="FFFFFF"/>
                </a:solidFill>
                <a:latin typeface="Calibri"/>
                <a:cs typeface="Calibri"/>
              </a:rPr>
              <a:t>www.ahihealth.org | 518.480.0111</a:t>
            </a:r>
          </a:p>
        </p:txBody>
      </p:sp>
      <p:sp>
        <p:nvSpPr>
          <p:cNvPr id="75" name="Shape 75"/>
          <p:cNvSpPr/>
          <p:nvPr/>
        </p:nvSpPr>
        <p:spPr>
          <a:xfrm>
            <a:off x="476808" y="2667645"/>
            <a:ext cx="4800003" cy="10156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p>
            <a:pPr lvl="0" algn="l">
              <a:defRPr sz="1800">
                <a:solidFill>
                  <a:srgbClr val="000000"/>
                </a:solidFill>
              </a:defRPr>
            </a:pPr>
            <a:r>
              <a:rPr lang="en-US" sz="4400" dirty="0">
                <a:latin typeface="Calibri"/>
                <a:cs typeface="Calibri"/>
              </a:rPr>
              <a:t>Victoria Knierim</a:t>
            </a:r>
            <a:br>
              <a:rPr sz="3900" dirty="0">
                <a:latin typeface="Calibri"/>
                <a:cs typeface="Calibri"/>
              </a:rPr>
            </a:br>
            <a:r>
              <a:rPr lang="en-US" sz="2200" dirty="0">
                <a:latin typeface="Calibri"/>
                <a:cs typeface="Calibri"/>
              </a:rPr>
              <a:t>vknierim@ahihealth.org</a:t>
            </a:r>
            <a:endParaRPr sz="2200" dirty="0">
              <a:latin typeface="Calibri"/>
              <a:cs typeface="Calibri"/>
            </a:endParaRPr>
          </a:p>
        </p:txBody>
      </p:sp>
      <p:pic>
        <p:nvPicPr>
          <p:cNvPr id="76" name="pasted-image.pdf"/>
          <p:cNvPicPr/>
          <p:nvPr/>
        </p:nvPicPr>
        <p:blipFill>
          <a:blip r:embed="rId4">
            <a:extLst/>
          </a:blip>
          <a:stretch>
            <a:fillRect/>
          </a:stretch>
        </p:blipFill>
        <p:spPr>
          <a:xfrm>
            <a:off x="476810" y="4883705"/>
            <a:ext cx="8197609" cy="773951"/>
          </a:xfrm>
          <a:prstGeom prst="rect">
            <a:avLst/>
          </a:prstGeom>
          <a:ln w="12700">
            <a:miter lim="400000"/>
          </a:ln>
        </p:spPr>
      </p:pic>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228" y="5900070"/>
            <a:ext cx="209550" cy="180975"/>
          </a:xfrm>
          <a:prstGeom prst="rect">
            <a:avLst/>
          </a:prstGeom>
        </p:spPr>
      </p:pic>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428" y="5900070"/>
            <a:ext cx="209550" cy="180975"/>
          </a:xfrm>
          <a:prstGeom prst="rect">
            <a:avLst/>
          </a:prstGeom>
        </p:spPr>
      </p:pic>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1628" y="5900070"/>
            <a:ext cx="209550" cy="180975"/>
          </a:xfrm>
          <a:prstGeom prst="rect">
            <a:avLst/>
          </a:prstGeom>
        </p:spPr>
      </p:pic>
      <p:pic>
        <p:nvPicPr>
          <p:cNvPr id="9" name="Picture 8">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6828" y="5900070"/>
            <a:ext cx="209550" cy="180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1868400" y="2062083"/>
            <a:ext cx="3970529" cy="2837974"/>
          </a:xfrm>
        </p:spPr>
        <p:txBody>
          <a:bodyPr>
            <a:normAutofit/>
          </a:bodyPr>
          <a:lstStyle/>
          <a:p>
            <a:r>
              <a:rPr lang="en-US" dirty="0"/>
              <a:t>To discuss the purpose, structure, and outcomes of the AHI PPS Community Advisory Council.</a:t>
            </a:r>
          </a:p>
        </p:txBody>
      </p:sp>
      <p:sp>
        <p:nvSpPr>
          <p:cNvPr id="4" name="Slide Number Placeholder 3"/>
          <p:cNvSpPr>
            <a:spLocks noGrp="1"/>
          </p:cNvSpPr>
          <p:nvPr>
            <p:ph type="sldNum" sz="quarter" idx="12"/>
          </p:nvPr>
        </p:nvSpPr>
        <p:spPr/>
        <p:txBody>
          <a:bodyPr/>
          <a:lstStyle/>
          <a:p>
            <a:fld id="{B5A90BAA-DED1-A94C-A445-2E259080F053}" type="slidenum">
              <a:rPr lang="en-US" smtClean="0"/>
              <a:pPr/>
              <a:t>2</a:t>
            </a:fld>
            <a:endParaRPr lang="en-US" dirty="0"/>
          </a:p>
        </p:txBody>
      </p:sp>
      <p:sp>
        <p:nvSpPr>
          <p:cNvPr id="2" name="Title 1"/>
          <p:cNvSpPr>
            <a:spLocks noGrp="1"/>
          </p:cNvSpPr>
          <p:nvPr>
            <p:ph type="title"/>
          </p:nvPr>
        </p:nvSpPr>
        <p:spPr/>
        <p:txBody>
          <a:bodyPr/>
          <a:lstStyle/>
          <a:p>
            <a:r>
              <a:rPr lang="en-US" dirty="0"/>
              <a:t>Presentation Objective</a:t>
            </a:r>
            <a:endParaRPr lang="en-US" dirty="0">
              <a:solidFill>
                <a:srgbClr val="2A6EBB"/>
              </a:solidFill>
            </a:endParaRPr>
          </a:p>
        </p:txBody>
      </p:sp>
      <p:pic>
        <p:nvPicPr>
          <p:cNvPr id="66" name="pasted-image.pdf"/>
          <p:cNvPicPr/>
          <p:nvPr/>
        </p:nvPicPr>
        <p:blipFill>
          <a:blip r:embed="rId3">
            <a:extLst/>
          </a:blip>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extLst/>
          </a:blip>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extLst/>
          </a:blip>
          <a:stretch>
            <a:fillRect/>
          </a:stretch>
        </p:blipFill>
        <p:spPr>
          <a:xfrm>
            <a:off x="230616" y="85700"/>
            <a:ext cx="857181" cy="919860"/>
          </a:xfrm>
          <a:prstGeom prst="rect">
            <a:avLst/>
          </a:prstGeom>
          <a:ln w="12700">
            <a:miter lim="400000"/>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l="42265" t="20512" r="28540" b="11618"/>
          <a:stretch>
            <a:fillRect/>
          </a:stretch>
        </p:blipFill>
        <p:spPr bwMode="auto">
          <a:xfrm rot="216620">
            <a:off x="7095675" y="1018618"/>
            <a:ext cx="3669284" cy="4797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461243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41304" y="1932492"/>
            <a:ext cx="3627511" cy="3351685"/>
          </a:xfrm>
        </p:spPr>
        <p:txBody>
          <a:bodyPr>
            <a:normAutofit/>
          </a:bodyPr>
          <a:lstStyle/>
          <a:p>
            <a:pPr marL="0" indent="0" algn="ctr">
              <a:buNone/>
            </a:pPr>
            <a:r>
              <a:rPr lang="en-US" dirty="0"/>
              <a:t>Brainstorm rules within your organization that must apply to everyone who enters the building.</a:t>
            </a:r>
          </a:p>
        </p:txBody>
      </p:sp>
      <p:sp>
        <p:nvSpPr>
          <p:cNvPr id="3" name="Slide Number Placeholder 2"/>
          <p:cNvSpPr>
            <a:spLocks noGrp="1"/>
          </p:cNvSpPr>
          <p:nvPr>
            <p:ph type="sldNum" sz="quarter" idx="12"/>
          </p:nvPr>
        </p:nvSpPr>
        <p:spPr/>
        <p:txBody>
          <a:bodyPr/>
          <a:lstStyle/>
          <a:p>
            <a:fld id="{B5A90BAA-DED1-A94C-A445-2E259080F053}" type="slidenum">
              <a:rPr lang="en-US" smtClean="0"/>
              <a:pPr/>
              <a:t>3</a:t>
            </a:fld>
            <a:endParaRPr lang="en-US" dirty="0"/>
          </a:p>
        </p:txBody>
      </p:sp>
      <p:sp>
        <p:nvSpPr>
          <p:cNvPr id="4" name="Title 3"/>
          <p:cNvSpPr>
            <a:spLocks noGrp="1"/>
          </p:cNvSpPr>
          <p:nvPr>
            <p:ph type="title"/>
          </p:nvPr>
        </p:nvSpPr>
        <p:spPr/>
        <p:txBody>
          <a:bodyPr/>
          <a:lstStyle/>
          <a:p>
            <a:r>
              <a:rPr lang="en-US" dirty="0"/>
              <a:t>Activity</a:t>
            </a:r>
          </a:p>
        </p:txBody>
      </p:sp>
      <p:pic>
        <p:nvPicPr>
          <p:cNvPr id="5" name="Picture 4"/>
          <p:cNvPicPr>
            <a:picLocks noChangeAspect="1"/>
          </p:cNvPicPr>
          <p:nvPr/>
        </p:nvPicPr>
        <p:blipFill>
          <a:blip r:embed="rId3"/>
          <a:stretch>
            <a:fillRect/>
          </a:stretch>
        </p:blipFill>
        <p:spPr>
          <a:xfrm>
            <a:off x="6387245" y="1913984"/>
            <a:ext cx="4196080" cy="3217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1909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636496" y="1490663"/>
            <a:ext cx="6984096" cy="4572000"/>
          </a:xfrm>
        </p:spPr>
      </p:pic>
      <p:sp>
        <p:nvSpPr>
          <p:cNvPr id="2" name="Slide Number Placeholder 1"/>
          <p:cNvSpPr>
            <a:spLocks noGrp="1"/>
          </p:cNvSpPr>
          <p:nvPr>
            <p:ph type="sldNum" sz="quarter" idx="12"/>
          </p:nvPr>
        </p:nvSpPr>
        <p:spPr/>
        <p:txBody>
          <a:bodyPr/>
          <a:lstStyle/>
          <a:p>
            <a:fld id="{B5A90BAA-DED1-A94C-A445-2E259080F053}" type="slidenum">
              <a:rPr lang="en-US" smtClean="0"/>
              <a:pPr/>
              <a:t>4</a:t>
            </a:fld>
            <a:endParaRPr lang="en-US" dirty="0"/>
          </a:p>
        </p:txBody>
      </p:sp>
      <p:sp>
        <p:nvSpPr>
          <p:cNvPr id="3" name="Title 2"/>
          <p:cNvSpPr>
            <a:spLocks noGrp="1"/>
          </p:cNvSpPr>
          <p:nvPr>
            <p:ph type="title"/>
          </p:nvPr>
        </p:nvSpPr>
        <p:spPr/>
        <p:txBody>
          <a:bodyPr/>
          <a:lstStyle/>
          <a:p>
            <a:r>
              <a:rPr lang="en-US" dirty="0"/>
              <a:t>Maslow’s Hierarchy of Needs</a:t>
            </a:r>
          </a:p>
        </p:txBody>
      </p:sp>
    </p:spTree>
    <p:extLst>
      <p:ext uri="{BB962C8B-B14F-4D97-AF65-F5344CB8AC3E}">
        <p14:creationId xmlns:p14="http://schemas.microsoft.com/office/powerpoint/2010/main" val="3336646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5</a:t>
            </a:fld>
            <a:endParaRPr lang="en-US" dirty="0"/>
          </a:p>
        </p:txBody>
      </p:sp>
      <p:sp>
        <p:nvSpPr>
          <p:cNvPr id="4" name="Title 3"/>
          <p:cNvSpPr>
            <a:spLocks noGrp="1"/>
          </p:cNvSpPr>
          <p:nvPr>
            <p:ph type="title"/>
          </p:nvPr>
        </p:nvSpPr>
        <p:spPr/>
        <p:txBody>
          <a:bodyPr/>
          <a:lstStyle/>
          <a:p>
            <a:r>
              <a:rPr lang="en-US" dirty="0"/>
              <a:t>Determinants of Health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3365" y="1793629"/>
            <a:ext cx="5232345" cy="3803041"/>
          </a:xfrm>
          <a:prstGeom prst="rect">
            <a:avLst/>
          </a:prstGeom>
        </p:spPr>
      </p:pic>
    </p:spTree>
    <p:extLst>
      <p:ext uri="{BB962C8B-B14F-4D97-AF65-F5344CB8AC3E}">
        <p14:creationId xmlns:p14="http://schemas.microsoft.com/office/powerpoint/2010/main" val="1197754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6</a:t>
            </a:fld>
            <a:endParaRPr lang="en-US" dirty="0"/>
          </a:p>
        </p:txBody>
      </p:sp>
      <p:sp>
        <p:nvSpPr>
          <p:cNvPr id="2" name="Title 1"/>
          <p:cNvSpPr>
            <a:spLocks noGrp="1"/>
          </p:cNvSpPr>
          <p:nvPr>
            <p:ph type="title"/>
          </p:nvPr>
        </p:nvSpPr>
        <p:spPr/>
        <p:txBody>
          <a:bodyPr>
            <a:normAutofit/>
          </a:bodyPr>
          <a:lstStyle/>
          <a:p>
            <a:r>
              <a:rPr lang="en-US" dirty="0"/>
              <a:t>Decision Making Team</a:t>
            </a:r>
            <a:endParaRPr lang="en-US" dirty="0">
              <a:solidFill>
                <a:srgbClr val="2A6EBB"/>
              </a:solidFill>
            </a:endParaRPr>
          </a:p>
        </p:txBody>
      </p:sp>
      <p:pic>
        <p:nvPicPr>
          <p:cNvPr id="66" name="pasted-image.pdf"/>
          <p:cNvPicPr/>
          <p:nvPr/>
        </p:nvPicPr>
        <p:blipFill>
          <a:blip r:embed="rId3">
            <a:extLst/>
          </a:blip>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extLst/>
          </a:blip>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extLst/>
          </a:blip>
          <a:stretch>
            <a:fillRect/>
          </a:stretch>
        </p:blipFill>
        <p:spPr>
          <a:xfrm>
            <a:off x="230616" y="85700"/>
            <a:ext cx="857181" cy="919860"/>
          </a:xfrm>
          <a:prstGeom prst="rect">
            <a:avLst/>
          </a:prstGeom>
          <a:ln w="12700">
            <a:miter lim="400000"/>
          </a:ln>
        </p:spPr>
      </p:pic>
      <p:grpSp>
        <p:nvGrpSpPr>
          <p:cNvPr id="10" name="Group 9"/>
          <p:cNvGrpSpPr/>
          <p:nvPr/>
        </p:nvGrpSpPr>
        <p:grpSpPr>
          <a:xfrm>
            <a:off x="2244534" y="1792017"/>
            <a:ext cx="8728082" cy="4001213"/>
            <a:chOff x="2432238" y="1768379"/>
            <a:chExt cx="7786636" cy="3479601"/>
          </a:xfrm>
        </p:grpSpPr>
        <p:grpSp>
          <p:nvGrpSpPr>
            <p:cNvPr id="11" name="Group 10"/>
            <p:cNvGrpSpPr/>
            <p:nvPr/>
          </p:nvGrpSpPr>
          <p:grpSpPr>
            <a:xfrm>
              <a:off x="3867766" y="2834597"/>
              <a:ext cx="1317535" cy="1336943"/>
              <a:chOff x="8445726" y="223967"/>
              <a:chExt cx="1124088" cy="1215973"/>
            </a:xfrm>
          </p:grpSpPr>
          <p:sp>
            <p:nvSpPr>
              <p:cNvPr id="50" name="AutoShape 7"/>
              <p:cNvSpPr>
                <a:spLocks noChangeArrowheads="1"/>
              </p:cNvSpPr>
              <p:nvPr/>
            </p:nvSpPr>
            <p:spPr bwMode="auto">
              <a:xfrm rot="5400000">
                <a:off x="8399783" y="269910"/>
                <a:ext cx="1215973" cy="1124088"/>
              </a:xfrm>
              <a:prstGeom prst="hexagon">
                <a:avLst>
                  <a:gd name="adj" fmla="val 28887"/>
                  <a:gd name="vf" fmla="val 115470"/>
                </a:avLst>
              </a:prstGeom>
              <a:noFill/>
              <a:ln w="63500" algn="ctr">
                <a:solidFill>
                  <a:srgbClr val="7A9A0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p>
            </p:txBody>
          </p:sp>
          <p:sp>
            <p:nvSpPr>
              <p:cNvPr id="51" name="TextBox 50"/>
              <p:cNvSpPr txBox="1"/>
              <p:nvPr/>
            </p:nvSpPr>
            <p:spPr>
              <a:xfrm>
                <a:off x="8537770" y="481197"/>
                <a:ext cx="941261" cy="661330"/>
              </a:xfrm>
              <a:prstGeom prst="rect">
                <a:avLst/>
              </a:prstGeom>
              <a:noFill/>
            </p:spPr>
            <p:txBody>
              <a:bodyPr wrap="square" rtlCol="0">
                <a:spAutoFit/>
              </a:bodyPr>
              <a:lstStyle/>
              <a:p>
                <a:pPr algn="ctr"/>
                <a:r>
                  <a:rPr lang="en-US" sz="1375" b="1" dirty="0">
                    <a:solidFill>
                      <a:srgbClr val="7A9A01"/>
                    </a:solidFill>
                  </a:rPr>
                  <a:t>Human Service Agencies</a:t>
                </a:r>
              </a:p>
            </p:txBody>
          </p:sp>
        </p:grpSp>
        <p:grpSp>
          <p:nvGrpSpPr>
            <p:cNvPr id="12" name="Group 11"/>
            <p:cNvGrpSpPr/>
            <p:nvPr/>
          </p:nvGrpSpPr>
          <p:grpSpPr>
            <a:xfrm>
              <a:off x="7472198" y="1780065"/>
              <a:ext cx="1288601" cy="1279538"/>
              <a:chOff x="3444092" y="1946694"/>
              <a:chExt cx="1030881" cy="1023630"/>
            </a:xfrm>
          </p:grpSpPr>
          <p:sp>
            <p:nvSpPr>
              <p:cNvPr id="48" name="AutoShape 4"/>
              <p:cNvSpPr>
                <a:spLocks noChangeArrowheads="1"/>
              </p:cNvSpPr>
              <p:nvPr/>
            </p:nvSpPr>
            <p:spPr bwMode="auto">
              <a:xfrm rot="5400000">
                <a:off x="3447718" y="1943068"/>
                <a:ext cx="1023630" cy="1030881"/>
              </a:xfrm>
              <a:prstGeom prst="hexagon">
                <a:avLst>
                  <a:gd name="adj" fmla="val 28887"/>
                  <a:gd name="vf" fmla="val 115470"/>
                </a:avLst>
              </a:prstGeom>
              <a:noFill/>
              <a:ln w="63500" algn="ctr">
                <a:solidFill>
                  <a:schemeClr val="tx2"/>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p>
            </p:txBody>
          </p:sp>
          <p:sp>
            <p:nvSpPr>
              <p:cNvPr id="49" name="TextBox 48"/>
              <p:cNvSpPr txBox="1"/>
              <p:nvPr/>
            </p:nvSpPr>
            <p:spPr>
              <a:xfrm>
                <a:off x="3559267" y="2355764"/>
                <a:ext cx="800531" cy="243143"/>
              </a:xfrm>
              <a:prstGeom prst="rect">
                <a:avLst/>
              </a:prstGeom>
              <a:noFill/>
            </p:spPr>
            <p:txBody>
              <a:bodyPr wrap="square" rtlCol="0">
                <a:spAutoFit/>
              </a:bodyPr>
              <a:lstStyle/>
              <a:p>
                <a:pPr algn="ctr"/>
                <a:r>
                  <a:rPr lang="en-US" sz="1375" b="1" dirty="0">
                    <a:solidFill>
                      <a:schemeClr val="tx2"/>
                    </a:solidFill>
                  </a:rPr>
                  <a:t>Unions</a:t>
                </a:r>
              </a:p>
            </p:txBody>
          </p:sp>
        </p:grpSp>
        <p:grpSp>
          <p:nvGrpSpPr>
            <p:cNvPr id="13" name="Group 12"/>
            <p:cNvGrpSpPr/>
            <p:nvPr/>
          </p:nvGrpSpPr>
          <p:grpSpPr>
            <a:xfrm>
              <a:off x="4616546" y="1771021"/>
              <a:ext cx="1269658" cy="1302456"/>
              <a:chOff x="2883393" y="1111335"/>
              <a:chExt cx="1015726" cy="1041965"/>
            </a:xfrm>
          </p:grpSpPr>
          <p:sp>
            <p:nvSpPr>
              <p:cNvPr id="46" name="AutoShape 5"/>
              <p:cNvSpPr>
                <a:spLocks noChangeArrowheads="1"/>
              </p:cNvSpPr>
              <p:nvPr/>
            </p:nvSpPr>
            <p:spPr bwMode="auto">
              <a:xfrm rot="5400000">
                <a:off x="2870273" y="1124455"/>
                <a:ext cx="1041965" cy="1015726"/>
              </a:xfrm>
              <a:prstGeom prst="hexagon">
                <a:avLst>
                  <a:gd name="adj" fmla="val 28871"/>
                  <a:gd name="vf" fmla="val 115470"/>
                </a:avLst>
              </a:prstGeom>
              <a:noFill/>
              <a:ln w="63500" algn="ctr">
                <a:solidFill>
                  <a:schemeClr val="bg1">
                    <a:lumMod val="50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p>
            </p:txBody>
          </p:sp>
          <p:sp>
            <p:nvSpPr>
              <p:cNvPr id="47" name="TextBox 46"/>
              <p:cNvSpPr txBox="1"/>
              <p:nvPr/>
            </p:nvSpPr>
            <p:spPr>
              <a:xfrm>
                <a:off x="2908374" y="1434224"/>
                <a:ext cx="959583" cy="393954"/>
              </a:xfrm>
              <a:prstGeom prst="rect">
                <a:avLst/>
              </a:prstGeom>
              <a:noFill/>
            </p:spPr>
            <p:txBody>
              <a:bodyPr wrap="square" rtlCol="0">
                <a:spAutoFit/>
              </a:bodyPr>
              <a:lstStyle/>
              <a:p>
                <a:pPr algn="ctr"/>
                <a:r>
                  <a:rPr lang="en-US" sz="1300" b="1" dirty="0">
                    <a:solidFill>
                      <a:schemeClr val="bg1">
                        <a:lumMod val="50000"/>
                      </a:schemeClr>
                    </a:solidFill>
                  </a:rPr>
                  <a:t>Housing Authorities</a:t>
                </a:r>
              </a:p>
            </p:txBody>
          </p:sp>
        </p:grpSp>
        <p:grpSp>
          <p:nvGrpSpPr>
            <p:cNvPr id="14" name="Group 13"/>
            <p:cNvGrpSpPr/>
            <p:nvPr/>
          </p:nvGrpSpPr>
          <p:grpSpPr>
            <a:xfrm>
              <a:off x="2432238" y="2834597"/>
              <a:ext cx="1296582" cy="1302456"/>
              <a:chOff x="3982412" y="1111334"/>
              <a:chExt cx="1037265" cy="1041965"/>
            </a:xfrm>
          </p:grpSpPr>
          <p:sp>
            <p:nvSpPr>
              <p:cNvPr id="44" name="AutoShape 7"/>
              <p:cNvSpPr>
                <a:spLocks noChangeArrowheads="1"/>
              </p:cNvSpPr>
              <p:nvPr/>
            </p:nvSpPr>
            <p:spPr bwMode="auto">
              <a:xfrm rot="5400000">
                <a:off x="3985117" y="1118739"/>
                <a:ext cx="1041965" cy="1027155"/>
              </a:xfrm>
              <a:prstGeom prst="hexagon">
                <a:avLst>
                  <a:gd name="adj" fmla="val 28887"/>
                  <a:gd name="vf" fmla="val 115470"/>
                </a:avLst>
              </a:prstGeom>
              <a:noFill/>
              <a:ln w="63500" algn="ctr">
                <a:solidFill>
                  <a:schemeClr val="accent4">
                    <a:lumMod val="50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rgbClr val="C00000"/>
                  </a:solidFill>
                </a:endParaRPr>
              </a:p>
            </p:txBody>
          </p:sp>
          <p:sp>
            <p:nvSpPr>
              <p:cNvPr id="45" name="TextBox 44"/>
              <p:cNvSpPr txBox="1"/>
              <p:nvPr/>
            </p:nvSpPr>
            <p:spPr>
              <a:xfrm>
                <a:off x="3982412" y="1423493"/>
                <a:ext cx="990788" cy="412421"/>
              </a:xfrm>
              <a:prstGeom prst="rect">
                <a:avLst/>
              </a:prstGeom>
              <a:noFill/>
            </p:spPr>
            <p:txBody>
              <a:bodyPr wrap="square" rtlCol="0">
                <a:spAutoFit/>
              </a:bodyPr>
              <a:lstStyle/>
              <a:p>
                <a:pPr algn="ctr"/>
                <a:r>
                  <a:rPr lang="en-US" sz="1375" b="1" dirty="0">
                    <a:solidFill>
                      <a:schemeClr val="accent4">
                        <a:lumMod val="50000"/>
                      </a:schemeClr>
                    </a:solidFill>
                  </a:rPr>
                  <a:t>Business Community</a:t>
                </a:r>
              </a:p>
            </p:txBody>
          </p:sp>
        </p:grpSp>
        <p:grpSp>
          <p:nvGrpSpPr>
            <p:cNvPr id="15" name="Group 14"/>
            <p:cNvGrpSpPr/>
            <p:nvPr/>
          </p:nvGrpSpPr>
          <p:grpSpPr>
            <a:xfrm>
              <a:off x="6763715" y="2830406"/>
              <a:ext cx="1283943" cy="1319009"/>
              <a:chOff x="7782506" y="1308090"/>
              <a:chExt cx="1125179" cy="1174627"/>
            </a:xfrm>
          </p:grpSpPr>
          <p:sp>
            <p:nvSpPr>
              <p:cNvPr id="42" name="AutoShape 6"/>
              <p:cNvSpPr>
                <a:spLocks noChangeArrowheads="1"/>
              </p:cNvSpPr>
              <p:nvPr/>
            </p:nvSpPr>
            <p:spPr bwMode="auto">
              <a:xfrm rot="5400000">
                <a:off x="7757782" y="1332814"/>
                <a:ext cx="1174627" cy="1125179"/>
              </a:xfrm>
              <a:prstGeom prst="hexagon">
                <a:avLst>
                  <a:gd name="adj" fmla="val 28887"/>
                  <a:gd name="vf" fmla="val 115470"/>
                </a:avLst>
              </a:prstGeom>
              <a:noFill/>
              <a:ln w="63500" algn="ctr">
                <a:solidFill>
                  <a:srgbClr val="F6BE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p>
            </p:txBody>
          </p:sp>
          <p:sp>
            <p:nvSpPr>
              <p:cNvPr id="43" name="TextBox 42"/>
              <p:cNvSpPr txBox="1"/>
              <p:nvPr/>
            </p:nvSpPr>
            <p:spPr>
              <a:xfrm>
                <a:off x="7917244" y="1571638"/>
                <a:ext cx="875669" cy="565020"/>
              </a:xfrm>
              <a:prstGeom prst="rect">
                <a:avLst/>
              </a:prstGeom>
              <a:noFill/>
            </p:spPr>
            <p:txBody>
              <a:bodyPr wrap="square" rtlCol="0">
                <a:spAutoFit/>
              </a:bodyPr>
              <a:lstStyle/>
              <a:p>
                <a:pPr algn="ctr"/>
                <a:r>
                  <a:rPr lang="en-US" sz="1375" b="1" dirty="0">
                    <a:solidFill>
                      <a:srgbClr val="FFC000"/>
                    </a:solidFill>
                  </a:rPr>
                  <a:t>Insurers/</a:t>
                </a:r>
                <a:br>
                  <a:rPr lang="en-US" sz="1375" b="1" dirty="0">
                    <a:solidFill>
                      <a:srgbClr val="FFC000"/>
                    </a:solidFill>
                  </a:rPr>
                </a:br>
                <a:r>
                  <a:rPr lang="en-US" sz="1375" b="1" dirty="0">
                    <a:solidFill>
                      <a:srgbClr val="FFC000"/>
                    </a:solidFill>
                  </a:rPr>
                  <a:t>Other Payers</a:t>
                </a:r>
              </a:p>
            </p:txBody>
          </p:sp>
        </p:grpSp>
        <p:grpSp>
          <p:nvGrpSpPr>
            <p:cNvPr id="16" name="Group 15"/>
            <p:cNvGrpSpPr/>
            <p:nvPr/>
          </p:nvGrpSpPr>
          <p:grpSpPr>
            <a:xfrm>
              <a:off x="6044372" y="1772890"/>
              <a:ext cx="1269656" cy="1319009"/>
              <a:chOff x="2314387" y="1934932"/>
              <a:chExt cx="1015725" cy="1055207"/>
            </a:xfrm>
          </p:grpSpPr>
          <p:sp>
            <p:nvSpPr>
              <p:cNvPr id="40" name="AutoShape 2"/>
              <p:cNvSpPr>
                <a:spLocks noChangeArrowheads="1"/>
              </p:cNvSpPr>
              <p:nvPr/>
            </p:nvSpPr>
            <p:spPr bwMode="auto">
              <a:xfrm rot="5400000">
                <a:off x="2294646" y="1954673"/>
                <a:ext cx="1055207" cy="1015725"/>
              </a:xfrm>
              <a:prstGeom prst="hexagon">
                <a:avLst>
                  <a:gd name="adj" fmla="val 28887"/>
                  <a:gd name="vf" fmla="val 115470"/>
                </a:avLst>
              </a:prstGeom>
              <a:noFill/>
              <a:ln w="63500" algn="ctr">
                <a:solidFill>
                  <a:srgbClr val="71B2C9"/>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chemeClr val="accent6"/>
                  </a:solidFill>
                </a:endParaRPr>
              </a:p>
            </p:txBody>
          </p:sp>
          <p:sp>
            <p:nvSpPr>
              <p:cNvPr id="41" name="TextBox 40"/>
              <p:cNvSpPr txBox="1"/>
              <p:nvPr/>
            </p:nvSpPr>
            <p:spPr>
              <a:xfrm>
                <a:off x="2383854" y="2331326"/>
                <a:ext cx="882376" cy="246187"/>
              </a:xfrm>
              <a:prstGeom prst="rect">
                <a:avLst/>
              </a:prstGeom>
              <a:noFill/>
            </p:spPr>
            <p:txBody>
              <a:bodyPr wrap="square" rtlCol="0">
                <a:spAutoFit/>
              </a:bodyPr>
              <a:lstStyle/>
              <a:p>
                <a:pPr algn="ctr"/>
                <a:r>
                  <a:rPr lang="en-US" sz="1375" b="1" dirty="0">
                    <a:solidFill>
                      <a:srgbClr val="71B2C9"/>
                    </a:solidFill>
                  </a:rPr>
                  <a:t>Education</a:t>
                </a:r>
              </a:p>
            </p:txBody>
          </p:sp>
        </p:grpSp>
        <p:grpSp>
          <p:nvGrpSpPr>
            <p:cNvPr id="17" name="Group 16"/>
            <p:cNvGrpSpPr/>
            <p:nvPr/>
          </p:nvGrpSpPr>
          <p:grpSpPr>
            <a:xfrm>
              <a:off x="5299305" y="2844071"/>
              <a:ext cx="1402700" cy="1317995"/>
              <a:chOff x="5299305" y="2844071"/>
              <a:chExt cx="1402700" cy="1317995"/>
            </a:xfrm>
          </p:grpSpPr>
          <p:sp>
            <p:nvSpPr>
              <p:cNvPr id="38" name="AutoShape 3"/>
              <p:cNvSpPr>
                <a:spLocks noChangeArrowheads="1"/>
              </p:cNvSpPr>
              <p:nvPr/>
            </p:nvSpPr>
            <p:spPr bwMode="auto">
              <a:xfrm rot="5400000">
                <a:off x="5318222" y="2857110"/>
                <a:ext cx="1317995" cy="1291917"/>
              </a:xfrm>
              <a:prstGeom prst="hexagon">
                <a:avLst>
                  <a:gd name="adj" fmla="val 28887"/>
                  <a:gd name="vf" fmla="val 115470"/>
                </a:avLst>
              </a:prstGeom>
              <a:noFill/>
              <a:ln w="63500" algn="ctr">
                <a:solidFill>
                  <a:srgbClr val="40C1AC"/>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p>
            </p:txBody>
          </p:sp>
          <p:sp>
            <p:nvSpPr>
              <p:cNvPr id="39" name="TextBox 38"/>
              <p:cNvSpPr txBox="1"/>
              <p:nvPr/>
            </p:nvSpPr>
            <p:spPr>
              <a:xfrm>
                <a:off x="5299305" y="3382849"/>
                <a:ext cx="1402700" cy="265202"/>
              </a:xfrm>
              <a:prstGeom prst="rect">
                <a:avLst/>
              </a:prstGeom>
              <a:noFill/>
            </p:spPr>
            <p:txBody>
              <a:bodyPr wrap="square" rtlCol="0">
                <a:spAutoFit/>
              </a:bodyPr>
              <a:lstStyle/>
              <a:p>
                <a:pPr algn="ctr"/>
                <a:r>
                  <a:rPr lang="en-US" sz="1375" b="1" dirty="0">
                    <a:solidFill>
                      <a:srgbClr val="40C1AC"/>
                    </a:solidFill>
                  </a:rPr>
                  <a:t>Public Health</a:t>
                </a:r>
              </a:p>
            </p:txBody>
          </p:sp>
        </p:grpSp>
        <p:grpSp>
          <p:nvGrpSpPr>
            <p:cNvPr id="18" name="Group 17"/>
            <p:cNvGrpSpPr/>
            <p:nvPr/>
          </p:nvGrpSpPr>
          <p:grpSpPr>
            <a:xfrm>
              <a:off x="8171079" y="2838682"/>
              <a:ext cx="1351516" cy="1302456"/>
              <a:chOff x="3978827" y="1111334"/>
              <a:chExt cx="1081212" cy="1041965"/>
            </a:xfrm>
          </p:grpSpPr>
          <p:sp>
            <p:nvSpPr>
              <p:cNvPr id="36" name="AutoShape 7"/>
              <p:cNvSpPr>
                <a:spLocks noChangeArrowheads="1"/>
              </p:cNvSpPr>
              <p:nvPr/>
            </p:nvSpPr>
            <p:spPr bwMode="auto">
              <a:xfrm rot="5400000">
                <a:off x="3985117" y="1118739"/>
                <a:ext cx="1041965" cy="1027155"/>
              </a:xfrm>
              <a:prstGeom prst="hexagon">
                <a:avLst>
                  <a:gd name="adj" fmla="val 28887"/>
                  <a:gd name="vf" fmla="val 115470"/>
                </a:avLst>
              </a:prstGeom>
              <a:noFill/>
              <a:ln w="635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rgbClr val="C00000"/>
                  </a:solidFill>
                </a:endParaRPr>
              </a:p>
            </p:txBody>
          </p:sp>
          <p:sp>
            <p:nvSpPr>
              <p:cNvPr id="37" name="TextBox 36"/>
              <p:cNvSpPr txBox="1"/>
              <p:nvPr/>
            </p:nvSpPr>
            <p:spPr>
              <a:xfrm>
                <a:off x="3978827" y="1431500"/>
                <a:ext cx="1081212" cy="412421"/>
              </a:xfrm>
              <a:prstGeom prst="rect">
                <a:avLst/>
              </a:prstGeom>
              <a:noFill/>
            </p:spPr>
            <p:txBody>
              <a:bodyPr wrap="square" rtlCol="0">
                <a:spAutoFit/>
              </a:bodyPr>
              <a:lstStyle/>
              <a:p>
                <a:pPr algn="ctr"/>
                <a:r>
                  <a:rPr lang="en-US" sz="1375" b="1" dirty="0">
                    <a:solidFill>
                      <a:srgbClr val="0070C0"/>
                    </a:solidFill>
                  </a:rPr>
                  <a:t>Disability</a:t>
                </a:r>
                <a:br>
                  <a:rPr lang="en-US" sz="1375" b="1" dirty="0">
                    <a:solidFill>
                      <a:srgbClr val="0070C0"/>
                    </a:solidFill>
                  </a:rPr>
                </a:br>
                <a:r>
                  <a:rPr lang="en-US" sz="1375" b="1" dirty="0">
                    <a:solidFill>
                      <a:srgbClr val="0070C0"/>
                    </a:solidFill>
                  </a:rPr>
                  <a:t>Organizations</a:t>
                </a:r>
              </a:p>
            </p:txBody>
          </p:sp>
        </p:grpSp>
        <p:grpSp>
          <p:nvGrpSpPr>
            <p:cNvPr id="19" name="Group 18"/>
            <p:cNvGrpSpPr/>
            <p:nvPr/>
          </p:nvGrpSpPr>
          <p:grpSpPr>
            <a:xfrm>
              <a:off x="3136219" y="1768379"/>
              <a:ext cx="1375351" cy="1302456"/>
              <a:chOff x="3946573" y="1111334"/>
              <a:chExt cx="1100280" cy="1041965"/>
            </a:xfrm>
          </p:grpSpPr>
          <p:sp>
            <p:nvSpPr>
              <p:cNvPr id="34" name="AutoShape 7"/>
              <p:cNvSpPr>
                <a:spLocks noChangeArrowheads="1"/>
              </p:cNvSpPr>
              <p:nvPr/>
            </p:nvSpPr>
            <p:spPr bwMode="auto">
              <a:xfrm rot="5400000">
                <a:off x="3985117" y="1118739"/>
                <a:ext cx="1041965" cy="1027155"/>
              </a:xfrm>
              <a:prstGeom prst="hexagon">
                <a:avLst>
                  <a:gd name="adj" fmla="val 28887"/>
                  <a:gd name="vf" fmla="val 115470"/>
                </a:avLst>
              </a:prstGeom>
              <a:noFill/>
              <a:ln w="63500" algn="ctr">
                <a:solidFill>
                  <a:srgbClr val="FF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rgbClr val="FF0000"/>
                  </a:solidFill>
                </a:endParaRPr>
              </a:p>
            </p:txBody>
          </p:sp>
          <p:sp>
            <p:nvSpPr>
              <p:cNvPr id="35" name="TextBox 34"/>
              <p:cNvSpPr txBox="1"/>
              <p:nvPr/>
            </p:nvSpPr>
            <p:spPr>
              <a:xfrm>
                <a:off x="3946573" y="1446338"/>
                <a:ext cx="1100280" cy="393954"/>
              </a:xfrm>
              <a:prstGeom prst="rect">
                <a:avLst/>
              </a:prstGeom>
              <a:noFill/>
            </p:spPr>
            <p:txBody>
              <a:bodyPr wrap="square" rtlCol="0">
                <a:spAutoFit/>
              </a:bodyPr>
              <a:lstStyle/>
              <a:p>
                <a:pPr algn="ctr"/>
                <a:r>
                  <a:rPr lang="en-US" sz="1300" b="1" dirty="0">
                    <a:solidFill>
                      <a:srgbClr val="FF0000"/>
                    </a:solidFill>
                  </a:rPr>
                  <a:t>Transportation Authorities</a:t>
                </a:r>
              </a:p>
            </p:txBody>
          </p:sp>
        </p:grpSp>
        <p:grpSp>
          <p:nvGrpSpPr>
            <p:cNvPr id="20" name="Group 19"/>
            <p:cNvGrpSpPr/>
            <p:nvPr/>
          </p:nvGrpSpPr>
          <p:grpSpPr>
            <a:xfrm>
              <a:off x="3146907" y="3910348"/>
              <a:ext cx="1283944" cy="1302456"/>
              <a:chOff x="3146907" y="3910348"/>
              <a:chExt cx="1283944" cy="1302456"/>
            </a:xfrm>
          </p:grpSpPr>
          <p:sp>
            <p:nvSpPr>
              <p:cNvPr id="32" name="AutoShape 7"/>
              <p:cNvSpPr>
                <a:spLocks noChangeArrowheads="1"/>
              </p:cNvSpPr>
              <p:nvPr/>
            </p:nvSpPr>
            <p:spPr bwMode="auto">
              <a:xfrm rot="5400000">
                <a:off x="3137651" y="3919604"/>
                <a:ext cx="1302456" cy="1283944"/>
              </a:xfrm>
              <a:prstGeom prst="hexagon">
                <a:avLst>
                  <a:gd name="adj" fmla="val 28887"/>
                  <a:gd name="vf" fmla="val 115470"/>
                </a:avLst>
              </a:prstGeom>
              <a:ln>
                <a:headEnd/>
                <a:tailEnd/>
              </a:ln>
              <a:extLst/>
            </p:spPr>
            <p:style>
              <a:lnRef idx="0">
                <a:schemeClr val="accent2"/>
              </a:lnRef>
              <a:fillRef idx="3">
                <a:schemeClr val="accent2"/>
              </a:fillRef>
              <a:effectRef idx="3">
                <a:schemeClr val="accent2"/>
              </a:effectRef>
              <a:fontRef idx="minor">
                <a:schemeClr val="lt1"/>
              </a:fontRef>
            </p:style>
            <p:txBody>
              <a:bodyPr vert="horz" wrap="square" lIns="45720" tIns="45720" rIns="45720" bIns="45720" numCol="1" anchor="t" anchorCtr="0" compatLnSpc="1">
                <a:prstTxWarp prst="textNoShape">
                  <a:avLst/>
                </a:prstTxWarp>
              </a:bodyPr>
              <a:lstStyle/>
              <a:p>
                <a:endParaRPr lang="en-US" sz="2250" dirty="0">
                  <a:solidFill>
                    <a:srgbClr val="C00000"/>
                  </a:solidFill>
                </a:endParaRPr>
              </a:p>
            </p:txBody>
          </p:sp>
          <p:sp>
            <p:nvSpPr>
              <p:cNvPr id="33" name="TextBox 32"/>
              <p:cNvSpPr txBox="1"/>
              <p:nvPr/>
            </p:nvSpPr>
            <p:spPr>
              <a:xfrm>
                <a:off x="3174725" y="4432596"/>
                <a:ext cx="1165694" cy="265202"/>
              </a:xfrm>
              <a:prstGeom prst="rect">
                <a:avLst/>
              </a:prstGeom>
              <a:noFill/>
            </p:spPr>
            <p:txBody>
              <a:bodyPr wrap="square" rtlCol="0">
                <a:spAutoFit/>
              </a:bodyPr>
              <a:lstStyle/>
              <a:p>
                <a:pPr algn="ctr"/>
                <a:r>
                  <a:rPr lang="en-US" sz="1375" b="1" dirty="0">
                    <a:solidFill>
                      <a:srgbClr val="C00000"/>
                    </a:solidFill>
                  </a:rPr>
                  <a:t>Consumers</a:t>
                </a:r>
              </a:p>
            </p:txBody>
          </p:sp>
        </p:grpSp>
        <p:grpSp>
          <p:nvGrpSpPr>
            <p:cNvPr id="21" name="Group 20"/>
            <p:cNvGrpSpPr/>
            <p:nvPr/>
          </p:nvGrpSpPr>
          <p:grpSpPr>
            <a:xfrm>
              <a:off x="4569917" y="3921171"/>
              <a:ext cx="1283944" cy="1302456"/>
              <a:chOff x="3992522" y="1111334"/>
              <a:chExt cx="1027155" cy="1041965"/>
            </a:xfrm>
          </p:grpSpPr>
          <p:sp>
            <p:nvSpPr>
              <p:cNvPr id="30" name="AutoShape 7"/>
              <p:cNvSpPr>
                <a:spLocks noChangeArrowheads="1"/>
              </p:cNvSpPr>
              <p:nvPr/>
            </p:nvSpPr>
            <p:spPr bwMode="auto">
              <a:xfrm rot="5400000">
                <a:off x="3985117" y="1118739"/>
                <a:ext cx="1041965" cy="1027155"/>
              </a:xfrm>
              <a:prstGeom prst="hexagon">
                <a:avLst>
                  <a:gd name="adj" fmla="val 28887"/>
                  <a:gd name="vf" fmla="val 115470"/>
                </a:avLst>
              </a:prstGeom>
              <a:noFill/>
              <a:ln w="63500" algn="ctr">
                <a:solidFill>
                  <a:srgbClr val="7030A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rgbClr val="7030A0"/>
                  </a:solidFill>
                </a:endParaRPr>
              </a:p>
            </p:txBody>
          </p:sp>
          <p:sp>
            <p:nvSpPr>
              <p:cNvPr id="31" name="TextBox 30"/>
              <p:cNvSpPr txBox="1"/>
              <p:nvPr/>
            </p:nvSpPr>
            <p:spPr>
              <a:xfrm>
                <a:off x="4100897" y="1352164"/>
                <a:ext cx="826485" cy="548782"/>
              </a:xfrm>
              <a:prstGeom prst="rect">
                <a:avLst/>
              </a:prstGeom>
              <a:noFill/>
            </p:spPr>
            <p:txBody>
              <a:bodyPr wrap="square" rtlCol="0">
                <a:spAutoFit/>
              </a:bodyPr>
              <a:lstStyle/>
              <a:p>
                <a:pPr algn="ctr"/>
                <a:r>
                  <a:rPr lang="en-US" sz="1375" b="1" dirty="0">
                    <a:solidFill>
                      <a:srgbClr val="7030A0"/>
                    </a:solidFill>
                  </a:rPr>
                  <a:t>Providers From All Sectors</a:t>
                </a:r>
              </a:p>
            </p:txBody>
          </p:sp>
        </p:grpSp>
        <p:grpSp>
          <p:nvGrpSpPr>
            <p:cNvPr id="22" name="Group 21"/>
            <p:cNvGrpSpPr/>
            <p:nvPr/>
          </p:nvGrpSpPr>
          <p:grpSpPr>
            <a:xfrm>
              <a:off x="6033861" y="3942783"/>
              <a:ext cx="1283944" cy="1302456"/>
              <a:chOff x="3992522" y="1111334"/>
              <a:chExt cx="1027155" cy="1041965"/>
            </a:xfrm>
          </p:grpSpPr>
          <p:sp>
            <p:nvSpPr>
              <p:cNvPr id="28" name="AutoShape 7"/>
              <p:cNvSpPr>
                <a:spLocks noChangeArrowheads="1"/>
              </p:cNvSpPr>
              <p:nvPr/>
            </p:nvSpPr>
            <p:spPr bwMode="auto">
              <a:xfrm rot="5400000">
                <a:off x="3985117" y="1118739"/>
                <a:ext cx="1041965" cy="1027155"/>
              </a:xfrm>
              <a:prstGeom prst="hexagon">
                <a:avLst>
                  <a:gd name="adj" fmla="val 28887"/>
                  <a:gd name="vf" fmla="val 115470"/>
                </a:avLst>
              </a:prstGeom>
              <a:noFill/>
              <a:ln w="63500" algn="ctr">
                <a:solidFill>
                  <a:schemeClr val="accent2"/>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rgbClr val="C00000"/>
                  </a:solidFill>
                </a:endParaRPr>
              </a:p>
            </p:txBody>
          </p:sp>
          <p:sp>
            <p:nvSpPr>
              <p:cNvPr id="29" name="TextBox 28"/>
              <p:cNvSpPr txBox="1"/>
              <p:nvPr/>
            </p:nvSpPr>
            <p:spPr>
              <a:xfrm>
                <a:off x="4042623" y="1459705"/>
                <a:ext cx="964988" cy="359869"/>
              </a:xfrm>
              <a:prstGeom prst="rect">
                <a:avLst/>
              </a:prstGeom>
              <a:noFill/>
            </p:spPr>
            <p:txBody>
              <a:bodyPr wrap="square" rtlCol="0">
                <a:spAutoFit/>
              </a:bodyPr>
              <a:lstStyle/>
              <a:p>
                <a:pPr algn="ctr"/>
                <a:r>
                  <a:rPr lang="en-US" sz="1375" b="1" dirty="0">
                    <a:solidFill>
                      <a:schemeClr val="accent2"/>
                    </a:solidFill>
                  </a:rPr>
                  <a:t>Behavioral Health</a:t>
                </a:r>
              </a:p>
            </p:txBody>
          </p:sp>
        </p:grpSp>
        <p:grpSp>
          <p:nvGrpSpPr>
            <p:cNvPr id="23" name="Group 22"/>
            <p:cNvGrpSpPr/>
            <p:nvPr/>
          </p:nvGrpSpPr>
          <p:grpSpPr>
            <a:xfrm>
              <a:off x="7458342" y="3945524"/>
              <a:ext cx="1283944" cy="1302456"/>
              <a:chOff x="3992522" y="1111334"/>
              <a:chExt cx="1027155" cy="1041965"/>
            </a:xfrm>
          </p:grpSpPr>
          <p:sp>
            <p:nvSpPr>
              <p:cNvPr id="26" name="AutoShape 7"/>
              <p:cNvSpPr>
                <a:spLocks noChangeArrowheads="1"/>
              </p:cNvSpPr>
              <p:nvPr/>
            </p:nvSpPr>
            <p:spPr bwMode="auto">
              <a:xfrm rot="5400000">
                <a:off x="3985117" y="1118739"/>
                <a:ext cx="1041965" cy="1027155"/>
              </a:xfrm>
              <a:prstGeom prst="hexagon">
                <a:avLst>
                  <a:gd name="adj" fmla="val 28887"/>
                  <a:gd name="vf" fmla="val 115470"/>
                </a:avLst>
              </a:prstGeom>
              <a:noFill/>
              <a:ln w="63500" algn="ctr">
                <a:solidFill>
                  <a:schemeClr val="accent6">
                    <a:lumMod val="50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chemeClr val="accent6">
                      <a:lumMod val="50000"/>
                    </a:schemeClr>
                  </a:solidFill>
                </a:endParaRPr>
              </a:p>
            </p:txBody>
          </p:sp>
          <p:sp>
            <p:nvSpPr>
              <p:cNvPr id="27" name="TextBox 26"/>
              <p:cNvSpPr txBox="1"/>
              <p:nvPr/>
            </p:nvSpPr>
            <p:spPr>
              <a:xfrm>
                <a:off x="4024092" y="1340665"/>
                <a:ext cx="995585" cy="581698"/>
              </a:xfrm>
              <a:prstGeom prst="rect">
                <a:avLst/>
              </a:prstGeom>
              <a:noFill/>
            </p:spPr>
            <p:txBody>
              <a:bodyPr wrap="square" rtlCol="0">
                <a:spAutoFit/>
              </a:bodyPr>
              <a:lstStyle/>
              <a:p>
                <a:pPr algn="ctr"/>
                <a:r>
                  <a:rPr lang="en-US" sz="1375" b="1" dirty="0">
                    <a:solidFill>
                      <a:schemeClr val="accent6">
                        <a:lumMod val="50000"/>
                      </a:schemeClr>
                    </a:solidFill>
                  </a:rPr>
                  <a:t>Rural</a:t>
                </a:r>
              </a:p>
              <a:p>
                <a:pPr algn="ctr"/>
                <a:r>
                  <a:rPr lang="en-US" sz="1375" b="1" dirty="0">
                    <a:solidFill>
                      <a:schemeClr val="accent6">
                        <a:lumMod val="50000"/>
                      </a:schemeClr>
                    </a:solidFill>
                  </a:rPr>
                  <a:t>Health Networks</a:t>
                </a:r>
              </a:p>
            </p:txBody>
          </p:sp>
        </p:grpSp>
        <p:sp>
          <p:nvSpPr>
            <p:cNvPr id="24" name="AutoShape 7"/>
            <p:cNvSpPr>
              <a:spLocks noChangeArrowheads="1"/>
            </p:cNvSpPr>
            <p:nvPr/>
          </p:nvSpPr>
          <p:spPr bwMode="auto">
            <a:xfrm rot="5400000">
              <a:off x="8891635" y="1784599"/>
              <a:ext cx="1336943" cy="1317535"/>
            </a:xfrm>
            <a:prstGeom prst="hexagon">
              <a:avLst>
                <a:gd name="adj" fmla="val 28887"/>
                <a:gd name="vf" fmla="val 115470"/>
              </a:avLst>
            </a:prstGeom>
            <a:noFill/>
            <a:ln w="63500" algn="ctr">
              <a:solidFill>
                <a:srgbClr val="7A9A0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p>
          </p:txBody>
        </p:sp>
        <p:sp>
          <p:nvSpPr>
            <p:cNvPr id="25" name="TextBox 24"/>
            <p:cNvSpPr txBox="1"/>
            <p:nvPr/>
          </p:nvSpPr>
          <p:spPr>
            <a:xfrm>
              <a:off x="9008483" y="2073166"/>
              <a:ext cx="1103245" cy="727122"/>
            </a:xfrm>
            <a:prstGeom prst="rect">
              <a:avLst/>
            </a:prstGeom>
            <a:noFill/>
          </p:spPr>
          <p:txBody>
            <a:bodyPr wrap="square" rtlCol="0">
              <a:spAutoFit/>
            </a:bodyPr>
            <a:lstStyle/>
            <a:p>
              <a:pPr algn="ctr"/>
              <a:r>
                <a:rPr lang="en-US" sz="1375" b="1" dirty="0">
                  <a:solidFill>
                    <a:srgbClr val="7A9A01"/>
                  </a:solidFill>
                </a:rPr>
                <a:t>Other Interested Parties</a:t>
              </a:r>
            </a:p>
          </p:txBody>
        </p:sp>
      </p:grpSp>
      <p:sp>
        <p:nvSpPr>
          <p:cNvPr id="52" name="AutoShape 7"/>
          <p:cNvSpPr>
            <a:spLocks noChangeArrowheads="1"/>
          </p:cNvSpPr>
          <p:nvPr/>
        </p:nvSpPr>
        <p:spPr bwMode="auto">
          <a:xfrm rot="5400000">
            <a:off x="9448291" y="4284626"/>
            <a:ext cx="1492654" cy="1439180"/>
          </a:xfrm>
          <a:prstGeom prst="hexagon">
            <a:avLst>
              <a:gd name="adj" fmla="val 28887"/>
              <a:gd name="vf" fmla="val 115470"/>
            </a:avLst>
          </a:prstGeom>
          <a:noFill/>
          <a:ln w="63500" algn="ctr">
            <a:solidFill>
              <a:schemeClr val="accent3">
                <a:lumMod val="50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chemeClr val="accent6">
                  <a:lumMod val="50000"/>
                </a:schemeClr>
              </a:solidFill>
            </a:endParaRPr>
          </a:p>
        </p:txBody>
      </p:sp>
      <p:sp>
        <p:nvSpPr>
          <p:cNvPr id="53" name="TextBox 52"/>
          <p:cNvSpPr txBox="1"/>
          <p:nvPr/>
        </p:nvSpPr>
        <p:spPr>
          <a:xfrm>
            <a:off x="9495783" y="4746453"/>
            <a:ext cx="1394946" cy="515526"/>
          </a:xfrm>
          <a:prstGeom prst="rect">
            <a:avLst/>
          </a:prstGeom>
          <a:noFill/>
        </p:spPr>
        <p:txBody>
          <a:bodyPr wrap="square" rtlCol="0">
            <a:spAutoFit/>
          </a:bodyPr>
          <a:lstStyle/>
          <a:p>
            <a:pPr algn="ctr"/>
            <a:r>
              <a:rPr lang="en-US" sz="1375" b="1" dirty="0">
                <a:solidFill>
                  <a:schemeClr val="accent3">
                    <a:lumMod val="50000"/>
                  </a:schemeClr>
                </a:solidFill>
              </a:rPr>
              <a:t>Hospitals/</a:t>
            </a:r>
            <a:br>
              <a:rPr lang="en-US" sz="1375" b="1" dirty="0">
                <a:solidFill>
                  <a:schemeClr val="accent3">
                    <a:lumMod val="50000"/>
                  </a:schemeClr>
                </a:solidFill>
              </a:rPr>
            </a:br>
            <a:r>
              <a:rPr lang="en-US" sz="1375" b="1" dirty="0">
                <a:solidFill>
                  <a:schemeClr val="accent3">
                    <a:lumMod val="50000"/>
                  </a:schemeClr>
                </a:solidFill>
              </a:rPr>
              <a:t>Health Centers</a:t>
            </a:r>
          </a:p>
        </p:txBody>
      </p:sp>
      <p:sp>
        <p:nvSpPr>
          <p:cNvPr id="54" name="TextBox 53"/>
          <p:cNvSpPr txBox="1"/>
          <p:nvPr/>
        </p:nvSpPr>
        <p:spPr>
          <a:xfrm>
            <a:off x="652353" y="3519503"/>
            <a:ext cx="1394946" cy="515526"/>
          </a:xfrm>
          <a:prstGeom prst="rect">
            <a:avLst/>
          </a:prstGeom>
          <a:noFill/>
        </p:spPr>
        <p:txBody>
          <a:bodyPr wrap="square" rtlCol="0">
            <a:spAutoFit/>
          </a:bodyPr>
          <a:lstStyle/>
          <a:p>
            <a:pPr algn="ctr"/>
            <a:r>
              <a:rPr lang="en-US" sz="1375" b="1" dirty="0">
                <a:solidFill>
                  <a:srgbClr val="00B050"/>
                </a:solidFill>
              </a:rPr>
              <a:t>Government Organizations</a:t>
            </a:r>
          </a:p>
        </p:txBody>
      </p:sp>
      <p:sp>
        <p:nvSpPr>
          <p:cNvPr id="55" name="TextBox 54"/>
          <p:cNvSpPr txBox="1"/>
          <p:nvPr/>
        </p:nvSpPr>
        <p:spPr>
          <a:xfrm>
            <a:off x="1444691" y="4657559"/>
            <a:ext cx="1394946" cy="727122"/>
          </a:xfrm>
          <a:prstGeom prst="rect">
            <a:avLst/>
          </a:prstGeom>
          <a:noFill/>
        </p:spPr>
        <p:txBody>
          <a:bodyPr wrap="square" rtlCol="0">
            <a:spAutoFit/>
          </a:bodyPr>
          <a:lstStyle/>
          <a:p>
            <a:pPr algn="ctr"/>
            <a:r>
              <a:rPr lang="en-US" sz="1375" b="1" dirty="0">
                <a:solidFill>
                  <a:schemeClr val="bg2">
                    <a:lumMod val="50000"/>
                  </a:schemeClr>
                </a:solidFill>
              </a:rPr>
              <a:t>Community-Based Organizations</a:t>
            </a:r>
          </a:p>
        </p:txBody>
      </p:sp>
      <p:sp>
        <p:nvSpPr>
          <p:cNvPr id="56" name="TextBox 55"/>
          <p:cNvSpPr txBox="1"/>
          <p:nvPr/>
        </p:nvSpPr>
        <p:spPr>
          <a:xfrm>
            <a:off x="1457664" y="2393847"/>
            <a:ext cx="1394946" cy="303929"/>
          </a:xfrm>
          <a:prstGeom prst="rect">
            <a:avLst/>
          </a:prstGeom>
          <a:noFill/>
        </p:spPr>
        <p:txBody>
          <a:bodyPr wrap="square" rtlCol="0">
            <a:spAutoFit/>
          </a:bodyPr>
          <a:lstStyle/>
          <a:p>
            <a:pPr algn="ctr"/>
            <a:r>
              <a:rPr lang="en-US" sz="1375" b="1" dirty="0">
                <a:solidFill>
                  <a:schemeClr val="accent6"/>
                </a:solidFill>
              </a:rPr>
              <a:t>Associations</a:t>
            </a:r>
          </a:p>
        </p:txBody>
      </p:sp>
      <p:sp>
        <p:nvSpPr>
          <p:cNvPr id="57" name="AutoShape 7"/>
          <p:cNvSpPr>
            <a:spLocks noChangeArrowheads="1"/>
          </p:cNvSpPr>
          <p:nvPr/>
        </p:nvSpPr>
        <p:spPr bwMode="auto">
          <a:xfrm rot="5400000">
            <a:off x="1430569" y="1826222"/>
            <a:ext cx="1492654" cy="1439180"/>
          </a:xfrm>
          <a:prstGeom prst="hexagon">
            <a:avLst>
              <a:gd name="adj" fmla="val 28887"/>
              <a:gd name="vf" fmla="val 115470"/>
            </a:avLst>
          </a:prstGeom>
          <a:noFill/>
          <a:ln w="63500" algn="ctr">
            <a:solidFill>
              <a:schemeClr val="accent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chemeClr val="accent6">
                  <a:lumMod val="50000"/>
                </a:schemeClr>
              </a:solidFill>
            </a:endParaRPr>
          </a:p>
        </p:txBody>
      </p:sp>
      <p:sp>
        <p:nvSpPr>
          <p:cNvPr id="58" name="AutoShape 7"/>
          <p:cNvSpPr>
            <a:spLocks noChangeArrowheads="1"/>
          </p:cNvSpPr>
          <p:nvPr/>
        </p:nvSpPr>
        <p:spPr bwMode="auto">
          <a:xfrm rot="5400000">
            <a:off x="607994" y="3064662"/>
            <a:ext cx="1492654" cy="1439180"/>
          </a:xfrm>
          <a:prstGeom prst="hexagon">
            <a:avLst>
              <a:gd name="adj" fmla="val 28887"/>
              <a:gd name="vf" fmla="val 115470"/>
            </a:avLst>
          </a:prstGeom>
          <a:noFill/>
          <a:ln w="63500" algn="ctr">
            <a:solidFill>
              <a:srgbClr val="00B05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chemeClr val="accent6">
                  <a:lumMod val="50000"/>
                </a:schemeClr>
              </a:solidFill>
            </a:endParaRPr>
          </a:p>
        </p:txBody>
      </p:sp>
      <p:sp>
        <p:nvSpPr>
          <p:cNvPr id="59" name="AutoShape 7"/>
          <p:cNvSpPr>
            <a:spLocks noChangeArrowheads="1"/>
          </p:cNvSpPr>
          <p:nvPr/>
        </p:nvSpPr>
        <p:spPr bwMode="auto">
          <a:xfrm rot="5400000">
            <a:off x="1431080" y="4327314"/>
            <a:ext cx="1492654" cy="1439180"/>
          </a:xfrm>
          <a:prstGeom prst="hexagon">
            <a:avLst>
              <a:gd name="adj" fmla="val 28887"/>
              <a:gd name="vf" fmla="val 115470"/>
            </a:avLst>
          </a:prstGeom>
          <a:noFill/>
          <a:ln w="63500" algn="ctr">
            <a:solidFill>
              <a:schemeClr val="bg2">
                <a:lumMod val="50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5720" tIns="45720" rIns="45720" bIns="45720" numCol="1" anchor="t" anchorCtr="0" compatLnSpc="1">
            <a:prstTxWarp prst="textNoShape">
              <a:avLst/>
            </a:prstTxWarp>
          </a:bodyPr>
          <a:lstStyle/>
          <a:p>
            <a:endParaRPr lang="en-US" sz="2250">
              <a:solidFill>
                <a:schemeClr val="accent6">
                  <a:lumMod val="50000"/>
                </a:schemeClr>
              </a:solidFill>
            </a:endParaRPr>
          </a:p>
        </p:txBody>
      </p:sp>
    </p:spTree>
    <p:extLst>
      <p:ext uri="{BB962C8B-B14F-4D97-AF65-F5344CB8AC3E}">
        <p14:creationId xmlns:p14="http://schemas.microsoft.com/office/powerpoint/2010/main" val="3283440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90086" y="1731860"/>
            <a:ext cx="5992301" cy="4143751"/>
          </a:xfrm>
        </p:spPr>
        <p:txBody>
          <a:bodyPr/>
          <a:lstStyle/>
          <a:p>
            <a:r>
              <a:rPr lang="en-US" dirty="0"/>
              <a:t>We have created a PPS-wide Community Advisory Council to support both the Patient Activation (2.d.i) Project team and the Community and Beneficiary Engagement Committee to meet their goals.  </a:t>
            </a:r>
          </a:p>
        </p:txBody>
      </p:sp>
      <p:sp>
        <p:nvSpPr>
          <p:cNvPr id="3" name="Slide Number Placeholder 2"/>
          <p:cNvSpPr>
            <a:spLocks noGrp="1"/>
          </p:cNvSpPr>
          <p:nvPr>
            <p:ph type="sldNum" sz="quarter" idx="12"/>
          </p:nvPr>
        </p:nvSpPr>
        <p:spPr/>
        <p:txBody>
          <a:bodyPr/>
          <a:lstStyle/>
          <a:p>
            <a:fld id="{B5A90BAA-DED1-A94C-A445-2E259080F053}" type="slidenum">
              <a:rPr lang="en-US" smtClean="0"/>
              <a:pPr/>
              <a:t>7</a:t>
            </a:fld>
            <a:endParaRPr lang="en-US" dirty="0"/>
          </a:p>
        </p:txBody>
      </p:sp>
      <p:sp>
        <p:nvSpPr>
          <p:cNvPr id="4" name="Title 3"/>
          <p:cNvSpPr>
            <a:spLocks noGrp="1"/>
          </p:cNvSpPr>
          <p:nvPr>
            <p:ph type="title"/>
          </p:nvPr>
        </p:nvSpPr>
        <p:spPr/>
        <p:txBody>
          <a:bodyPr/>
          <a:lstStyle/>
          <a:p>
            <a:r>
              <a:rPr lang="en-US" dirty="0"/>
              <a:t>Community Advisory Council</a:t>
            </a:r>
          </a:p>
        </p:txBody>
      </p:sp>
      <p:pic>
        <p:nvPicPr>
          <p:cNvPr id="6" name="Picture 5"/>
          <p:cNvPicPr>
            <a:picLocks noChangeAspect="1"/>
          </p:cNvPicPr>
          <p:nvPr/>
        </p:nvPicPr>
        <p:blipFill>
          <a:blip r:embed="rId2"/>
          <a:stretch>
            <a:fillRect/>
          </a:stretch>
        </p:blipFill>
        <p:spPr>
          <a:xfrm>
            <a:off x="1186675" y="2088451"/>
            <a:ext cx="4002299" cy="27221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96873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0136" y="1593542"/>
            <a:ext cx="4478687" cy="4228082"/>
          </a:xfrm>
        </p:spPr>
        <p:txBody>
          <a:bodyPr>
            <a:normAutofit fontScale="92500" lnSpcReduction="10000"/>
          </a:bodyPr>
          <a:lstStyle/>
          <a:p>
            <a:r>
              <a:rPr lang="en-US" sz="2800" dirty="0"/>
              <a:t>There is one Community Advisory Council satellite group per geographic location based on AHI PPS Population Health Network (PHN) structure.</a:t>
            </a:r>
            <a:br>
              <a:rPr lang="en-US" sz="2800" dirty="0"/>
            </a:br>
            <a:endParaRPr lang="en-US" sz="2200" dirty="0"/>
          </a:p>
          <a:p>
            <a:r>
              <a:rPr lang="en-US" sz="2800" dirty="0"/>
              <a:t>Administrative support is provided at meetings by AHI’s Community Engagement program staff.  </a:t>
            </a:r>
          </a:p>
          <a:p>
            <a:endParaRPr lang="en-US"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8</a:t>
            </a:fld>
            <a:endParaRPr lang="en-US" dirty="0"/>
          </a:p>
        </p:txBody>
      </p:sp>
      <p:sp>
        <p:nvSpPr>
          <p:cNvPr id="4" name="Title 3"/>
          <p:cNvSpPr>
            <a:spLocks noGrp="1"/>
          </p:cNvSpPr>
          <p:nvPr>
            <p:ph type="title"/>
          </p:nvPr>
        </p:nvSpPr>
        <p:spPr/>
        <p:txBody>
          <a:bodyPr/>
          <a:lstStyle/>
          <a:p>
            <a:r>
              <a:rPr lang="en-US" dirty="0"/>
              <a:t>Community Advisory Council</a:t>
            </a:r>
          </a:p>
        </p:txBody>
      </p:sp>
      <p:grpSp>
        <p:nvGrpSpPr>
          <p:cNvPr id="6" name="Group 5"/>
          <p:cNvGrpSpPr/>
          <p:nvPr/>
        </p:nvGrpSpPr>
        <p:grpSpPr>
          <a:xfrm>
            <a:off x="5102634" y="1536976"/>
            <a:ext cx="6648114" cy="4341215"/>
            <a:chOff x="2616200" y="1364783"/>
            <a:chExt cx="6959600" cy="487731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1364783"/>
              <a:ext cx="6959600" cy="487731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501141" y="4491913"/>
              <a:ext cx="1998328" cy="584775"/>
            </a:xfrm>
            <a:prstGeom prst="rect">
              <a:avLst/>
            </a:prstGeom>
            <a:noFill/>
          </p:spPr>
          <p:txBody>
            <a:bodyPr wrap="square" rtlCol="0">
              <a:spAutoFit/>
            </a:bodyPr>
            <a:lstStyle/>
            <a:p>
              <a:pPr algn="ctr"/>
              <a:r>
                <a:rPr lang="en-US" sz="1600" b="1" i="1" dirty="0">
                  <a:solidFill>
                    <a:srgbClr val="2A6EBB"/>
                  </a:solidFill>
                  <a:latin typeface="+mn-lt"/>
                </a:rPr>
                <a:t>Queensbury / </a:t>
              </a:r>
              <a:br>
                <a:rPr lang="en-US" sz="1600" b="1" i="1" dirty="0">
                  <a:solidFill>
                    <a:srgbClr val="2A6EBB"/>
                  </a:solidFill>
                  <a:latin typeface="+mn-lt"/>
                </a:rPr>
              </a:br>
              <a:r>
                <a:rPr lang="en-US" sz="1600" b="1" i="1" dirty="0">
                  <a:solidFill>
                    <a:srgbClr val="2A6EBB"/>
                  </a:solidFill>
                  <a:latin typeface="+mn-lt"/>
                </a:rPr>
                <a:t>Glens Falls Region</a:t>
              </a:r>
            </a:p>
          </p:txBody>
        </p:sp>
        <p:sp>
          <p:nvSpPr>
            <p:cNvPr id="9" name="TextBox 8"/>
            <p:cNvSpPr txBox="1"/>
            <p:nvPr/>
          </p:nvSpPr>
          <p:spPr>
            <a:xfrm>
              <a:off x="7363960" y="2176431"/>
              <a:ext cx="1262218" cy="584775"/>
            </a:xfrm>
            <a:prstGeom prst="rect">
              <a:avLst/>
            </a:prstGeom>
            <a:noFill/>
          </p:spPr>
          <p:txBody>
            <a:bodyPr wrap="square" rtlCol="0">
              <a:spAutoFit/>
            </a:bodyPr>
            <a:lstStyle/>
            <a:p>
              <a:pPr algn="ctr"/>
              <a:r>
                <a:rPr lang="en-US" sz="1600" b="1" i="1" dirty="0">
                  <a:solidFill>
                    <a:srgbClr val="008A00"/>
                  </a:solidFill>
                  <a:latin typeface="+mn-lt"/>
                </a:rPr>
                <a:t>Plattsburgh Region</a:t>
              </a:r>
            </a:p>
          </p:txBody>
        </p:sp>
        <p:sp>
          <p:nvSpPr>
            <p:cNvPr id="10" name="TextBox 9"/>
            <p:cNvSpPr txBox="1"/>
            <p:nvPr/>
          </p:nvSpPr>
          <p:spPr>
            <a:xfrm>
              <a:off x="3523232" y="4976909"/>
              <a:ext cx="2232893" cy="584775"/>
            </a:xfrm>
            <a:prstGeom prst="rect">
              <a:avLst/>
            </a:prstGeom>
            <a:noFill/>
          </p:spPr>
          <p:txBody>
            <a:bodyPr wrap="square" rtlCol="0">
              <a:spAutoFit/>
            </a:bodyPr>
            <a:lstStyle/>
            <a:p>
              <a:pPr algn="ctr"/>
              <a:r>
                <a:rPr lang="en-US" sz="1600" b="1" i="1" dirty="0">
                  <a:solidFill>
                    <a:srgbClr val="D2AA00"/>
                  </a:solidFill>
                  <a:latin typeface="+mn-lt"/>
                </a:rPr>
                <a:t>Fulton County </a:t>
              </a:r>
              <a:br>
                <a:rPr lang="en-US" sz="1600" b="1" i="1" dirty="0">
                  <a:solidFill>
                    <a:srgbClr val="D2AA00"/>
                  </a:solidFill>
                  <a:latin typeface="+mn-lt"/>
                </a:rPr>
              </a:br>
              <a:r>
                <a:rPr lang="en-US" sz="1600" b="1" i="1" dirty="0">
                  <a:solidFill>
                    <a:srgbClr val="D2AA00"/>
                  </a:solidFill>
                  <a:latin typeface="+mn-lt"/>
                </a:rPr>
                <a:t>Region</a:t>
              </a:r>
            </a:p>
          </p:txBody>
        </p:sp>
        <p:sp>
          <p:nvSpPr>
            <p:cNvPr id="11" name="TextBox 10"/>
            <p:cNvSpPr txBox="1"/>
            <p:nvPr/>
          </p:nvSpPr>
          <p:spPr>
            <a:xfrm>
              <a:off x="3408995" y="3711726"/>
              <a:ext cx="1952487" cy="584775"/>
            </a:xfrm>
            <a:prstGeom prst="rect">
              <a:avLst/>
            </a:prstGeom>
            <a:noFill/>
          </p:spPr>
          <p:txBody>
            <a:bodyPr wrap="square" rtlCol="0">
              <a:spAutoFit/>
            </a:bodyPr>
            <a:lstStyle/>
            <a:p>
              <a:pPr algn="ctr"/>
              <a:r>
                <a:rPr lang="en-US" sz="1600" b="1" i="1" dirty="0">
                  <a:solidFill>
                    <a:srgbClr val="E28700"/>
                  </a:solidFill>
                  <a:latin typeface="+mn-lt"/>
                </a:rPr>
                <a:t>Saranac Lake / </a:t>
              </a:r>
              <a:br>
                <a:rPr lang="en-US" sz="1600" b="1" i="1" dirty="0">
                  <a:solidFill>
                    <a:srgbClr val="E28700"/>
                  </a:solidFill>
                  <a:latin typeface="+mn-lt"/>
                </a:rPr>
              </a:br>
              <a:r>
                <a:rPr lang="en-US" sz="1600" b="1" i="1" dirty="0">
                  <a:solidFill>
                    <a:srgbClr val="E28700"/>
                  </a:solidFill>
                  <a:latin typeface="+mn-lt"/>
                </a:rPr>
                <a:t>Essex County Region</a:t>
              </a:r>
            </a:p>
          </p:txBody>
        </p:sp>
        <p:sp>
          <p:nvSpPr>
            <p:cNvPr id="12" name="TextBox 11"/>
            <p:cNvSpPr txBox="1"/>
            <p:nvPr/>
          </p:nvSpPr>
          <p:spPr>
            <a:xfrm>
              <a:off x="2681287" y="1632586"/>
              <a:ext cx="1958391" cy="584775"/>
            </a:xfrm>
            <a:prstGeom prst="rect">
              <a:avLst/>
            </a:prstGeom>
            <a:noFill/>
          </p:spPr>
          <p:txBody>
            <a:bodyPr wrap="square" rtlCol="0">
              <a:spAutoFit/>
            </a:bodyPr>
            <a:lstStyle/>
            <a:p>
              <a:pPr algn="ctr"/>
              <a:r>
                <a:rPr lang="en-US" sz="1600" b="1" i="1" dirty="0">
                  <a:solidFill>
                    <a:srgbClr val="2BAEAB"/>
                  </a:solidFill>
                  <a:latin typeface="+mn-lt"/>
                </a:rPr>
                <a:t>St. Lawrence </a:t>
              </a:r>
              <a:br>
                <a:rPr lang="en-US" sz="1600" b="1" i="1" dirty="0">
                  <a:solidFill>
                    <a:srgbClr val="2BAEAB"/>
                  </a:solidFill>
                  <a:latin typeface="+mn-lt"/>
                </a:rPr>
              </a:br>
              <a:r>
                <a:rPr lang="en-US" sz="1600" b="1" i="1" dirty="0">
                  <a:solidFill>
                    <a:srgbClr val="2BAEAB"/>
                  </a:solidFill>
                  <a:latin typeface="+mn-lt"/>
                </a:rPr>
                <a:t>County Region </a:t>
              </a:r>
            </a:p>
          </p:txBody>
        </p:sp>
      </p:grpSp>
    </p:spTree>
    <p:extLst>
      <p:ext uri="{BB962C8B-B14F-4D97-AF65-F5344CB8AC3E}">
        <p14:creationId xmlns:p14="http://schemas.microsoft.com/office/powerpoint/2010/main" val="1120608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92213" y="2435469"/>
            <a:ext cx="3386248" cy="2224455"/>
          </a:xfrm>
          <a:prstGeom prst="rect">
            <a:avLst/>
          </a:prstGeom>
        </p:spPr>
      </p:pic>
      <p:sp>
        <p:nvSpPr>
          <p:cNvPr id="2" name="Content Placeholder 1"/>
          <p:cNvSpPr>
            <a:spLocks noGrp="1"/>
          </p:cNvSpPr>
          <p:nvPr>
            <p:ph sz="quarter" idx="13"/>
          </p:nvPr>
        </p:nvSpPr>
        <p:spPr>
          <a:xfrm>
            <a:off x="660400" y="1490133"/>
            <a:ext cx="6865815" cy="4572530"/>
          </a:xfrm>
        </p:spPr>
        <p:txBody>
          <a:bodyPr>
            <a:normAutofit/>
          </a:bodyPr>
          <a:lstStyle/>
          <a:p>
            <a:r>
              <a:rPr lang="en-US" dirty="0"/>
              <a:t>The Community Advisory Council is comprised of individuals who receive Medicaid or are uninsured.</a:t>
            </a:r>
          </a:p>
          <a:p>
            <a:endParaRPr lang="en-US" sz="1200" dirty="0"/>
          </a:p>
          <a:p>
            <a:r>
              <a:rPr lang="en-US" dirty="0"/>
              <a:t>Referred by our partners because they have been identified as strong self-advocates with an interest in improving the health care system in their community.  </a:t>
            </a:r>
          </a:p>
        </p:txBody>
      </p:sp>
      <p:sp>
        <p:nvSpPr>
          <p:cNvPr id="3" name="Slide Number Placeholder 2"/>
          <p:cNvSpPr>
            <a:spLocks noGrp="1"/>
          </p:cNvSpPr>
          <p:nvPr>
            <p:ph type="sldNum" sz="quarter" idx="12"/>
          </p:nvPr>
        </p:nvSpPr>
        <p:spPr/>
        <p:txBody>
          <a:bodyPr/>
          <a:lstStyle/>
          <a:p>
            <a:fld id="{B5A90BAA-DED1-A94C-A445-2E259080F053}" type="slidenum">
              <a:rPr lang="en-US" smtClean="0"/>
              <a:pPr/>
              <a:t>9</a:t>
            </a:fld>
            <a:endParaRPr lang="en-US" dirty="0"/>
          </a:p>
        </p:txBody>
      </p:sp>
      <p:sp>
        <p:nvSpPr>
          <p:cNvPr id="4" name="Title 3"/>
          <p:cNvSpPr>
            <a:spLocks noGrp="1"/>
          </p:cNvSpPr>
          <p:nvPr>
            <p:ph type="title"/>
          </p:nvPr>
        </p:nvSpPr>
        <p:spPr/>
        <p:txBody>
          <a:bodyPr/>
          <a:lstStyle/>
          <a:p>
            <a:r>
              <a:rPr lang="en-US" dirty="0"/>
              <a:t>Community Advisory Council</a:t>
            </a:r>
          </a:p>
        </p:txBody>
      </p:sp>
    </p:spTree>
    <p:extLst>
      <p:ext uri="{BB962C8B-B14F-4D97-AF65-F5344CB8AC3E}">
        <p14:creationId xmlns:p14="http://schemas.microsoft.com/office/powerpoint/2010/main" val="1216916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err="1" smtClean="0">
            <a:solidFill>
              <a:schemeClr val="tx1"/>
            </a:solidFill>
            <a:latin typeface="+mn-lt"/>
          </a:defRPr>
        </a:defPPr>
      </a:lst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1" hangingPunct="0">
          <a:lnSpc>
            <a:spcPct val="100000"/>
          </a:lnSpc>
          <a:spcBef>
            <a:spcPts val="0"/>
          </a:spcBef>
          <a:spcAft>
            <a:spcPts val="0"/>
          </a:spcAft>
          <a:buClrTx/>
          <a:buSzTx/>
          <a:buFontTx/>
          <a:buNone/>
          <a:tabLst/>
          <a:defRPr kumimoji="0" sz="3900" b="0" i="0" u="none" strike="noStrike" cap="none" spc="0" normalizeH="0" baseline="0">
            <a:ln>
              <a:noFill/>
            </a:ln>
            <a:solidFill>
              <a:srgbClr val="0075BB"/>
            </a:solidFill>
            <a:effectLst/>
            <a:uFillTx/>
            <a:latin typeface="Neris Light"/>
            <a:ea typeface="Neris Light"/>
            <a:cs typeface="Neris Light"/>
            <a:sym typeface="Neri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10285</TotalTime>
  <Words>722</Words>
  <Application>Microsoft Office PowerPoint</Application>
  <PresentationFormat>Widescreen</PresentationFormat>
  <Paragraphs>119</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Helvetica Neue</vt:lpstr>
      <vt:lpstr>Museo Sans</vt:lpstr>
      <vt:lpstr>Neris Light</vt:lpstr>
      <vt:lpstr>Neris Light Italic</vt:lpstr>
      <vt:lpstr>Neris SemiBold</vt:lpstr>
      <vt:lpstr>Custom Design</vt:lpstr>
      <vt:lpstr>PowerPoint Presentation</vt:lpstr>
      <vt:lpstr>Presentation Objective</vt:lpstr>
      <vt:lpstr>Activity</vt:lpstr>
      <vt:lpstr>Maslow’s Hierarchy of Needs</vt:lpstr>
      <vt:lpstr>Determinants of Health</vt:lpstr>
      <vt:lpstr>Decision Making Team</vt:lpstr>
      <vt:lpstr>Community Advisory Council</vt:lpstr>
      <vt:lpstr>Community Advisory Council</vt:lpstr>
      <vt:lpstr>Community Advisory Council</vt:lpstr>
      <vt:lpstr>Community Advisory Council</vt:lpstr>
      <vt:lpstr>Community Advisory Council</vt:lpstr>
      <vt:lpstr>Community Advisory Council</vt:lpstr>
      <vt:lpstr>Community Advisory Council</vt:lpstr>
      <vt:lpstr>Community Advisory Member Quotes</vt:lpstr>
      <vt:lpstr>PowerPoint Presentation</vt:lpstr>
      <vt:lpstr>Call to 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Guyette, Amber</dc:creator>
  <cp:lastModifiedBy>Kahn, Phil</cp:lastModifiedBy>
  <cp:revision>84</cp:revision>
  <dcterms:modified xsi:type="dcterms:W3CDTF">2017-09-19T16:57:20Z</dcterms:modified>
</cp:coreProperties>
</file>