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74" r:id="rId3"/>
  </p:sldMasterIdLst>
  <p:notesMasterIdLst>
    <p:notesMasterId r:id="rId13"/>
  </p:notesMasterIdLst>
  <p:handoutMasterIdLst>
    <p:handoutMasterId r:id="rId14"/>
  </p:handoutMasterIdLst>
  <p:sldIdLst>
    <p:sldId id="257" r:id="rId4"/>
    <p:sldId id="386" r:id="rId5"/>
    <p:sldId id="391" r:id="rId6"/>
    <p:sldId id="387" r:id="rId7"/>
    <p:sldId id="389" r:id="rId8"/>
    <p:sldId id="388" r:id="rId9"/>
    <p:sldId id="390" r:id="rId10"/>
    <p:sldId id="394" r:id="rId11"/>
    <p:sldId id="39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Ivey Boufford" initials="JIB" lastIdx="15" clrIdx="0">
    <p:extLst>
      <p:ext uri="{19B8F6BF-5375-455C-9EA6-DF929625EA0E}">
        <p15:presenceInfo xmlns:p15="http://schemas.microsoft.com/office/powerpoint/2012/main" userId="S-1-5-21-4123936156-1846312820-3932347359-28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63F"/>
    <a:srgbClr val="EB6C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78190" autoAdjust="0"/>
  </p:normalViewPr>
  <p:slideViewPr>
    <p:cSldViewPr snapToGrid="0">
      <p:cViewPr varScale="1">
        <p:scale>
          <a:sx n="68" d="100"/>
          <a:sy n="68" d="100"/>
        </p:scale>
        <p:origin x="1243" y="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07"/>
    </p:cViewPr>
  </p:sorterViewPr>
  <p:notesViewPr>
    <p:cSldViewPr snapToGrid="0">
      <p:cViewPr varScale="1">
        <p:scale>
          <a:sx n="86" d="100"/>
          <a:sy n="86" d="100"/>
        </p:scale>
        <p:origin x="3816"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87691141413095"/>
          <c:y val="0.1342320367560027"/>
          <c:w val="0.86892446862491324"/>
          <c:h val="0.67708360985512517"/>
        </c:manualLayout>
      </c:layout>
      <c:areaChart>
        <c:grouping val="standard"/>
        <c:varyColors val="0"/>
        <c:ser>
          <c:idx val="0"/>
          <c:order val="0"/>
          <c:tx>
            <c:strRef>
              <c:f>Sheet1!$B$1</c:f>
              <c:strCache>
                <c:ptCount val="1"/>
                <c:pt idx="0">
                  <c:v>NYS Rank</c:v>
                </c:pt>
              </c:strCache>
            </c:strRef>
          </c:tx>
          <c:spPr>
            <a:solidFill>
              <a:srgbClr val="002060">
                <a:alpha val="25000"/>
              </a:srgbClr>
            </a:solidFill>
            <a:ln>
              <a:noFill/>
            </a:ln>
            <a:effectLst/>
          </c:spPr>
          <c:cat>
            <c:numRef>
              <c:f>Sheet1!$A$2:$A$15</c:f>
              <c:numCache>
                <c:formatCode>yy</c:formatCode>
                <c:ptCount val="14"/>
                <c:pt idx="0">
                  <c:v>33036</c:v>
                </c:pt>
                <c:pt idx="1">
                  <c:v>33769</c:v>
                </c:pt>
                <c:pt idx="2">
                  <c:v>34501</c:v>
                </c:pt>
                <c:pt idx="3">
                  <c:v>35234</c:v>
                </c:pt>
                <c:pt idx="4">
                  <c:v>35966</c:v>
                </c:pt>
                <c:pt idx="5">
                  <c:v>36699</c:v>
                </c:pt>
                <c:pt idx="6">
                  <c:v>37431</c:v>
                </c:pt>
                <c:pt idx="7">
                  <c:v>38164</c:v>
                </c:pt>
                <c:pt idx="8">
                  <c:v>38896</c:v>
                </c:pt>
                <c:pt idx="9">
                  <c:v>39629</c:v>
                </c:pt>
                <c:pt idx="10">
                  <c:v>40361</c:v>
                </c:pt>
                <c:pt idx="11">
                  <c:v>41094</c:v>
                </c:pt>
                <c:pt idx="12">
                  <c:v>41826</c:v>
                </c:pt>
                <c:pt idx="13">
                  <c:v>42559</c:v>
                </c:pt>
              </c:numCache>
            </c:numRef>
          </c:cat>
          <c:val>
            <c:numRef>
              <c:f>Sheet1!$B$2:$B$15</c:f>
              <c:numCache>
                <c:formatCode>General</c:formatCode>
                <c:ptCount val="14"/>
                <c:pt idx="0">
                  <c:v>40</c:v>
                </c:pt>
                <c:pt idx="1">
                  <c:v>39</c:v>
                </c:pt>
                <c:pt idx="2">
                  <c:v>40</c:v>
                </c:pt>
                <c:pt idx="3">
                  <c:v>41</c:v>
                </c:pt>
                <c:pt idx="4">
                  <c:v>38</c:v>
                </c:pt>
                <c:pt idx="5">
                  <c:v>32</c:v>
                </c:pt>
                <c:pt idx="6">
                  <c:v>29</c:v>
                </c:pt>
                <c:pt idx="7">
                  <c:v>27</c:v>
                </c:pt>
                <c:pt idx="8">
                  <c:v>28</c:v>
                </c:pt>
                <c:pt idx="9">
                  <c:v>26</c:v>
                </c:pt>
                <c:pt idx="10">
                  <c:v>24</c:v>
                </c:pt>
                <c:pt idx="11">
                  <c:v>18</c:v>
                </c:pt>
                <c:pt idx="12">
                  <c:v>14</c:v>
                </c:pt>
                <c:pt idx="13">
                  <c:v>13</c:v>
                </c:pt>
              </c:numCache>
            </c:numRef>
          </c:val>
          <c:extLst>
            <c:ext xmlns:c16="http://schemas.microsoft.com/office/drawing/2014/chart" uri="{C3380CC4-5D6E-409C-BE32-E72D297353CC}">
              <c16:uniqueId val="{00000000-67AD-4322-A63A-701EA1F37D87}"/>
            </c:ext>
          </c:extLst>
        </c:ser>
        <c:dLbls>
          <c:showLegendKey val="0"/>
          <c:showVal val="0"/>
          <c:showCatName val="0"/>
          <c:showSerName val="0"/>
          <c:showPercent val="0"/>
          <c:showBubbleSize val="0"/>
        </c:dLbls>
        <c:axId val="216988904"/>
        <c:axId val="530826424"/>
      </c:areaChart>
      <c:lineChart>
        <c:grouping val="stacked"/>
        <c:varyColors val="0"/>
        <c:ser>
          <c:idx val="1"/>
          <c:order val="1"/>
          <c:tx>
            <c:strRef>
              <c:f>Sheet1!$C$1</c:f>
              <c:strCache>
                <c:ptCount val="1"/>
                <c:pt idx="0">
                  <c:v>NYS Rank </c:v>
                </c:pt>
              </c:strCache>
            </c:strRef>
          </c:tx>
          <c:spPr>
            <a:ln w="28575" cap="rnd">
              <a:solidFill>
                <a:srgbClr val="002060"/>
              </a:solidFill>
              <a:round/>
            </a:ln>
            <a:effectLst/>
          </c:spPr>
          <c:marker>
            <c:symbol val="circle"/>
            <c:size val="10"/>
            <c:spPr>
              <a:solidFill>
                <a:srgbClr val="F2B800"/>
              </a:solidFill>
              <a:ln w="9525">
                <a:solidFill>
                  <a:srgbClr val="002060"/>
                </a:solidFill>
              </a:ln>
              <a:effectLst/>
            </c:spPr>
          </c:marker>
          <c:cat>
            <c:numRef>
              <c:f>Sheet1!$A$2:$A$15</c:f>
              <c:numCache>
                <c:formatCode>yy</c:formatCode>
                <c:ptCount val="14"/>
                <c:pt idx="0">
                  <c:v>33036</c:v>
                </c:pt>
                <c:pt idx="1">
                  <c:v>33769</c:v>
                </c:pt>
                <c:pt idx="2">
                  <c:v>34501</c:v>
                </c:pt>
                <c:pt idx="3">
                  <c:v>35234</c:v>
                </c:pt>
                <c:pt idx="4">
                  <c:v>35966</c:v>
                </c:pt>
                <c:pt idx="5">
                  <c:v>36699</c:v>
                </c:pt>
                <c:pt idx="6">
                  <c:v>37431</c:v>
                </c:pt>
                <c:pt idx="7">
                  <c:v>38164</c:v>
                </c:pt>
                <c:pt idx="8">
                  <c:v>38896</c:v>
                </c:pt>
                <c:pt idx="9">
                  <c:v>39629</c:v>
                </c:pt>
                <c:pt idx="10">
                  <c:v>40361</c:v>
                </c:pt>
                <c:pt idx="11">
                  <c:v>41094</c:v>
                </c:pt>
                <c:pt idx="12">
                  <c:v>41826</c:v>
                </c:pt>
                <c:pt idx="13">
                  <c:v>42559</c:v>
                </c:pt>
              </c:numCache>
            </c:numRef>
          </c:cat>
          <c:val>
            <c:numRef>
              <c:f>Sheet1!$C$2:$C$15</c:f>
              <c:numCache>
                <c:formatCode>General</c:formatCode>
                <c:ptCount val="14"/>
                <c:pt idx="0">
                  <c:v>40</c:v>
                </c:pt>
                <c:pt idx="1">
                  <c:v>39</c:v>
                </c:pt>
                <c:pt idx="2">
                  <c:v>40</c:v>
                </c:pt>
                <c:pt idx="3">
                  <c:v>41</c:v>
                </c:pt>
                <c:pt idx="4">
                  <c:v>38</c:v>
                </c:pt>
                <c:pt idx="5">
                  <c:v>32</c:v>
                </c:pt>
                <c:pt idx="6">
                  <c:v>29</c:v>
                </c:pt>
                <c:pt idx="7">
                  <c:v>27</c:v>
                </c:pt>
                <c:pt idx="8">
                  <c:v>28</c:v>
                </c:pt>
                <c:pt idx="9">
                  <c:v>26</c:v>
                </c:pt>
                <c:pt idx="10">
                  <c:v>24</c:v>
                </c:pt>
                <c:pt idx="11">
                  <c:v>18</c:v>
                </c:pt>
                <c:pt idx="12">
                  <c:v>14</c:v>
                </c:pt>
                <c:pt idx="13">
                  <c:v>13</c:v>
                </c:pt>
              </c:numCache>
            </c:numRef>
          </c:val>
          <c:smooth val="1"/>
          <c:extLst>
            <c:ext xmlns:c16="http://schemas.microsoft.com/office/drawing/2014/chart" uri="{C3380CC4-5D6E-409C-BE32-E72D297353CC}">
              <c16:uniqueId val="{00000001-67AD-4322-A63A-701EA1F37D87}"/>
            </c:ext>
          </c:extLst>
        </c:ser>
        <c:dLbls>
          <c:showLegendKey val="0"/>
          <c:showVal val="0"/>
          <c:showCatName val="0"/>
          <c:showSerName val="0"/>
          <c:showPercent val="0"/>
          <c:showBubbleSize val="0"/>
        </c:dLbls>
        <c:marker val="1"/>
        <c:smooth val="0"/>
        <c:axId val="216988904"/>
        <c:axId val="530826424"/>
      </c:lineChart>
      <c:dateAx>
        <c:axId val="216988904"/>
        <c:scaling>
          <c:orientation val="minMax"/>
          <c:max val="42467"/>
        </c:scaling>
        <c:delete val="0"/>
        <c:axPos val="b"/>
        <c:title>
          <c:tx>
            <c:rich>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r>
                  <a:rPr lang="en-US" sz="2000" b="1" i="1" dirty="0"/>
                  <a:t>Year</a:t>
                </a:r>
              </a:p>
            </c:rich>
          </c:tx>
          <c:overlay val="0"/>
          <c:spPr>
            <a:noFill/>
            <a:ln>
              <a:noFill/>
            </a:ln>
            <a:effectLst/>
          </c:spPr>
          <c:txPr>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endParaRPr lang="en-US"/>
            </a:p>
          </c:txPr>
        </c:title>
        <c:numFmt formatCode="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0826424"/>
        <c:crosses val="autoZero"/>
        <c:auto val="0"/>
        <c:lblOffset val="100"/>
        <c:baseTimeUnit val="years"/>
        <c:majorUnit val="2"/>
        <c:majorTimeUnit val="years"/>
      </c:dateAx>
      <c:valAx>
        <c:axId val="530826424"/>
        <c:scaling>
          <c:orientation val="minMax"/>
          <c:max val="50"/>
        </c:scaling>
        <c:delete val="0"/>
        <c:axPos val="l"/>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dirty="0"/>
                  <a:t>State Ranking </a:t>
                </a:r>
              </a:p>
            </c:rich>
          </c:tx>
          <c:layout>
            <c:manualLayout>
              <c:xMode val="edge"/>
              <c:yMode val="edge"/>
              <c:x val="1.6580312684679008E-2"/>
              <c:y val="0.30838818005869723"/>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accent1">
                <a:hueOff val="0"/>
                <a:satOff val="0"/>
                <a:lumOff val="0"/>
              </a:schemeClr>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6988904"/>
        <c:crosses val="autoZero"/>
        <c:crossBetween val="between"/>
      </c:valAx>
      <c:spPr>
        <a:noFill/>
        <a:ln>
          <a:noFill/>
        </a:ln>
        <a:effectLst/>
      </c:spPr>
    </c:plotArea>
    <c:legend>
      <c:legendPos val="t"/>
      <c:legendEntry>
        <c:idx val="0"/>
        <c:delete val="1"/>
      </c:legendEntry>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i="1" dirty="0"/>
              <a:t>Progress</a:t>
            </a:r>
            <a:r>
              <a:rPr lang="en-US" sz="1800" b="1" i="1" baseline="0" dirty="0"/>
              <a:t> on 96 Prevention Agenda Indicators</a:t>
            </a:r>
            <a:endParaRPr lang="en-US" sz="1800" b="1" i="1"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Improved</c:v>
                </c:pt>
              </c:strCache>
            </c:strRef>
          </c:tx>
          <c:spPr>
            <a:solidFill>
              <a:srgbClr val="92D050"/>
            </a:solidFill>
            <a:ln>
              <a:noFill/>
            </a:ln>
            <a:effectLst/>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0-7856-4B0D-95CA-197936CF212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Improve Health Status and Reduce Health Disparities</c:v>
                </c:pt>
                <c:pt idx="1">
                  <c:v>Promote a Healthy and Safe Environment</c:v>
                </c:pt>
                <c:pt idx="2">
                  <c:v>Prevent Chronic Diseases</c:v>
                </c:pt>
                <c:pt idx="3">
                  <c:v>Prevent HIV/STD, VPD and Health-Care Associated Infections</c:v>
                </c:pt>
                <c:pt idx="4">
                  <c:v>Promote Health Women, Infants, and Children</c:v>
                </c:pt>
                <c:pt idx="5">
                  <c:v>Promote Mental Health and Prevent Substance Abuse</c:v>
                </c:pt>
              </c:strCache>
            </c:strRef>
          </c:cat>
          <c:val>
            <c:numRef>
              <c:f>Sheet1!$B$2:$B$7</c:f>
              <c:numCache>
                <c:formatCode>General</c:formatCode>
                <c:ptCount val="6"/>
                <c:pt idx="0">
                  <c:v>4</c:v>
                </c:pt>
                <c:pt idx="1">
                  <c:v>8</c:v>
                </c:pt>
                <c:pt idx="2">
                  <c:v>8</c:v>
                </c:pt>
                <c:pt idx="3">
                  <c:v>2</c:v>
                </c:pt>
                <c:pt idx="4">
                  <c:v>6</c:v>
                </c:pt>
                <c:pt idx="5">
                  <c:v>0</c:v>
                </c:pt>
              </c:numCache>
            </c:numRef>
          </c:val>
          <c:extLst>
            <c:ext xmlns:c16="http://schemas.microsoft.com/office/drawing/2014/chart" uri="{C3380CC4-5D6E-409C-BE32-E72D297353CC}">
              <c16:uniqueId val="{00000001-7856-4B0D-95CA-197936CF2127}"/>
            </c:ext>
          </c:extLst>
        </c:ser>
        <c:ser>
          <c:idx val="1"/>
          <c:order val="1"/>
          <c:tx>
            <c:strRef>
              <c:f>Sheet1!$C$1</c:f>
              <c:strCache>
                <c:ptCount val="1"/>
                <c:pt idx="0">
                  <c:v>Unchanged</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Improve Health Status and Reduce Health Disparities</c:v>
                </c:pt>
                <c:pt idx="1">
                  <c:v>Promote a Healthy and Safe Environment</c:v>
                </c:pt>
                <c:pt idx="2">
                  <c:v>Prevent Chronic Diseases</c:v>
                </c:pt>
                <c:pt idx="3">
                  <c:v>Prevent HIV/STD, VPD and Health-Care Associated Infections</c:v>
                </c:pt>
                <c:pt idx="4">
                  <c:v>Promote Health Women, Infants, and Children</c:v>
                </c:pt>
                <c:pt idx="5">
                  <c:v>Promote Mental Health and Prevent Substance Abuse</c:v>
                </c:pt>
              </c:strCache>
            </c:strRef>
          </c:cat>
          <c:val>
            <c:numRef>
              <c:f>Sheet1!$C$2:$C$7</c:f>
              <c:numCache>
                <c:formatCode>General</c:formatCode>
                <c:ptCount val="6"/>
                <c:pt idx="0">
                  <c:v>4</c:v>
                </c:pt>
                <c:pt idx="1">
                  <c:v>6</c:v>
                </c:pt>
                <c:pt idx="2">
                  <c:v>11</c:v>
                </c:pt>
                <c:pt idx="3">
                  <c:v>8</c:v>
                </c:pt>
                <c:pt idx="4">
                  <c:v>14</c:v>
                </c:pt>
                <c:pt idx="5">
                  <c:v>5</c:v>
                </c:pt>
              </c:numCache>
            </c:numRef>
          </c:val>
          <c:extLst>
            <c:ext xmlns:c16="http://schemas.microsoft.com/office/drawing/2014/chart" uri="{C3380CC4-5D6E-409C-BE32-E72D297353CC}">
              <c16:uniqueId val="{00000002-7856-4B0D-95CA-197936CF2127}"/>
            </c:ext>
          </c:extLst>
        </c:ser>
        <c:ser>
          <c:idx val="2"/>
          <c:order val="2"/>
          <c:tx>
            <c:strRef>
              <c:f>Sheet1!$D$1</c:f>
              <c:strCache>
                <c:ptCount val="1"/>
                <c:pt idx="0">
                  <c:v>Worsened</c:v>
                </c:pt>
              </c:strCache>
            </c:strRef>
          </c:tx>
          <c:spPr>
            <a:solidFill>
              <a:srgbClr val="FF00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7856-4B0D-95CA-197936CF212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Improve Health Status and Reduce Health Disparities</c:v>
                </c:pt>
                <c:pt idx="1">
                  <c:v>Promote a Healthy and Safe Environment</c:v>
                </c:pt>
                <c:pt idx="2">
                  <c:v>Prevent Chronic Diseases</c:v>
                </c:pt>
                <c:pt idx="3">
                  <c:v>Prevent HIV/STD, VPD and Health-Care Associated Infections</c:v>
                </c:pt>
                <c:pt idx="4">
                  <c:v>Promote Health Women, Infants, and Children</c:v>
                </c:pt>
                <c:pt idx="5">
                  <c:v>Promote Mental Health and Prevent Substance Abuse</c:v>
                </c:pt>
              </c:strCache>
            </c:strRef>
          </c:cat>
          <c:val>
            <c:numRef>
              <c:f>Sheet1!$D$2:$D$7</c:f>
              <c:numCache>
                <c:formatCode>General</c:formatCode>
                <c:ptCount val="6"/>
                <c:pt idx="0">
                  <c:v>0</c:v>
                </c:pt>
                <c:pt idx="1">
                  <c:v>1</c:v>
                </c:pt>
                <c:pt idx="2">
                  <c:v>5</c:v>
                </c:pt>
                <c:pt idx="3">
                  <c:v>4</c:v>
                </c:pt>
                <c:pt idx="4">
                  <c:v>4</c:v>
                </c:pt>
                <c:pt idx="5">
                  <c:v>3</c:v>
                </c:pt>
              </c:numCache>
            </c:numRef>
          </c:val>
          <c:extLst>
            <c:ext xmlns:c16="http://schemas.microsoft.com/office/drawing/2014/chart" uri="{C3380CC4-5D6E-409C-BE32-E72D297353CC}">
              <c16:uniqueId val="{00000004-7856-4B0D-95CA-197936CF2127}"/>
            </c:ext>
          </c:extLst>
        </c:ser>
        <c:ser>
          <c:idx val="3"/>
          <c:order val="3"/>
          <c:tx>
            <c:strRef>
              <c:f>Sheet1!$E$1</c:f>
              <c:strCache>
                <c:ptCount val="1"/>
                <c:pt idx="0">
                  <c:v>No Data</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7856-4B0D-95CA-197936CF2127}"/>
                </c:ext>
              </c:extLst>
            </c:dLbl>
            <c:dLbl>
              <c:idx val="2"/>
              <c:delete val="1"/>
              <c:extLst>
                <c:ext xmlns:c15="http://schemas.microsoft.com/office/drawing/2012/chart" uri="{CE6537A1-D6FC-4f65-9D91-7224C49458BB}"/>
                <c:ext xmlns:c16="http://schemas.microsoft.com/office/drawing/2014/chart" uri="{C3380CC4-5D6E-409C-BE32-E72D297353CC}">
                  <c16:uniqueId val="{00000006-7856-4B0D-95CA-197936CF2127}"/>
                </c:ext>
              </c:extLst>
            </c:dLbl>
            <c:dLbl>
              <c:idx val="3"/>
              <c:delete val="1"/>
              <c:extLst>
                <c:ext xmlns:c15="http://schemas.microsoft.com/office/drawing/2012/chart" uri="{CE6537A1-D6FC-4f65-9D91-7224C49458BB}"/>
                <c:ext xmlns:c16="http://schemas.microsoft.com/office/drawing/2014/chart" uri="{C3380CC4-5D6E-409C-BE32-E72D297353CC}">
                  <c16:uniqueId val="{00000007-7856-4B0D-95CA-197936CF2127}"/>
                </c:ext>
              </c:extLst>
            </c:dLbl>
            <c:dLbl>
              <c:idx val="5"/>
              <c:delete val="1"/>
              <c:extLst>
                <c:ext xmlns:c15="http://schemas.microsoft.com/office/drawing/2012/chart" uri="{CE6537A1-D6FC-4f65-9D91-7224C49458BB}"/>
                <c:ext xmlns:c16="http://schemas.microsoft.com/office/drawing/2014/chart" uri="{C3380CC4-5D6E-409C-BE32-E72D297353CC}">
                  <c16:uniqueId val="{00000008-7856-4B0D-95CA-197936CF212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Improve Health Status and Reduce Health Disparities</c:v>
                </c:pt>
                <c:pt idx="1">
                  <c:v>Promote a Healthy and Safe Environment</c:v>
                </c:pt>
                <c:pt idx="2">
                  <c:v>Prevent Chronic Diseases</c:v>
                </c:pt>
                <c:pt idx="3">
                  <c:v>Prevent HIV/STD, VPD and Health-Care Associated Infections</c:v>
                </c:pt>
                <c:pt idx="4">
                  <c:v>Promote Health Women, Infants, and Children</c:v>
                </c:pt>
                <c:pt idx="5">
                  <c:v>Promote Mental Health and Prevent Substance Abuse</c:v>
                </c:pt>
              </c:strCache>
            </c:strRef>
          </c:cat>
          <c:val>
            <c:numRef>
              <c:f>Sheet1!$E$2:$E$7</c:f>
              <c:numCache>
                <c:formatCode>General</c:formatCode>
                <c:ptCount val="6"/>
                <c:pt idx="0">
                  <c:v>0</c:v>
                </c:pt>
                <c:pt idx="1">
                  <c:v>1</c:v>
                </c:pt>
                <c:pt idx="2">
                  <c:v>0</c:v>
                </c:pt>
                <c:pt idx="3">
                  <c:v>0</c:v>
                </c:pt>
                <c:pt idx="4">
                  <c:v>2</c:v>
                </c:pt>
                <c:pt idx="5">
                  <c:v>0</c:v>
                </c:pt>
              </c:numCache>
            </c:numRef>
          </c:val>
          <c:extLst>
            <c:ext xmlns:c16="http://schemas.microsoft.com/office/drawing/2014/chart" uri="{C3380CC4-5D6E-409C-BE32-E72D297353CC}">
              <c16:uniqueId val="{00000009-7856-4B0D-95CA-197936CF2127}"/>
            </c:ext>
          </c:extLst>
        </c:ser>
        <c:dLbls>
          <c:showLegendKey val="0"/>
          <c:showVal val="0"/>
          <c:showCatName val="0"/>
          <c:showSerName val="0"/>
          <c:showPercent val="0"/>
          <c:showBubbleSize val="0"/>
        </c:dLbls>
        <c:gapWidth val="150"/>
        <c:overlap val="100"/>
        <c:axId val="589281160"/>
        <c:axId val="589289688"/>
      </c:barChart>
      <c:catAx>
        <c:axId val="589281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589289688"/>
        <c:crosses val="autoZero"/>
        <c:auto val="1"/>
        <c:lblAlgn val="ctr"/>
        <c:lblOffset val="100"/>
        <c:noMultiLvlLbl val="0"/>
      </c:catAx>
      <c:valAx>
        <c:axId val="589289688"/>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92811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Sheet1!$A$1</c:f>
              <c:strCache>
                <c:ptCount val="1"/>
                <c:pt idx="0">
                  <c:v>Physical Environment</c:v>
                </c:pt>
              </c:strCache>
            </c:strRef>
          </c:tx>
          <c:spPr>
            <a:solidFill>
              <a:srgbClr val="A8B1D5"/>
            </a:solidFill>
            <a:ln>
              <a:noFill/>
            </a:ln>
            <a:effectLst/>
          </c:spPr>
          <c:invertIfNegative val="0"/>
          <c:val>
            <c:numRef>
              <c:f>Sheet1!$B$1:$C$1</c:f>
              <c:numCache>
                <c:formatCode>0%</c:formatCode>
                <c:ptCount val="2"/>
                <c:pt idx="0">
                  <c:v>0.1</c:v>
                </c:pt>
                <c:pt idx="1">
                  <c:v>0</c:v>
                </c:pt>
              </c:numCache>
            </c:numRef>
          </c:val>
          <c:extLst>
            <c:ext xmlns:c16="http://schemas.microsoft.com/office/drawing/2014/chart" uri="{C3380CC4-5D6E-409C-BE32-E72D297353CC}">
              <c16:uniqueId val="{00000000-C8A5-4E79-92A8-12FD5C991D04}"/>
            </c:ext>
          </c:extLst>
        </c:ser>
        <c:ser>
          <c:idx val="1"/>
          <c:order val="1"/>
          <c:tx>
            <c:strRef>
              <c:f>Sheet1!$A$2</c:f>
              <c:strCache>
                <c:ptCount val="1"/>
                <c:pt idx="0">
                  <c:v>Social and Economic Factors</c:v>
                </c:pt>
              </c:strCache>
            </c:strRef>
          </c:tx>
          <c:spPr>
            <a:solidFill>
              <a:srgbClr val="215096"/>
            </a:solidFill>
            <a:ln>
              <a:noFill/>
            </a:ln>
            <a:effectLst/>
          </c:spPr>
          <c:invertIfNegative val="0"/>
          <c:val>
            <c:numRef>
              <c:f>Sheet1!$B$2:$C$2</c:f>
              <c:numCache>
                <c:formatCode>0%</c:formatCode>
                <c:ptCount val="2"/>
                <c:pt idx="0">
                  <c:v>0.4</c:v>
                </c:pt>
                <c:pt idx="1">
                  <c:v>0</c:v>
                </c:pt>
              </c:numCache>
            </c:numRef>
          </c:val>
          <c:extLst>
            <c:ext xmlns:c16="http://schemas.microsoft.com/office/drawing/2014/chart" uri="{C3380CC4-5D6E-409C-BE32-E72D297353CC}">
              <c16:uniqueId val="{00000001-C8A5-4E79-92A8-12FD5C991D04}"/>
            </c:ext>
          </c:extLst>
        </c:ser>
        <c:ser>
          <c:idx val="2"/>
          <c:order val="2"/>
          <c:tx>
            <c:strRef>
              <c:f>Sheet1!$A$3</c:f>
              <c:strCache>
                <c:ptCount val="1"/>
                <c:pt idx="0">
                  <c:v>Clinical Care</c:v>
                </c:pt>
              </c:strCache>
            </c:strRef>
          </c:tx>
          <c:spPr>
            <a:solidFill>
              <a:srgbClr val="7988BA"/>
            </a:solidFill>
            <a:ln>
              <a:noFill/>
            </a:ln>
            <a:effectLst/>
          </c:spPr>
          <c:invertIfNegative val="0"/>
          <c:val>
            <c:numRef>
              <c:f>Sheet1!$B$3:$C$3</c:f>
              <c:numCache>
                <c:formatCode>0%</c:formatCode>
                <c:ptCount val="2"/>
                <c:pt idx="0">
                  <c:v>0.2</c:v>
                </c:pt>
                <c:pt idx="1">
                  <c:v>0</c:v>
                </c:pt>
              </c:numCache>
            </c:numRef>
          </c:val>
          <c:extLst>
            <c:ext xmlns:c16="http://schemas.microsoft.com/office/drawing/2014/chart" uri="{C3380CC4-5D6E-409C-BE32-E72D297353CC}">
              <c16:uniqueId val="{00000002-C8A5-4E79-92A8-12FD5C991D04}"/>
            </c:ext>
          </c:extLst>
        </c:ser>
        <c:ser>
          <c:idx val="3"/>
          <c:order val="3"/>
          <c:tx>
            <c:strRef>
              <c:f>Sheet1!$A$4</c:f>
              <c:strCache>
                <c:ptCount val="1"/>
                <c:pt idx="0">
                  <c:v>Health Behaviors</c:v>
                </c:pt>
              </c:strCache>
            </c:strRef>
          </c:tx>
          <c:spPr>
            <a:solidFill>
              <a:srgbClr val="02448E"/>
            </a:solidFill>
            <a:ln>
              <a:noFill/>
            </a:ln>
            <a:effectLst/>
          </c:spPr>
          <c:invertIfNegative val="0"/>
          <c:val>
            <c:numRef>
              <c:f>Sheet1!$B$4:$C$4</c:f>
              <c:numCache>
                <c:formatCode>0%</c:formatCode>
                <c:ptCount val="2"/>
                <c:pt idx="0">
                  <c:v>0.3</c:v>
                </c:pt>
                <c:pt idx="1">
                  <c:v>0</c:v>
                </c:pt>
              </c:numCache>
            </c:numRef>
          </c:val>
          <c:extLst>
            <c:ext xmlns:c16="http://schemas.microsoft.com/office/drawing/2014/chart" uri="{C3380CC4-5D6E-409C-BE32-E72D297353CC}">
              <c16:uniqueId val="{00000003-C8A5-4E79-92A8-12FD5C991D04}"/>
            </c:ext>
          </c:extLst>
        </c:ser>
        <c:ser>
          <c:idx val="4"/>
          <c:order val="4"/>
          <c:tx>
            <c:strRef>
              <c:f>Sheet1!$A$5</c:f>
              <c:strCache>
                <c:ptCount val="1"/>
                <c:pt idx="0">
                  <c:v>Medical Services</c:v>
                </c:pt>
              </c:strCache>
            </c:strRef>
          </c:tx>
          <c:spPr>
            <a:solidFill>
              <a:srgbClr val="92D050"/>
            </a:solidFill>
            <a:ln>
              <a:noFill/>
            </a:ln>
            <a:effectLst/>
          </c:spPr>
          <c:invertIfNegative val="0"/>
          <c:dPt>
            <c:idx val="1"/>
            <c:invertIfNegative val="0"/>
            <c:bubble3D val="0"/>
            <c:spPr>
              <a:solidFill>
                <a:srgbClr val="4563A2"/>
              </a:solidFill>
              <a:ln>
                <a:noFill/>
              </a:ln>
              <a:effectLst/>
            </c:spPr>
            <c:extLst>
              <c:ext xmlns:c16="http://schemas.microsoft.com/office/drawing/2014/chart" uri="{C3380CC4-5D6E-409C-BE32-E72D297353CC}">
                <c16:uniqueId val="{00000005-C8A5-4E79-92A8-12FD5C991D04}"/>
              </c:ext>
            </c:extLst>
          </c:dPt>
          <c:val>
            <c:numRef>
              <c:f>Sheet1!$B$5:$C$5</c:f>
              <c:numCache>
                <c:formatCode>0%</c:formatCode>
                <c:ptCount val="2"/>
                <c:pt idx="0">
                  <c:v>0</c:v>
                </c:pt>
                <c:pt idx="1">
                  <c:v>0.96</c:v>
                </c:pt>
              </c:numCache>
            </c:numRef>
          </c:val>
          <c:extLst>
            <c:ext xmlns:c16="http://schemas.microsoft.com/office/drawing/2014/chart" uri="{C3380CC4-5D6E-409C-BE32-E72D297353CC}">
              <c16:uniqueId val="{00000006-C8A5-4E79-92A8-12FD5C991D04}"/>
            </c:ext>
          </c:extLst>
        </c:ser>
        <c:ser>
          <c:idx val="5"/>
          <c:order val="5"/>
          <c:tx>
            <c:strRef>
              <c:f>Sheet1!$A$6</c:f>
              <c:strCache>
                <c:ptCount val="1"/>
                <c:pt idx="0">
                  <c:v>Prevention</c:v>
                </c:pt>
              </c:strCache>
            </c:strRef>
          </c:tx>
          <c:spPr>
            <a:solidFill>
              <a:srgbClr val="B0AF05"/>
            </a:solidFill>
            <a:ln>
              <a:noFill/>
            </a:ln>
            <a:effectLst/>
          </c:spPr>
          <c:invertIfNegative val="0"/>
          <c:val>
            <c:numRef>
              <c:f>Sheet1!$B$6:$C$6</c:f>
              <c:numCache>
                <c:formatCode>0%</c:formatCode>
                <c:ptCount val="2"/>
                <c:pt idx="0">
                  <c:v>0</c:v>
                </c:pt>
                <c:pt idx="1">
                  <c:v>0.04</c:v>
                </c:pt>
              </c:numCache>
            </c:numRef>
          </c:val>
          <c:extLst>
            <c:ext xmlns:c16="http://schemas.microsoft.com/office/drawing/2014/chart" uri="{C3380CC4-5D6E-409C-BE32-E72D297353CC}">
              <c16:uniqueId val="{00000007-C8A5-4E79-92A8-12FD5C991D04}"/>
            </c:ext>
          </c:extLst>
        </c:ser>
        <c:dLbls>
          <c:showLegendKey val="0"/>
          <c:showVal val="0"/>
          <c:showCatName val="0"/>
          <c:showSerName val="0"/>
          <c:showPercent val="0"/>
          <c:showBubbleSize val="0"/>
        </c:dLbls>
        <c:gapWidth val="50"/>
        <c:overlap val="100"/>
        <c:axId val="219787392"/>
        <c:axId val="219786608"/>
      </c:barChart>
      <c:catAx>
        <c:axId val="219787392"/>
        <c:scaling>
          <c:orientation val="minMax"/>
        </c:scaling>
        <c:delete val="1"/>
        <c:axPos val="b"/>
        <c:numFmt formatCode="General" sourceLinked="1"/>
        <c:majorTickMark val="none"/>
        <c:minorTickMark val="none"/>
        <c:tickLblPos val="nextTo"/>
        <c:crossAx val="219786608"/>
        <c:crosses val="autoZero"/>
        <c:auto val="1"/>
        <c:lblAlgn val="ctr"/>
        <c:lblOffset val="100"/>
        <c:noMultiLvlLbl val="0"/>
      </c:catAx>
      <c:valAx>
        <c:axId val="219786608"/>
        <c:scaling>
          <c:orientation val="minMax"/>
        </c:scaling>
        <c:delete val="1"/>
        <c:axPos val="l"/>
        <c:numFmt formatCode="0%" sourceLinked="1"/>
        <c:majorTickMark val="none"/>
        <c:minorTickMark val="none"/>
        <c:tickLblPos val="nextTo"/>
        <c:crossAx val="219787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A6E59A4A-B2E8-4229-A94E-FF0278D5842A}" type="datetimeFigureOut">
              <a:rPr lang="en-US" smtClean="0"/>
              <a:t>9/11/2017</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6D6751DB-D458-4305-BC35-94A9CD88175B}" type="slidenum">
              <a:rPr lang="en-US" smtClean="0"/>
              <a:t>‹#›</a:t>
            </a:fld>
            <a:endParaRPr lang="en-US"/>
          </a:p>
        </p:txBody>
      </p:sp>
    </p:spTree>
    <p:extLst>
      <p:ext uri="{BB962C8B-B14F-4D97-AF65-F5344CB8AC3E}">
        <p14:creationId xmlns:p14="http://schemas.microsoft.com/office/powerpoint/2010/main" val="1429311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2F3F7C71-BCF7-4D68-8810-2BD3DF4D5AC1}" type="datetimeFigureOut">
              <a:rPr lang="en-US" smtClean="0"/>
              <a:t>9/11/2017</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AC9870E7-15E9-4C10-B7D3-6A3A95A15849}" type="slidenum">
              <a:rPr lang="en-US" smtClean="0"/>
              <a:t>‹#›</a:t>
            </a:fld>
            <a:endParaRPr lang="en-US"/>
          </a:p>
        </p:txBody>
      </p:sp>
    </p:spTree>
    <p:extLst>
      <p:ext uri="{BB962C8B-B14F-4D97-AF65-F5344CB8AC3E}">
        <p14:creationId xmlns:p14="http://schemas.microsoft.com/office/powerpoint/2010/main" val="281210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9871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9870E7-15E9-4C10-B7D3-6A3A95A15849}" type="slidenum">
              <a:rPr lang="en-US" smtClean="0"/>
              <a:t>2</a:t>
            </a:fld>
            <a:endParaRPr lang="en-US"/>
          </a:p>
        </p:txBody>
      </p:sp>
    </p:spTree>
    <p:extLst>
      <p:ext uri="{BB962C8B-B14F-4D97-AF65-F5344CB8AC3E}">
        <p14:creationId xmlns:p14="http://schemas.microsoft.com/office/powerpoint/2010/main" val="1526418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NYS invests substantial resources in health and health care and our reforms are helping us make gains, as measured by progress toward becoming the healthiest state</a:t>
            </a:r>
          </a:p>
          <a:p>
            <a:pPr marL="171450" lvl="0" indent="-171450">
              <a:buFont typeface="Arial" panose="020B0604020202020204" pitchFamily="34" charset="0"/>
              <a:buChar char="•"/>
            </a:pPr>
            <a:r>
              <a:rPr lang="en-US" dirty="0"/>
              <a:t>When the Prevention Agenda started in 2008, we were the 25</a:t>
            </a:r>
            <a:r>
              <a:rPr lang="en-US" baseline="30000" dirty="0"/>
              <a:t>th</a:t>
            </a:r>
            <a:r>
              <a:rPr lang="en-US" dirty="0"/>
              <a:t> healthiest state. </a:t>
            </a:r>
          </a:p>
          <a:p>
            <a:pPr marL="171450" lvl="0" indent="-171450">
              <a:buFont typeface="Arial" panose="020B0604020202020204" pitchFamily="34" charset="0"/>
              <a:buChar char="•"/>
            </a:pPr>
            <a:r>
              <a:rPr lang="en-US" dirty="0"/>
              <a:t>By 2015, we were the 13</a:t>
            </a:r>
            <a:r>
              <a:rPr lang="en-US" baseline="30000" dirty="0"/>
              <a:t>th</a:t>
            </a:r>
            <a:r>
              <a:rPr lang="en-US" dirty="0"/>
              <a:t>. Our efforts are making a difference. </a:t>
            </a:r>
          </a:p>
        </p:txBody>
      </p:sp>
      <p:sp>
        <p:nvSpPr>
          <p:cNvPr id="4" name="Slide Number Placeholder 3"/>
          <p:cNvSpPr>
            <a:spLocks noGrp="1"/>
          </p:cNvSpPr>
          <p:nvPr>
            <p:ph type="sldNum" sz="quarter" idx="10"/>
          </p:nvPr>
        </p:nvSpPr>
        <p:spPr/>
        <p:txBody>
          <a:bodyPr/>
          <a:lstStyle/>
          <a:p>
            <a:fld id="{C8AD4D1E-DDDE-496F-9756-0732B1018589}" type="slidenum">
              <a:rPr lang="en-US" smtClean="0"/>
              <a:t>4</a:t>
            </a:fld>
            <a:endParaRPr lang="en-US"/>
          </a:p>
        </p:txBody>
      </p:sp>
    </p:spTree>
    <p:extLst>
      <p:ext uri="{BB962C8B-B14F-4D97-AF65-F5344CB8AC3E}">
        <p14:creationId xmlns:p14="http://schemas.microsoft.com/office/powerpoint/2010/main" val="449525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The Prevention Agenda includes 96 metrics of public health and prevention ranging from preventing chronic disease to promoting policies that result in healthy women, infants, and children. </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Conditions such as obesity reflect deeply embedded behaviors and in many cases also reflect barriers to improvement caused by poor Social Determinants of Health. For these reasons, we don’t expect all of these measures to improve overnight. But 28 of the indicators in the Prevention Agenda have shown significant improvement over the last five years with more modest progress in six others. </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The next five years of the Prevention Agenda will continue to include ambitious goals and we think the cumulative effect of the Gov.’s health transformation policies will result in significant progress in the next cycle. </a:t>
            </a:r>
          </a:p>
          <a:p>
            <a:endParaRPr lang="en-US" sz="1800" dirty="0"/>
          </a:p>
        </p:txBody>
      </p:sp>
      <p:sp>
        <p:nvSpPr>
          <p:cNvPr id="4" name="Slide Number Placeholder 3"/>
          <p:cNvSpPr>
            <a:spLocks noGrp="1"/>
          </p:cNvSpPr>
          <p:nvPr>
            <p:ph type="sldNum" sz="quarter" idx="10"/>
          </p:nvPr>
        </p:nvSpPr>
        <p:spPr/>
        <p:txBody>
          <a:bodyPr/>
          <a:lstStyle/>
          <a:p>
            <a:fld id="{548DD1E1-C768-49E5-8BA3-6B6183B0B7A5}" type="slidenum">
              <a:rPr lang="en-US" smtClean="0"/>
              <a:t>5</a:t>
            </a:fld>
            <a:endParaRPr lang="en-US"/>
          </a:p>
        </p:txBody>
      </p:sp>
    </p:spTree>
    <p:extLst>
      <p:ext uri="{BB962C8B-B14F-4D97-AF65-F5344CB8AC3E}">
        <p14:creationId xmlns:p14="http://schemas.microsoft.com/office/powerpoint/2010/main" val="1454643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a:t>
            </a:fld>
            <a:endParaRPr lang="en-US"/>
          </a:p>
        </p:txBody>
      </p:sp>
    </p:spTree>
    <p:extLst>
      <p:ext uri="{BB962C8B-B14F-4D97-AF65-F5344CB8AC3E}">
        <p14:creationId xmlns:p14="http://schemas.microsoft.com/office/powerpoint/2010/main" val="2512074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9870E7-15E9-4C10-B7D3-6A3A95A15849}" type="slidenum">
              <a:rPr lang="en-US" smtClean="0"/>
              <a:t>7</a:t>
            </a:fld>
            <a:endParaRPr lang="en-US"/>
          </a:p>
        </p:txBody>
      </p:sp>
    </p:spTree>
    <p:extLst>
      <p:ext uri="{BB962C8B-B14F-4D97-AF65-F5344CB8AC3E}">
        <p14:creationId xmlns:p14="http://schemas.microsoft.com/office/powerpoint/2010/main" val="3870014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5124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9BC39C-0892-4AF1-9E4A-A3FBEBB88B30}" type="datetime1">
              <a:rPr lang="en-US" smtClean="0">
                <a:solidFill>
                  <a:prstClr val="black">
                    <a:tint val="75000"/>
                  </a:prstClr>
                </a:solidFill>
              </a:rPr>
              <a:t>9/11/2017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60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BBFAA2-D831-49CE-A881-EB762B5866BB}"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294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ECA56F-B68A-4816-90DC-AD28519ECC53}"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061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F211DB-A28C-483A-B98D-AD7C70C362C5}"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4134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DDA763-E5F1-42B1-887A-DAF10871E5AD}"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6166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712590-7B33-42A5-BC91-D23E430724C3}"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564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F68F8F-EF07-4F81-8C4C-F0FC301B5D59}" type="datetime1">
              <a:rPr lang="en-US" smtClean="0">
                <a:solidFill>
                  <a:prstClr val="black">
                    <a:tint val="75000"/>
                  </a:prstClr>
                </a:solidFill>
              </a:rPr>
              <a:t>9/11/2017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4871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F709133-BF2C-4C10-9DED-3704BD54CCD2}" type="datetime1">
              <a:rPr lang="en-US" smtClean="0">
                <a:solidFill>
                  <a:prstClr val="black">
                    <a:tint val="75000"/>
                  </a:prstClr>
                </a:solidFill>
              </a:rPr>
              <a:t>9/11/2017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3658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9942F06-3FFE-48F5-A279-ABED9D0B7656}" type="datetime1">
              <a:rPr lang="en-US" smtClean="0">
                <a:solidFill>
                  <a:prstClr val="black">
                    <a:tint val="75000"/>
                  </a:prstClr>
                </a:solidFill>
              </a:rPr>
              <a:t>9/11/2017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205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E156B-0DFC-4A9D-9362-FB595A9C3850}" type="datetime1">
              <a:rPr lang="en-US" smtClean="0">
                <a:solidFill>
                  <a:prstClr val="black">
                    <a:tint val="75000"/>
                  </a:prstClr>
                </a:solidFill>
              </a:rPr>
              <a:t>9/11/2017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692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745A341-85C9-406B-9A9E-9C2DDEF42312}"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05691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BCBEF80-4944-4043-BD3A-B1093270777A}" type="datetime1">
              <a:rPr lang="en-US" smtClean="0">
                <a:solidFill>
                  <a:prstClr val="black">
                    <a:tint val="75000"/>
                  </a:prstClr>
                </a:solidFill>
              </a:rPr>
              <a:t>9/11/2017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7345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0E1B085-D5C8-4E33-9400-43DEA3E42AC8}" type="datetime1">
              <a:rPr lang="en-US" smtClean="0">
                <a:solidFill>
                  <a:prstClr val="black">
                    <a:tint val="75000"/>
                  </a:prstClr>
                </a:solidFill>
              </a:rPr>
              <a:t>9/11/2017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8633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A574EB-203A-4B5F-BAE5-A64A8F7D1BB1}"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13184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B1379-80DF-4287-A6F0-A998C1CBFA21}"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0746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03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0E377-E7D1-44C2-890F-4EB196C55D6E}"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72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8B959-C21F-484D-B1CF-09ED9F06E056}"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63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1C2A11-C9EE-4708-A3D3-3569A899934B}" type="datetime1">
              <a:rPr lang="en-US" smtClean="0">
                <a:solidFill>
                  <a:prstClr val="black">
                    <a:tint val="75000"/>
                  </a:prstClr>
                </a:solidFill>
              </a:rPr>
              <a:t>9/11/2017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8305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EE1960-46CC-4875-8473-8169DDF32175}" type="datetime1">
              <a:rPr lang="en-US" smtClean="0">
                <a:solidFill>
                  <a:prstClr val="black">
                    <a:tint val="75000"/>
                  </a:prstClr>
                </a:solidFill>
              </a:rPr>
              <a:t>9/11/2017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7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E7F610-7F2C-4228-8A85-9D591B5C5FAF}" type="datetime1">
              <a:rPr lang="en-US" smtClean="0">
                <a:solidFill>
                  <a:prstClr val="black">
                    <a:tint val="75000"/>
                  </a:prstClr>
                </a:solidFill>
              </a:rPr>
              <a:t>9/11/2017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15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47C61-60F5-4662-A8F5-921625F37F08}" type="datetime1">
              <a:rPr lang="en-US" smtClean="0">
                <a:solidFill>
                  <a:prstClr val="black">
                    <a:tint val="75000"/>
                  </a:prstClr>
                </a:solidFill>
              </a:rPr>
              <a:t>9/11/2017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48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903963-3983-4981-B345-980852256DCA}" type="datetime1">
              <a:rPr lang="en-US" smtClean="0">
                <a:solidFill>
                  <a:prstClr val="black">
                    <a:tint val="75000"/>
                  </a:prstClr>
                </a:solidFill>
              </a:rPr>
              <a:t>9/11/2017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77050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711201" y="482602"/>
            <a:ext cx="4876800" cy="1096423"/>
          </a:xfrm>
          <a:prstGeom prst="rect">
            <a:avLst/>
          </a:prstGeom>
        </p:spPr>
      </p:pic>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75F37109-DEAB-46D7-8000-DF5F58D965BE}"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
        <p:nvSpPr>
          <p:cNvPr id="10" name="Date Placeholder 1"/>
          <p:cNvSpPr txBox="1">
            <a:spLocks/>
          </p:cNvSpPr>
          <p:nvPr/>
        </p:nvSpPr>
        <p:spPr>
          <a:xfrm>
            <a:off x="609600" y="5257800"/>
            <a:ext cx="4479758" cy="64970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dirty="0">
                <a:solidFill>
                  <a:prstClr val="white"/>
                </a:solidFill>
              </a:rPr>
              <a:t>Sylvia Pirani, MPH, Director</a:t>
            </a:r>
          </a:p>
          <a:p>
            <a:r>
              <a:rPr lang="en-US" sz="1867" dirty="0">
                <a:solidFill>
                  <a:prstClr val="white"/>
                </a:solidFill>
              </a:rPr>
              <a:t>Office of Public Health Practice</a:t>
            </a:r>
          </a:p>
          <a:p>
            <a:endParaRPr lang="en-US" sz="1867" dirty="0">
              <a:solidFill>
                <a:prstClr val="white"/>
              </a:solidFill>
            </a:endParaRPr>
          </a:p>
          <a:p>
            <a:r>
              <a:rPr lang="en-US" sz="1867" dirty="0">
                <a:solidFill>
                  <a:prstClr val="white"/>
                </a:solidFill>
              </a:rPr>
              <a:t>September 21, 2017</a:t>
            </a:r>
          </a:p>
        </p:txBody>
      </p:sp>
    </p:spTree>
    <p:extLst>
      <p:ext uri="{BB962C8B-B14F-4D97-AF65-F5344CB8AC3E}">
        <p14:creationId xmlns:p14="http://schemas.microsoft.com/office/powerpoint/2010/main" val="562174014"/>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CD2A5-DF28-46B6-9F09-0AA907AD514F}"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33E7D-553C-4B1A-8C13-33F974C015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905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NYSOOH_DOH_rgb.jpg"/>
          <p:cNvPicPr>
            <a:picLocks noChangeAspect="1"/>
          </p:cNvPicPr>
          <p:nvPr/>
        </p:nvPicPr>
        <p:blipFill>
          <a:blip r:embed="rId14" cstate="print">
            <a:alphaModFix/>
            <a:extLst>
              <a:ext uri="{28A0092B-C50C-407E-A947-70E740481C1C}">
                <a14:useLocalDpi xmlns:a14="http://schemas.microsoft.com/office/drawing/2010/main" val="0"/>
              </a:ext>
            </a:extLst>
          </a:blip>
          <a:stretch>
            <a:fillRect/>
          </a:stretch>
        </p:blipFill>
        <p:spPr>
          <a:xfrm>
            <a:off x="9480786" y="6016038"/>
            <a:ext cx="2221879" cy="499532"/>
          </a:xfrm>
          <a:prstGeom prst="rect">
            <a:avLst/>
          </a:prstGeom>
        </p:spPr>
      </p:pic>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AEB17FCE-F448-4230-83ED-55A21CDBA9C6}" type="datetime1">
              <a:rPr lang="en-US" smtClean="0">
                <a:solidFill>
                  <a:prstClr val="black">
                    <a:tint val="75000"/>
                  </a:prstClr>
                </a:solidFill>
              </a:rPr>
              <a:t>9/11/2017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
        <p:nvSpPr>
          <p:cNvPr id="8" name="Date Placeholder 1"/>
          <p:cNvSpPr txBox="1">
            <a:spLocks/>
          </p:cNvSpPr>
          <p:nvPr/>
        </p:nvSpPr>
        <p:spPr>
          <a:xfrm>
            <a:off x="203200" y="117474"/>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prstClr val="white"/>
                </a:solidFill>
              </a:rPr>
              <a:t>May 12, 2017</a:t>
            </a:r>
          </a:p>
        </p:txBody>
      </p:sp>
      <p:sp>
        <p:nvSpPr>
          <p:cNvPr id="9"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prstClr val="white"/>
                </a:solidFill>
              </a:rPr>
              <a:pPr/>
              <a:t>‹#›</a:t>
            </a:fld>
            <a:endParaRPr lang="en-US" sz="1600" dirty="0">
              <a:solidFill>
                <a:prstClr val="white"/>
              </a:solidFill>
            </a:endParaRPr>
          </a:p>
        </p:txBody>
      </p:sp>
      <p:sp>
        <p:nvSpPr>
          <p:cNvPr id="10" name="Rectangle 9"/>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Tree>
    <p:extLst>
      <p:ext uri="{BB962C8B-B14F-4D97-AF65-F5344CB8AC3E}">
        <p14:creationId xmlns:p14="http://schemas.microsoft.com/office/powerpoint/2010/main" val="126192691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ctr" defTabSz="1219170" rtl="0" eaLnBrk="1" latinLnBrk="0" hangingPunct="1">
        <a:spcBef>
          <a:spcPct val="0"/>
        </a:spcBef>
        <a:buNone/>
        <a:defRPr sz="5867"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hyperlink" Target="https://health.ny.gov/preventionagendadashboard"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uwphi.pophealth.wisc.edu/publications/other/different-perspectives-for-assigning-weights-to-determinants-of-health.pdf" TargetMode="External"/><Relationship Id="rId4" Type="http://schemas.openxmlformats.org/officeDocument/2006/relationships/hyperlink" Target="https://www.cms.gov/Research-Statistics-Data-and-Systems/Statistics-Trends-and-Reports/NationalHealthExpendData/downloads/dsm-14.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health.ny.gov/prevention/prevention_agenda/2013-2017/"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1413" y="2802099"/>
            <a:ext cx="11323898" cy="2185214"/>
          </a:xfrm>
          <a:prstGeom prst="rect">
            <a:avLst/>
          </a:prstGeom>
          <a:noFill/>
          <a:ln>
            <a:noFill/>
          </a:ln>
        </p:spPr>
        <p:txBody>
          <a:bodyPr wrap="square" rtlCol="0">
            <a:spAutoFit/>
          </a:bodyPr>
          <a:lstStyle/>
          <a:p>
            <a:pPr algn="ctr"/>
            <a:r>
              <a:rPr lang="en-US" sz="3600" b="1" dirty="0">
                <a:solidFill>
                  <a:srgbClr val="002D73"/>
                </a:solidFill>
                <a:latin typeface="+mj-lt"/>
                <a:cs typeface="Arial" panose="020B0604020202020204" pitchFamily="34" charset="0"/>
              </a:rPr>
              <a:t>Partnering to Improve Health: The Role of Local Health Departments</a:t>
            </a:r>
          </a:p>
          <a:p>
            <a:pPr algn="ctr"/>
            <a:endParaRPr lang="en-US" sz="3600" b="1" dirty="0">
              <a:solidFill>
                <a:srgbClr val="002D73"/>
              </a:solidFill>
              <a:latin typeface="+mj-lt"/>
              <a:cs typeface="Arial" panose="020B0604020202020204" pitchFamily="34" charset="0"/>
            </a:endParaRPr>
          </a:p>
          <a:p>
            <a:pPr algn="ctr"/>
            <a:r>
              <a:rPr lang="en-US" sz="2800" b="1" dirty="0">
                <a:solidFill>
                  <a:srgbClr val="002D73"/>
                </a:solidFill>
                <a:latin typeface="+mj-lt"/>
                <a:cs typeface="Arial" panose="020B0604020202020204" pitchFamily="34" charset="0"/>
              </a:rPr>
              <a:t>AHI 2017 Summit</a:t>
            </a:r>
          </a:p>
        </p:txBody>
      </p:sp>
    </p:spTree>
    <p:extLst>
      <p:ext uri="{BB962C8B-B14F-4D97-AF65-F5344CB8AC3E}">
        <p14:creationId xmlns:p14="http://schemas.microsoft.com/office/powerpoint/2010/main" val="376041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7604"/>
            <a:ext cx="10515600" cy="1325563"/>
          </a:xfrm>
        </p:spPr>
        <p:txBody>
          <a:bodyPr>
            <a:normAutofit/>
          </a:bodyPr>
          <a:lstStyle/>
          <a:p>
            <a:r>
              <a:rPr lang="en-US" b="1" dirty="0"/>
              <a:t>Public Health and Public Health Departments: </a:t>
            </a:r>
            <a:br>
              <a:rPr lang="en-US" b="1" dirty="0"/>
            </a:br>
            <a:endParaRPr lang="en-US" b="1" dirty="0"/>
          </a:p>
        </p:txBody>
      </p:sp>
      <p:sp>
        <p:nvSpPr>
          <p:cNvPr id="3" name="Content Placeholder 2"/>
          <p:cNvSpPr>
            <a:spLocks noGrp="1"/>
          </p:cNvSpPr>
          <p:nvPr>
            <p:ph idx="1"/>
          </p:nvPr>
        </p:nvSpPr>
        <p:spPr>
          <a:xfrm>
            <a:off x="838200" y="1588168"/>
            <a:ext cx="10515600" cy="4340995"/>
          </a:xfrm>
        </p:spPr>
        <p:txBody>
          <a:bodyPr>
            <a:normAutofit/>
          </a:bodyPr>
          <a:lstStyle/>
          <a:p>
            <a:r>
              <a:rPr lang="en-US" altLang="en-US" dirty="0">
                <a:cs typeface="Times New Roman" panose="02020603050405020304" pitchFamily="18" charset="0"/>
              </a:rPr>
              <a:t>“Organized community efforts aimed at the prevention of disease and the promotion of health.” (Institute of Medicine 2003)</a:t>
            </a:r>
          </a:p>
          <a:p>
            <a:r>
              <a:rPr lang="en-US" dirty="0"/>
              <a:t>“The active protection of our nation's health and safety, credible information to enhance health decisions, and partnerships with local minorities and organizations to promote good health.” (CDC 2017)</a:t>
            </a:r>
            <a:endParaRPr lang="en-US" altLang="en-US" dirty="0">
              <a:cs typeface="Times New Roman" panose="02020603050405020304" pitchFamily="18" charset="0"/>
            </a:endParaRPr>
          </a:p>
          <a:p>
            <a:r>
              <a:rPr lang="en-US" altLang="en-US" dirty="0">
                <a:cs typeface="Times New Roman" panose="02020603050405020304" pitchFamily="18" charset="0"/>
              </a:rPr>
              <a:t>“The backbone of the public health system” (IOM)</a:t>
            </a:r>
          </a:p>
          <a:p>
            <a:r>
              <a:rPr lang="en-US" altLang="en-US" dirty="0">
                <a:cs typeface="Times New Roman" panose="02020603050405020304" pitchFamily="18" charset="0"/>
              </a:rPr>
              <a:t>“Chief health strategist” (HHS, 2016)</a:t>
            </a:r>
          </a:p>
          <a:p>
            <a:r>
              <a:rPr lang="en-US" altLang="en-US" dirty="0">
                <a:cs typeface="Times New Roman" panose="02020603050405020304" pitchFamily="18" charset="0"/>
              </a:rPr>
              <a:t>“Honest brokers…”  (T. Frieden, CDC)</a:t>
            </a:r>
          </a:p>
          <a:p>
            <a:endParaRPr lang="en-US" altLang="en-US" dirty="0">
              <a:cs typeface="Times New Roman" panose="02020603050405020304" pitchFamily="18" charset="0"/>
            </a:endParaRPr>
          </a:p>
          <a:p>
            <a:pPr lvl="2">
              <a:buNone/>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98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Health Achievements</a:t>
            </a:r>
          </a:p>
        </p:txBody>
      </p:sp>
      <p:sp>
        <p:nvSpPr>
          <p:cNvPr id="3" name="Content Placeholder 2"/>
          <p:cNvSpPr>
            <a:spLocks noGrp="1"/>
          </p:cNvSpPr>
          <p:nvPr>
            <p:ph idx="1"/>
          </p:nvPr>
        </p:nvSpPr>
        <p:spPr/>
        <p:txBody>
          <a:bodyPr/>
          <a:lstStyle/>
          <a:p>
            <a:r>
              <a:rPr lang="en-US" dirty="0"/>
              <a:t>Public health is credited with adding 25 years to the life expectancy of people in the United States in this century. </a:t>
            </a:r>
          </a:p>
          <a:p>
            <a:r>
              <a:rPr lang="en-US" dirty="0"/>
              <a:t>Achievements include:</a:t>
            </a:r>
          </a:p>
          <a:p>
            <a:pPr lvl="1"/>
            <a:r>
              <a:rPr lang="en-US" dirty="0"/>
              <a:t>Immunizations, motor vehicle safety, workplace safety, control of infectious diseases, declines in deaths due to heart disease and stroke, family planning, fluoridation, tobacco as health hazard, etc. </a:t>
            </a:r>
          </a:p>
        </p:txBody>
      </p:sp>
      <p:sp>
        <p:nvSpPr>
          <p:cNvPr id="4" name="Slide Number Placeholder 3"/>
          <p:cNvSpPr>
            <a:spLocks noGrp="1"/>
          </p:cNvSpPr>
          <p:nvPr>
            <p:ph type="sldNum" sz="quarter" idx="12"/>
          </p:nvPr>
        </p:nvSpPr>
        <p:spPr/>
        <p:txBody>
          <a:bodyPr/>
          <a:lstStyle/>
          <a:p>
            <a:fld id="{3E933E7D-553C-4B1A-8C13-33F974C015D9}"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39144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984896" y="1669598"/>
            <a:ext cx="2914651" cy="1152375"/>
          </a:xfrm>
          <a:prstGeom prst="rect">
            <a:avLst/>
          </a:prstGeom>
        </p:spPr>
      </p:pic>
      <p:graphicFrame>
        <p:nvGraphicFramePr>
          <p:cNvPr id="8" name="Chart 7"/>
          <p:cNvGraphicFramePr/>
          <p:nvPr>
            <p:extLst/>
          </p:nvPr>
        </p:nvGraphicFramePr>
        <p:xfrm>
          <a:off x="0" y="1579287"/>
          <a:ext cx="9191624" cy="4934813"/>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a:off x="0" y="6488668"/>
            <a:ext cx="7339584" cy="338554"/>
          </a:xfrm>
          <a:prstGeom prst="rect">
            <a:avLst/>
          </a:prstGeom>
        </p:spPr>
        <p:txBody>
          <a:bodyPr wrap="square">
            <a:spAutoFit/>
          </a:bodyPr>
          <a:lstStyle/>
          <a:p>
            <a:r>
              <a:rPr lang="en-US" sz="1600" b="1" i="1" dirty="0"/>
              <a:t>Source: America's Health Rankings Composite Measure</a:t>
            </a:r>
            <a:endParaRPr lang="en-US" sz="1600" b="1" i="1" dirty="0">
              <a:effectLst/>
            </a:endParaRPr>
          </a:p>
        </p:txBody>
      </p:sp>
      <p:sp>
        <p:nvSpPr>
          <p:cNvPr id="10" name="TextBox 9"/>
          <p:cNvSpPr txBox="1"/>
          <p:nvPr/>
        </p:nvSpPr>
        <p:spPr>
          <a:xfrm>
            <a:off x="1331495" y="549555"/>
            <a:ext cx="9110727" cy="461665"/>
          </a:xfrm>
          <a:prstGeom prst="rect">
            <a:avLst/>
          </a:prstGeom>
          <a:noFill/>
        </p:spPr>
        <p:txBody>
          <a:bodyPr wrap="square" rtlCol="0">
            <a:spAutoFit/>
          </a:bodyPr>
          <a:lstStyle/>
          <a:p>
            <a:r>
              <a:rPr lang="en-US" sz="2400" b="1" dirty="0"/>
              <a:t>New York State Achievement: Improvement in Overall Health Rankings </a:t>
            </a:r>
          </a:p>
        </p:txBody>
      </p:sp>
    </p:spTree>
    <p:extLst>
      <p:ext uri="{BB962C8B-B14F-4D97-AF65-F5344CB8AC3E}">
        <p14:creationId xmlns:p14="http://schemas.microsoft.com/office/powerpoint/2010/main" val="89064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238" y="970156"/>
            <a:ext cx="12099524" cy="21352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Prevention Agenda Dashboard demonstrates a lot of progress on statewide outcome indicators, but more work needs to be done:</a:t>
            </a:r>
            <a:endParaRPr lang="en-US" dirty="0"/>
          </a:p>
        </p:txBody>
      </p:sp>
      <p:sp>
        <p:nvSpPr>
          <p:cNvPr id="7" name="Rectangle 6"/>
          <p:cNvSpPr/>
          <p:nvPr/>
        </p:nvSpPr>
        <p:spPr>
          <a:xfrm>
            <a:off x="116500" y="330426"/>
            <a:ext cx="6832600" cy="531613"/>
          </a:xfrm>
          <a:prstGeom prst="rect">
            <a:avLst/>
          </a:prstGeom>
          <a:solidFill>
            <a:srgbClr val="FFA900"/>
          </a:solidFill>
          <a:ln w="25400" cap="flat" cmpd="sng" algn="ctr">
            <a:noFill/>
            <a:prstDash val="solid"/>
          </a:ln>
          <a:effectLst/>
        </p:spPr>
        <p:txBody>
          <a:bodyPr rtlCol="0" anchor="ctr"/>
          <a:lstStyle/>
          <a:p>
            <a:pPr algn="ctr" defTabSz="867051">
              <a:defRPr/>
            </a:pPr>
            <a:r>
              <a:rPr lang="en-US" sz="2400" b="1" dirty="0">
                <a:solidFill>
                  <a:srgbClr val="002C73"/>
                </a:solidFill>
              </a:rPr>
              <a:t>Prevention Agenda 2013-2018</a:t>
            </a:r>
            <a:endParaRPr lang="en-US" sz="2400" b="1" kern="0" dirty="0">
              <a:solidFill>
                <a:srgbClr val="002C73"/>
              </a:solidFill>
              <a:latin typeface="Proxima Nova"/>
            </a:endParaRPr>
          </a:p>
        </p:txBody>
      </p:sp>
      <p:sp>
        <p:nvSpPr>
          <p:cNvPr id="8" name="Rectangle 7"/>
          <p:cNvSpPr/>
          <p:nvPr/>
        </p:nvSpPr>
        <p:spPr>
          <a:xfrm>
            <a:off x="116500" y="6488668"/>
            <a:ext cx="3353803" cy="276999"/>
          </a:xfrm>
          <a:prstGeom prst="rect">
            <a:avLst/>
          </a:prstGeom>
        </p:spPr>
        <p:txBody>
          <a:bodyPr wrap="none">
            <a:spAutoFit/>
          </a:bodyPr>
          <a:lstStyle/>
          <a:p>
            <a:r>
              <a:rPr lang="en-US" sz="1200" i="1" u="sng" dirty="0">
                <a:hlinkClick r:id="rId3"/>
              </a:rPr>
              <a:t>https://health.ny.gov/preventionagendadashboard</a:t>
            </a:r>
            <a:endParaRPr lang="en-US" sz="1200" i="1" dirty="0"/>
          </a:p>
        </p:txBody>
      </p:sp>
      <p:sp>
        <p:nvSpPr>
          <p:cNvPr id="3" name="Content Placeholder 2"/>
          <p:cNvSpPr>
            <a:spLocks noGrp="1"/>
          </p:cNvSpPr>
          <p:nvPr>
            <p:ph idx="1"/>
          </p:nvPr>
        </p:nvSpPr>
        <p:spPr>
          <a:xfrm>
            <a:off x="0" y="2553667"/>
            <a:ext cx="4419558" cy="3935001"/>
          </a:xfrm>
        </p:spPr>
        <p:txBody>
          <a:bodyPr>
            <a:normAutofit fontScale="92500"/>
          </a:bodyPr>
          <a:lstStyle/>
          <a:p>
            <a:pPr marL="0" indent="0">
              <a:buNone/>
            </a:pPr>
            <a:r>
              <a:rPr lang="en-US" sz="2400" dirty="0">
                <a:solidFill>
                  <a:schemeClr val="tx1"/>
                </a:solidFill>
                <a:latin typeface="+mn-lt"/>
              </a:rPr>
              <a:t>As of June 2017: </a:t>
            </a:r>
          </a:p>
          <a:p>
            <a:r>
              <a:rPr lang="en-US" sz="2400" b="1" dirty="0"/>
              <a:t>28</a:t>
            </a:r>
            <a:r>
              <a:rPr lang="en-US" sz="2400" b="1" dirty="0">
                <a:solidFill>
                  <a:schemeClr val="tx1"/>
                </a:solidFill>
              </a:rPr>
              <a:t> indicators show progress (</a:t>
            </a:r>
            <a:r>
              <a:rPr lang="en-US" sz="2400" b="1" dirty="0"/>
              <a:t>22</a:t>
            </a:r>
            <a:r>
              <a:rPr lang="en-US" sz="2400" b="1" dirty="0">
                <a:solidFill>
                  <a:schemeClr val="tx1"/>
                </a:solidFill>
              </a:rPr>
              <a:t> with significant improvement)</a:t>
            </a:r>
          </a:p>
          <a:p>
            <a:pPr lvl="1"/>
            <a:r>
              <a:rPr lang="en-US" sz="2000" i="1" dirty="0"/>
              <a:t>Preventable Hospitalizations Rate</a:t>
            </a:r>
          </a:p>
          <a:p>
            <a:pPr lvl="1"/>
            <a:r>
              <a:rPr lang="en-US" sz="2000" i="1" dirty="0"/>
              <a:t>Asthma Related Hospitalizations</a:t>
            </a:r>
          </a:p>
          <a:p>
            <a:pPr lvl="1"/>
            <a:r>
              <a:rPr lang="en-US" sz="2000" i="1" dirty="0"/>
              <a:t>Hospitalizations due to falls </a:t>
            </a:r>
          </a:p>
          <a:p>
            <a:pPr lvl="1"/>
            <a:r>
              <a:rPr lang="en-US" sz="2000" i="1" dirty="0">
                <a:solidFill>
                  <a:schemeClr val="tx1"/>
                </a:solidFill>
              </a:rPr>
              <a:t>Exclusive Breastfeeding in hospital</a:t>
            </a:r>
          </a:p>
          <a:p>
            <a:pPr lvl="1"/>
            <a:r>
              <a:rPr lang="en-US" sz="2000" i="1" dirty="0"/>
              <a:t>Number of adults &amp; children insured</a:t>
            </a:r>
            <a:endParaRPr lang="en-US" sz="2000" i="1" dirty="0">
              <a:solidFill>
                <a:schemeClr val="tx1"/>
              </a:solidFill>
            </a:endParaRPr>
          </a:p>
          <a:p>
            <a:r>
              <a:rPr lang="en-US" sz="2400" dirty="0"/>
              <a:t>48</a:t>
            </a:r>
            <a:r>
              <a:rPr lang="en-US" sz="2400" dirty="0">
                <a:solidFill>
                  <a:schemeClr val="tx1"/>
                </a:solidFill>
                <a:latin typeface="+mn-lt"/>
              </a:rPr>
              <a:t> not met and staying the same </a:t>
            </a:r>
          </a:p>
          <a:p>
            <a:r>
              <a:rPr lang="en-US" sz="2400" dirty="0">
                <a:solidFill>
                  <a:schemeClr val="tx1"/>
                </a:solidFill>
                <a:latin typeface="+mn-lt"/>
              </a:rPr>
              <a:t>17 not met and going in wrong direction </a:t>
            </a:r>
          </a:p>
        </p:txBody>
      </p:sp>
      <p:sp>
        <p:nvSpPr>
          <p:cNvPr id="2" name="Slide Number Placeholder 1"/>
          <p:cNvSpPr>
            <a:spLocks noGrp="1"/>
          </p:cNvSpPr>
          <p:nvPr>
            <p:ph type="sldNum" sz="quarter" idx="12"/>
          </p:nvPr>
        </p:nvSpPr>
        <p:spPr/>
        <p:txBody>
          <a:bodyPr/>
          <a:lstStyle/>
          <a:p>
            <a:fld id="{6A5F5E92-2BC4-434D-9405-832ECA5ADE05}" type="slidenum">
              <a:rPr lang="en-US" smtClean="0"/>
              <a:pPr/>
              <a:t>5</a:t>
            </a:fld>
            <a:endParaRPr lang="en-US" dirty="0"/>
          </a:p>
        </p:txBody>
      </p:sp>
      <p:graphicFrame>
        <p:nvGraphicFramePr>
          <p:cNvPr id="10" name="Chart 9"/>
          <p:cNvGraphicFramePr/>
          <p:nvPr>
            <p:extLst/>
          </p:nvPr>
        </p:nvGraphicFramePr>
        <p:xfrm>
          <a:off x="4419558" y="1885950"/>
          <a:ext cx="7781567" cy="507425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975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712153"/>
            <a:ext cx="12192000" cy="584775"/>
          </a:xfrm>
          <a:prstGeom prst="rect">
            <a:avLst/>
          </a:prstGeom>
          <a:noFill/>
        </p:spPr>
        <p:txBody>
          <a:bodyPr wrap="square" rtlCol="0">
            <a:spAutoFit/>
          </a:bodyPr>
          <a:lstStyle/>
          <a:p>
            <a:pPr algn="ctr"/>
            <a:r>
              <a:rPr lang="en-US" sz="3200" b="1" dirty="0">
                <a:latin typeface="Arial" panose="020B0604020202020204" pitchFamily="34" charset="0"/>
                <a:ea typeface="+mj-ea"/>
                <a:cs typeface="Arial" panose="020B0604020202020204" pitchFamily="34" charset="0"/>
              </a:rPr>
              <a:t>Health Determinants and Health Spending</a:t>
            </a:r>
          </a:p>
        </p:txBody>
      </p:sp>
      <p:cxnSp>
        <p:nvCxnSpPr>
          <p:cNvPr id="6" name="Straight Connector 5"/>
          <p:cNvCxnSpPr/>
          <p:nvPr/>
        </p:nvCxnSpPr>
        <p:spPr>
          <a:xfrm>
            <a:off x="2273645" y="5247504"/>
            <a:ext cx="799070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nvPr>
        </p:nvGraphicFramePr>
        <p:xfrm>
          <a:off x="2533133" y="1787613"/>
          <a:ext cx="7125731" cy="3591697"/>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
          <p:cNvSpPr>
            <a:spLocks noChangeArrowheads="1"/>
          </p:cNvSpPr>
          <p:nvPr/>
        </p:nvSpPr>
        <p:spPr bwMode="auto">
          <a:xfrm>
            <a:off x="1" y="-11052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6683431" y="5247505"/>
            <a:ext cx="2261064" cy="646331"/>
          </a:xfrm>
          <a:prstGeom prst="rect">
            <a:avLst/>
          </a:prstGeom>
          <a:noFill/>
        </p:spPr>
        <p:txBody>
          <a:bodyPr wrap="square" rtlCol="0">
            <a:spAutoFit/>
          </a:bodyPr>
          <a:lstStyle/>
          <a:p>
            <a:pPr algn="ctr"/>
            <a:r>
              <a:rPr lang="en-US" dirty="0"/>
              <a:t>National Health Expenditures</a:t>
            </a:r>
          </a:p>
        </p:txBody>
      </p:sp>
      <p:sp>
        <p:nvSpPr>
          <p:cNvPr id="11" name="TextBox 10"/>
          <p:cNvSpPr txBox="1"/>
          <p:nvPr/>
        </p:nvSpPr>
        <p:spPr>
          <a:xfrm>
            <a:off x="3261843" y="5272274"/>
            <a:ext cx="2261064" cy="646331"/>
          </a:xfrm>
          <a:prstGeom prst="rect">
            <a:avLst/>
          </a:prstGeom>
          <a:noFill/>
        </p:spPr>
        <p:txBody>
          <a:bodyPr wrap="square" rtlCol="0">
            <a:spAutoFit/>
          </a:bodyPr>
          <a:lstStyle/>
          <a:p>
            <a:pPr algn="ctr"/>
            <a:r>
              <a:rPr lang="en-US" dirty="0"/>
              <a:t>Determinants of Health</a:t>
            </a:r>
          </a:p>
        </p:txBody>
      </p:sp>
      <p:sp>
        <p:nvSpPr>
          <p:cNvPr id="12" name="TextBox 11"/>
          <p:cNvSpPr txBox="1"/>
          <p:nvPr/>
        </p:nvSpPr>
        <p:spPr>
          <a:xfrm>
            <a:off x="6683431" y="3368360"/>
            <a:ext cx="2261064" cy="646331"/>
          </a:xfrm>
          <a:prstGeom prst="rect">
            <a:avLst/>
          </a:prstGeom>
          <a:noFill/>
        </p:spPr>
        <p:txBody>
          <a:bodyPr wrap="square" rtlCol="0">
            <a:spAutoFit/>
          </a:bodyPr>
          <a:lstStyle/>
          <a:p>
            <a:pPr algn="ctr"/>
            <a:r>
              <a:rPr lang="en-US" b="1" dirty="0">
                <a:solidFill>
                  <a:schemeClr val="bg1"/>
                </a:solidFill>
              </a:rPr>
              <a:t>Medical Services</a:t>
            </a:r>
          </a:p>
          <a:p>
            <a:pPr algn="ctr"/>
            <a:r>
              <a:rPr lang="en-US" b="1" dirty="0">
                <a:solidFill>
                  <a:schemeClr val="bg1"/>
                </a:solidFill>
              </a:rPr>
              <a:t>97%</a:t>
            </a:r>
          </a:p>
        </p:txBody>
      </p:sp>
      <p:sp>
        <p:nvSpPr>
          <p:cNvPr id="13" name="TextBox 12"/>
          <p:cNvSpPr txBox="1"/>
          <p:nvPr/>
        </p:nvSpPr>
        <p:spPr>
          <a:xfrm>
            <a:off x="6683431" y="1812552"/>
            <a:ext cx="2261064" cy="338554"/>
          </a:xfrm>
          <a:prstGeom prst="rect">
            <a:avLst/>
          </a:prstGeom>
          <a:noFill/>
        </p:spPr>
        <p:txBody>
          <a:bodyPr wrap="square" rtlCol="0">
            <a:spAutoFit/>
          </a:bodyPr>
          <a:lstStyle/>
          <a:p>
            <a:pPr algn="ctr"/>
            <a:r>
              <a:rPr lang="en-US" sz="1600" b="1" dirty="0"/>
              <a:t>Prevention 3%</a:t>
            </a:r>
          </a:p>
        </p:txBody>
      </p:sp>
      <p:sp>
        <p:nvSpPr>
          <p:cNvPr id="14" name="TextBox 13"/>
          <p:cNvSpPr txBox="1"/>
          <p:nvPr/>
        </p:nvSpPr>
        <p:spPr>
          <a:xfrm>
            <a:off x="6666019" y="1540397"/>
            <a:ext cx="2261064" cy="400110"/>
          </a:xfrm>
          <a:prstGeom prst="rect">
            <a:avLst/>
          </a:prstGeom>
          <a:noFill/>
        </p:spPr>
        <p:txBody>
          <a:bodyPr wrap="square" rtlCol="0">
            <a:spAutoFit/>
          </a:bodyPr>
          <a:lstStyle/>
          <a:p>
            <a:pPr algn="ctr"/>
            <a:r>
              <a:rPr lang="en-US" sz="2000" b="1" dirty="0">
                <a:solidFill>
                  <a:srgbClr val="0F3284"/>
                </a:solidFill>
                <a:cs typeface="Arial" panose="020B0604020202020204" pitchFamily="34" charset="0"/>
              </a:rPr>
              <a:t>$3 Trillion</a:t>
            </a:r>
          </a:p>
        </p:txBody>
      </p:sp>
      <p:cxnSp>
        <p:nvCxnSpPr>
          <p:cNvPr id="15" name="Straight Arrow Connector 14"/>
          <p:cNvCxnSpPr/>
          <p:nvPr/>
        </p:nvCxnSpPr>
        <p:spPr>
          <a:xfrm flipV="1">
            <a:off x="5537153" y="2001440"/>
            <a:ext cx="1081593" cy="55288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552636" y="2145983"/>
            <a:ext cx="1006107" cy="186870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259492" y="2145985"/>
            <a:ext cx="2261064" cy="584775"/>
          </a:xfrm>
          <a:prstGeom prst="rect">
            <a:avLst/>
          </a:prstGeom>
          <a:noFill/>
        </p:spPr>
        <p:txBody>
          <a:bodyPr wrap="square" rtlCol="0">
            <a:spAutoFit/>
          </a:bodyPr>
          <a:lstStyle/>
          <a:p>
            <a:pPr algn="ctr"/>
            <a:r>
              <a:rPr lang="en-US" sz="1600" b="1" dirty="0">
                <a:solidFill>
                  <a:schemeClr val="bg1"/>
                </a:solidFill>
              </a:rPr>
              <a:t>Health Behaviors</a:t>
            </a:r>
          </a:p>
          <a:p>
            <a:pPr algn="ctr"/>
            <a:r>
              <a:rPr lang="en-US" sz="1600" b="1" dirty="0">
                <a:solidFill>
                  <a:schemeClr val="bg1"/>
                </a:solidFill>
              </a:rPr>
              <a:t>30%</a:t>
            </a:r>
          </a:p>
        </p:txBody>
      </p:sp>
      <p:sp>
        <p:nvSpPr>
          <p:cNvPr id="21" name="TextBox 20"/>
          <p:cNvSpPr txBox="1"/>
          <p:nvPr/>
        </p:nvSpPr>
        <p:spPr>
          <a:xfrm>
            <a:off x="3251487" y="2976145"/>
            <a:ext cx="2261064" cy="584775"/>
          </a:xfrm>
          <a:prstGeom prst="rect">
            <a:avLst/>
          </a:prstGeom>
          <a:noFill/>
        </p:spPr>
        <p:txBody>
          <a:bodyPr wrap="square" rtlCol="0">
            <a:spAutoFit/>
          </a:bodyPr>
          <a:lstStyle/>
          <a:p>
            <a:pPr algn="ctr"/>
            <a:r>
              <a:rPr lang="en-US" sz="1600" b="1" dirty="0"/>
              <a:t>Clinical Care</a:t>
            </a:r>
          </a:p>
          <a:p>
            <a:pPr algn="ctr"/>
            <a:r>
              <a:rPr lang="en-US" sz="1600" b="1" dirty="0"/>
              <a:t>20%</a:t>
            </a:r>
          </a:p>
        </p:txBody>
      </p:sp>
      <p:sp>
        <p:nvSpPr>
          <p:cNvPr id="22" name="TextBox 21"/>
          <p:cNvSpPr txBox="1"/>
          <p:nvPr/>
        </p:nvSpPr>
        <p:spPr>
          <a:xfrm>
            <a:off x="3260108" y="3857074"/>
            <a:ext cx="2261064" cy="830997"/>
          </a:xfrm>
          <a:prstGeom prst="rect">
            <a:avLst/>
          </a:prstGeom>
          <a:noFill/>
        </p:spPr>
        <p:txBody>
          <a:bodyPr wrap="square" rtlCol="0">
            <a:spAutoFit/>
          </a:bodyPr>
          <a:lstStyle/>
          <a:p>
            <a:pPr algn="ctr"/>
            <a:r>
              <a:rPr lang="en-US" sz="1600" b="1" dirty="0">
                <a:solidFill>
                  <a:schemeClr val="bg1"/>
                </a:solidFill>
              </a:rPr>
              <a:t>Social and Economic Factors</a:t>
            </a:r>
          </a:p>
          <a:p>
            <a:pPr algn="ctr"/>
            <a:r>
              <a:rPr lang="en-US" sz="1600" b="1" dirty="0">
                <a:solidFill>
                  <a:schemeClr val="bg1"/>
                </a:solidFill>
              </a:rPr>
              <a:t>40%</a:t>
            </a:r>
          </a:p>
        </p:txBody>
      </p:sp>
      <p:sp>
        <p:nvSpPr>
          <p:cNvPr id="23" name="TextBox 22"/>
          <p:cNvSpPr txBox="1"/>
          <p:nvPr/>
        </p:nvSpPr>
        <p:spPr>
          <a:xfrm>
            <a:off x="3119095" y="4902463"/>
            <a:ext cx="2513669" cy="338554"/>
          </a:xfrm>
          <a:prstGeom prst="rect">
            <a:avLst/>
          </a:prstGeom>
          <a:noFill/>
        </p:spPr>
        <p:txBody>
          <a:bodyPr wrap="square" rtlCol="0">
            <a:spAutoFit/>
          </a:bodyPr>
          <a:lstStyle/>
          <a:p>
            <a:pPr algn="ctr"/>
            <a:r>
              <a:rPr lang="en-US" sz="1600" b="1" dirty="0"/>
              <a:t>Physical Environment 10%</a:t>
            </a:r>
          </a:p>
        </p:txBody>
      </p:sp>
      <p:cxnSp>
        <p:nvCxnSpPr>
          <p:cNvPr id="25" name="Straight Arrow Connector 24"/>
          <p:cNvCxnSpPr/>
          <p:nvPr/>
        </p:nvCxnSpPr>
        <p:spPr>
          <a:xfrm flipV="1">
            <a:off x="5520557" y="2069198"/>
            <a:ext cx="1122791" cy="3045892"/>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72995" y="6444523"/>
            <a:ext cx="9251092" cy="400110"/>
          </a:xfrm>
          <a:prstGeom prst="rect">
            <a:avLst/>
          </a:prstGeom>
        </p:spPr>
        <p:txBody>
          <a:bodyPr wrap="square">
            <a:spAutoFit/>
          </a:bodyPr>
          <a:lstStyle/>
          <a:p>
            <a:r>
              <a:rPr lang="en-US" sz="1000" b="1" dirty="0"/>
              <a:t>Source: </a:t>
            </a:r>
            <a:r>
              <a:rPr lang="en-US" sz="1000" dirty="0"/>
              <a:t>National health expenditure accounts: methodology paper, 2014 definitions, sources, and methods. Centers for Medicare &amp; Medicaid Services. 2014. Available at: </a:t>
            </a:r>
            <a:r>
              <a:rPr lang="en-US" sz="1000" dirty="0">
                <a:hlinkClick r:id="rId4"/>
              </a:rPr>
              <a:t>https://www.cms.gov/Research-Statistics-Data-and-Systems/Statistics-Trends-and-Reports/NationalHealthExpendData/downloads/dsm-14.pdf</a:t>
            </a:r>
            <a:r>
              <a:rPr lang="en-US" sz="1000" dirty="0"/>
              <a:t> (Accessed September 20, 2016).</a:t>
            </a:r>
          </a:p>
        </p:txBody>
      </p:sp>
      <p:sp>
        <p:nvSpPr>
          <p:cNvPr id="31" name="Rectangle 30"/>
          <p:cNvSpPr/>
          <p:nvPr/>
        </p:nvSpPr>
        <p:spPr>
          <a:xfrm>
            <a:off x="172995" y="5926512"/>
            <a:ext cx="9251092" cy="553998"/>
          </a:xfrm>
          <a:prstGeom prst="rect">
            <a:avLst/>
          </a:prstGeom>
        </p:spPr>
        <p:txBody>
          <a:bodyPr wrap="square">
            <a:spAutoFit/>
          </a:bodyPr>
          <a:lstStyle/>
          <a:p>
            <a:r>
              <a:rPr lang="en-US" sz="1000" b="1" dirty="0"/>
              <a:t>Source: </a:t>
            </a:r>
            <a:r>
              <a:rPr lang="en-US" sz="1000" dirty="0" err="1"/>
              <a:t>Booske</a:t>
            </a:r>
            <a:r>
              <a:rPr lang="en-US" sz="1000" dirty="0"/>
              <a:t> BC, Athens JK, </a:t>
            </a:r>
            <a:r>
              <a:rPr lang="en-US" sz="1000" dirty="0" err="1"/>
              <a:t>Kindig</a:t>
            </a:r>
            <a:r>
              <a:rPr lang="en-US" sz="1000" dirty="0"/>
              <a:t> DA, Park H, Remington PL. County Health Rankings working paper: different perspectives for assigning weights to determinants of health. University of Wisconsin Population Health Institutes. 2010. Available at: </a:t>
            </a:r>
            <a:r>
              <a:rPr lang="en-US" sz="1000" dirty="0">
                <a:hlinkClick r:id="rId5"/>
              </a:rPr>
              <a:t>http://uwphi.pophealth.wisc.edu/publications/other/different-perspectives-for-assigning-weights-to-determinants-of-health.pdf</a:t>
            </a:r>
            <a:r>
              <a:rPr lang="en-US" sz="1000" dirty="0"/>
              <a:t> (Accessed September 20, 2016).</a:t>
            </a:r>
          </a:p>
        </p:txBody>
      </p:sp>
    </p:spTree>
    <p:extLst>
      <p:ext uri="{BB962C8B-B14F-4D97-AF65-F5344CB8AC3E}">
        <p14:creationId xmlns:p14="http://schemas.microsoft.com/office/powerpoint/2010/main" val="356482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To achieve Public Health Goals, we need….</a:t>
            </a:r>
            <a:br>
              <a:rPr lang="en-US" b="1" dirty="0"/>
            </a:br>
            <a:endParaRPr lang="en-US" b="1" dirty="0"/>
          </a:p>
        </p:txBody>
      </p:sp>
      <p:sp>
        <p:nvSpPr>
          <p:cNvPr id="3" name="Content Placeholder 2"/>
          <p:cNvSpPr>
            <a:spLocks noGrp="1"/>
          </p:cNvSpPr>
          <p:nvPr>
            <p:ph idx="1"/>
          </p:nvPr>
        </p:nvSpPr>
        <p:spPr/>
        <p:txBody>
          <a:bodyPr>
            <a:normAutofit/>
          </a:bodyPr>
          <a:lstStyle/>
          <a:p>
            <a:r>
              <a:rPr lang="en-US" dirty="0"/>
              <a:t>Strong public health leaders and workforce</a:t>
            </a:r>
          </a:p>
          <a:p>
            <a:r>
              <a:rPr lang="en-US" b="1" dirty="0">
                <a:solidFill>
                  <a:srgbClr val="FF0000"/>
                </a:solidFill>
              </a:rPr>
              <a:t>Strategic cross sector collaboration and partnerships</a:t>
            </a:r>
          </a:p>
          <a:p>
            <a:r>
              <a:rPr lang="en-US" dirty="0"/>
              <a:t>Flexible and sustainable funding </a:t>
            </a:r>
          </a:p>
          <a:p>
            <a:r>
              <a:rPr lang="en-US" dirty="0"/>
              <a:t>Timely and relevant data</a:t>
            </a:r>
          </a:p>
          <a:p>
            <a:r>
              <a:rPr lang="en-US" dirty="0"/>
              <a:t>Foundational infrastructure</a:t>
            </a:r>
          </a:p>
          <a:p>
            <a:endParaRPr lang="en-US" dirty="0"/>
          </a:p>
          <a:p>
            <a:pPr marL="914400" lvl="2" indent="0">
              <a:buNone/>
            </a:pPr>
            <a:r>
              <a:rPr lang="en-US" dirty="0"/>
              <a:t>	HHS, Public Health 3.0: A Call to Action to Create a 21st Century Public Health 	Infrastructure</a:t>
            </a:r>
          </a:p>
          <a:p>
            <a:pPr marL="0" indent="0">
              <a:buNone/>
            </a:pPr>
            <a:r>
              <a:rPr lang="en-US" dirty="0"/>
              <a:t> </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E933E7D-553C-4B1A-8C13-33F974C015D9}"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49818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a:xfrm>
            <a:off x="838200" y="1825625"/>
            <a:ext cx="10515600" cy="4895850"/>
          </a:xfrm>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Web: </a:t>
            </a:r>
            <a:r>
              <a:rPr lang="en-US" dirty="0">
                <a:hlinkClick r:id="rId2"/>
              </a:rPr>
              <a:t>NYS Prevention Agenda</a:t>
            </a:r>
            <a:endParaRPr lang="en-US" dirty="0"/>
          </a:p>
          <a:p>
            <a:pPr marL="0" indent="0">
              <a:buNone/>
            </a:pPr>
            <a:r>
              <a:rPr lang="en-US" dirty="0"/>
              <a:t>Email: prevention@health.ny.gov</a:t>
            </a:r>
          </a:p>
        </p:txBody>
      </p:sp>
      <p:sp>
        <p:nvSpPr>
          <p:cNvPr id="4" name="Slide Number Placeholder 3"/>
          <p:cNvSpPr>
            <a:spLocks noGrp="1"/>
          </p:cNvSpPr>
          <p:nvPr>
            <p:ph type="sldNum" sz="quarter" idx="12"/>
          </p:nvPr>
        </p:nvSpPr>
        <p:spPr/>
        <p:txBody>
          <a:bodyPr/>
          <a:lstStyle/>
          <a:p>
            <a:fld id="{3E933E7D-553C-4B1A-8C13-33F974C015D9}" type="slidenum">
              <a:rPr lang="en-US" smtClean="0">
                <a:solidFill>
                  <a:prstClr val="black">
                    <a:tint val="75000"/>
                  </a:prstClr>
                </a:solidFill>
              </a:rPr>
              <a:pPr/>
              <a:t>8</a:t>
            </a:fld>
            <a:endParaRPr lang="en-US">
              <a:solidFill>
                <a:prstClr val="black">
                  <a:tint val="75000"/>
                </a:prstClr>
              </a:solidFill>
            </a:endParaRPr>
          </a:p>
        </p:txBody>
      </p:sp>
      <p:pic>
        <p:nvPicPr>
          <p:cNvPr id="5" name="Picture 4"/>
          <p:cNvPicPr>
            <a:picLocks noChangeAspect="1"/>
          </p:cNvPicPr>
          <p:nvPr/>
        </p:nvPicPr>
        <p:blipFill>
          <a:blip r:embed="rId3"/>
          <a:stretch>
            <a:fillRect/>
          </a:stretch>
        </p:blipFill>
        <p:spPr>
          <a:xfrm>
            <a:off x="838200" y="1345709"/>
            <a:ext cx="7219950" cy="3933825"/>
          </a:xfrm>
          <a:prstGeom prst="rect">
            <a:avLst/>
          </a:prstGeom>
        </p:spPr>
      </p:pic>
    </p:spTree>
    <p:extLst>
      <p:ext uri="{BB962C8B-B14F-4D97-AF65-F5344CB8AC3E}">
        <p14:creationId xmlns:p14="http://schemas.microsoft.com/office/powerpoint/2010/main" val="2755654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Panel Discussion: </a:t>
            </a:r>
            <a:br>
              <a:rPr lang="en-US" b="1" dirty="0"/>
            </a:br>
            <a:r>
              <a:rPr lang="en-US" b="1" dirty="0"/>
              <a:t>Local Public Health Partnerships</a:t>
            </a:r>
          </a:p>
        </p:txBody>
      </p:sp>
      <p:sp>
        <p:nvSpPr>
          <p:cNvPr id="3" name="Content Placeholder 2"/>
          <p:cNvSpPr>
            <a:spLocks noGrp="1"/>
          </p:cNvSpPr>
          <p:nvPr>
            <p:ph idx="1"/>
          </p:nvPr>
        </p:nvSpPr>
        <p:spPr/>
        <p:txBody>
          <a:bodyPr>
            <a:normAutofit/>
          </a:bodyPr>
          <a:lstStyle/>
          <a:p>
            <a:r>
              <a:rPr lang="en-US" dirty="0"/>
              <a:t>John  M. </a:t>
            </a:r>
            <a:r>
              <a:rPr lang="en-US" dirty="0" err="1"/>
              <a:t>Kanoza</a:t>
            </a:r>
            <a:r>
              <a:rPr lang="en-US" dirty="0"/>
              <a:t>, Clinton County: Water Quality Efforts</a:t>
            </a:r>
          </a:p>
          <a:p>
            <a:endParaRPr lang="en-US" dirty="0"/>
          </a:p>
          <a:p>
            <a:r>
              <a:rPr lang="en-US" dirty="0"/>
              <a:t>Linda Beers, Essex County: Opioid Prevention</a:t>
            </a:r>
          </a:p>
          <a:p>
            <a:endParaRPr lang="en-US" dirty="0"/>
          </a:p>
          <a:p>
            <a:r>
              <a:rPr lang="en-US" dirty="0"/>
              <a:t>Kathy Jo Mcintyre, Washington County: Mobile Health Care/Community Paramedicine</a:t>
            </a:r>
          </a:p>
          <a:p>
            <a:endParaRPr lang="en-US" dirty="0"/>
          </a:p>
          <a:p>
            <a:r>
              <a:rPr lang="en-US" dirty="0"/>
              <a:t>Erin Streiff, Franklin County: Complete Streets</a:t>
            </a:r>
          </a:p>
        </p:txBody>
      </p:sp>
      <p:sp>
        <p:nvSpPr>
          <p:cNvPr id="4" name="Slide Number Placeholder 3"/>
          <p:cNvSpPr>
            <a:spLocks noGrp="1"/>
          </p:cNvSpPr>
          <p:nvPr>
            <p:ph type="sldNum" sz="quarter" idx="12"/>
          </p:nvPr>
        </p:nvSpPr>
        <p:spPr/>
        <p:txBody>
          <a:bodyPr/>
          <a:lstStyle/>
          <a:p>
            <a:fld id="{3E933E7D-553C-4B1A-8C13-33F974C015D9}"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5442367"/>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24174</TotalTime>
  <Words>702</Words>
  <Application>Microsoft Office PowerPoint</Application>
  <PresentationFormat>Widescreen</PresentationFormat>
  <Paragraphs>94</Paragraphs>
  <Slides>9</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Proxima Nova</vt:lpstr>
      <vt:lpstr>Times New Roman</vt:lpstr>
      <vt:lpstr>Cover Master</vt:lpstr>
      <vt:lpstr>1_Office Theme</vt:lpstr>
      <vt:lpstr>3_Custom Design</vt:lpstr>
      <vt:lpstr>PowerPoint Presentation</vt:lpstr>
      <vt:lpstr>Public Health and Public Health Departments:  </vt:lpstr>
      <vt:lpstr>Public Health Achievements</vt:lpstr>
      <vt:lpstr>PowerPoint Presentation</vt:lpstr>
      <vt:lpstr>PowerPoint Presentation</vt:lpstr>
      <vt:lpstr>PowerPoint Presentation</vt:lpstr>
      <vt:lpstr>To achieve Public Health Goals, we need…. </vt:lpstr>
      <vt:lpstr>For More Information:</vt:lpstr>
      <vt:lpstr>Panel Discussion:  Local Public Health Partnerships</vt:lpstr>
    </vt:vector>
  </TitlesOfParts>
  <Company>NYSDOH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Christopher.F F (HEALTH)</dc:creator>
  <cp:lastModifiedBy>Kahn, Phil</cp:lastModifiedBy>
  <cp:revision>214</cp:revision>
  <cp:lastPrinted>2017-07-20T15:39:04Z</cp:lastPrinted>
  <dcterms:created xsi:type="dcterms:W3CDTF">2016-01-26T16:42:50Z</dcterms:created>
  <dcterms:modified xsi:type="dcterms:W3CDTF">2017-09-11T16:06:05Z</dcterms:modified>
</cp:coreProperties>
</file>