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9" r:id="rId5"/>
    <p:sldId id="261" r:id="rId6"/>
    <p:sldId id="260" r:id="rId7"/>
    <p:sldId id="263" r:id="rId8"/>
    <p:sldId id="262" r:id="rId9"/>
    <p:sldId id="264" r:id="rId10"/>
    <p:sldId id="265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209DCD-F016-45AB-BCFF-C54C68452576}">
          <p14:sldIdLst>
            <p14:sldId id="259"/>
            <p14:sldId id="261"/>
            <p14:sldId id="260"/>
            <p14:sldId id="263"/>
            <p14:sldId id="262"/>
            <p14:sldId id="264"/>
            <p14:sldId id="265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F5091"/>
    <a:srgbClr val="503278"/>
    <a:srgbClr val="5A336F"/>
    <a:srgbClr val="765884"/>
    <a:srgbClr val="F2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00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nysemail-my.sharepoint.com/personal/jason_ganns_health_ny_gov/Documents/DSRIP/Rural%20Data%20-%20AHI%20Presentation/NY%20county%20population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nysemail-my.sharepoint.com/personal/jason_ganns_health_ny_gov/Documents/DSRIP/Rural%20Data%20-%20AHI%20Presentation/NY%20county%20population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nysemail-my.sharepoint.com/personal/jason_ganns_health_ny_gov/Documents/DSRIP/Rural%20Data%20-%20AHI%20Presentation/Graph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nysemail-my.sharepoint.com/personal/jason_ganns_health_ny_gov/Documents/DSRIP/Rural%20Data%20-%20AHI%20Presentation/Graph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nysemail-my.sharepoint.com/personal/jason_ganns_health_ny_gov/Documents/DSRIP/Rural%20Data%20-%20AHI%20Presentation/Graph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nysemail-my.sharepoint.com/personal/jason_ganns_health_ny_gov/Documents/DSRIP/Rural%20Data%20-%20AHI%20Presentation/Graph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nysemail-my.sharepoint.com/personal/jason_ganns_health_ny_gov/Documents/DSRIP/Rural%20Data%20-%20AHI%20Presentation/Graph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'[NY county populations.xlsx]Sheet1'!$H$5</c:f>
              <c:strCache>
                <c:ptCount val="1"/>
                <c:pt idx="0">
                  <c:v>Medicaid Enrollment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EF-42AD-A693-DA7A289CEA9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EF-42AD-A693-DA7A289CEA90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6EF-42AD-A693-DA7A289CEA90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6EF-42AD-A693-DA7A289CEA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'[NY county populations.xlsx]Sheet1'!$G$6:$G$9</c:f>
              <c:strCache>
                <c:ptCount val="4"/>
                <c:pt idx="0">
                  <c:v>New York City</c:v>
                </c:pt>
                <c:pt idx="1">
                  <c:v>Suburban NYC</c:v>
                </c:pt>
                <c:pt idx="2">
                  <c:v>Upstate Rural</c:v>
                </c:pt>
                <c:pt idx="3">
                  <c:v>Upstate Urban</c:v>
                </c:pt>
              </c:strCache>
            </c:strRef>
          </c:cat>
          <c:val>
            <c:numRef>
              <c:f>'[NY county populations.xlsx]Sheet1'!$H$6:$H$9</c:f>
              <c:numCache>
                <c:formatCode>#,##0</c:formatCode>
                <c:ptCount val="4"/>
                <c:pt idx="0">
                  <c:v>3231599</c:v>
                </c:pt>
                <c:pt idx="1">
                  <c:v>878294</c:v>
                </c:pt>
                <c:pt idx="2">
                  <c:v>570346</c:v>
                </c:pt>
                <c:pt idx="3">
                  <c:v>1139463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6EF-42AD-A693-DA7A289CEA9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'[NY county populations.xlsx]Sheet1'!$I$5</c15:sqref>
                        </c15:formulaRef>
                      </c:ext>
                    </c:extLst>
                    <c:strCache>
                      <c:ptCount val="1"/>
                      <c:pt idx="0">
                        <c:v>Population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A-56EF-42AD-A693-DA7A289CEA90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C-56EF-42AD-A693-DA7A289CEA90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E-56EF-42AD-A693-DA7A289CEA90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0-56EF-42AD-A693-DA7A289CEA90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'[NY county populations.xlsx]Sheet1'!$G$6:$G$9</c15:sqref>
                        </c15:formulaRef>
                      </c:ext>
                    </c:extLst>
                    <c:strCache>
                      <c:ptCount val="4"/>
                      <c:pt idx="0">
                        <c:v>New York City</c:v>
                      </c:pt>
                      <c:pt idx="1">
                        <c:v>Suburban NYC</c:v>
                      </c:pt>
                      <c:pt idx="2">
                        <c:v>Upstate Rural</c:v>
                      </c:pt>
                      <c:pt idx="3">
                        <c:v>Upstate Urban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'[NY county populations.xlsx]Sheet1'!$I$6:$I$9</c15:sqref>
                        </c15:formulaRef>
                      </c:ext>
                    </c:extLst>
                    <c:numCache>
                      <c:formatCode>#,##0</c:formatCode>
                      <c:ptCount val="4"/>
                      <c:pt idx="0">
                        <c:v>8537673</c:v>
                      </c:pt>
                      <c:pt idx="1">
                        <c:v>4155405</c:v>
                      </c:pt>
                      <c:pt idx="2">
                        <c:v>2369493</c:v>
                      </c:pt>
                      <c:pt idx="3">
                        <c:v>4682718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56EF-42AD-A693-DA7A289CEA90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1"/>
          <c:order val="1"/>
          <c:tx>
            <c:strRef>
              <c:f>'[NY county populations.xlsx]Sheet1'!$I$5</c:f>
              <c:strCache>
                <c:ptCount val="1"/>
                <c:pt idx="0">
                  <c:v>Population</c:v>
                </c:pt>
              </c:strCache>
              <c:extLst xmlns:c15="http://schemas.microsoft.com/office/drawing/2012/chart"/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F1-4F00-A7F7-6B5AC20FB6DD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F1-4F00-A7F7-6B5AC20FB6DD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9F1-4F00-A7F7-6B5AC20FB6DD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9F1-4F00-A7F7-6B5AC20FB6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'[NY county populations.xlsx]Sheet1'!$G$6:$G$9</c:f>
              <c:strCache>
                <c:ptCount val="4"/>
                <c:pt idx="0">
                  <c:v>New York City</c:v>
                </c:pt>
                <c:pt idx="1">
                  <c:v>Suburban NYC</c:v>
                </c:pt>
                <c:pt idx="2">
                  <c:v>Upstate Rural</c:v>
                </c:pt>
                <c:pt idx="3">
                  <c:v>Upstate Urban</c:v>
                </c:pt>
              </c:strCache>
              <c:extLst xmlns:c15="http://schemas.microsoft.com/office/drawing/2012/chart"/>
            </c:strRef>
          </c:cat>
          <c:val>
            <c:numRef>
              <c:f>'[NY county populations.xlsx]Sheet1'!$I$6:$I$9</c:f>
              <c:numCache>
                <c:formatCode>#,##0</c:formatCode>
                <c:ptCount val="4"/>
                <c:pt idx="0">
                  <c:v>8537673</c:v>
                </c:pt>
                <c:pt idx="1">
                  <c:v>4155405</c:v>
                </c:pt>
                <c:pt idx="2">
                  <c:v>2369493</c:v>
                </c:pt>
                <c:pt idx="3">
                  <c:v>4682718</c:v>
                </c:pt>
              </c:numCache>
              <c:extLst xmlns:c15="http://schemas.microsoft.com/office/drawing/2012/chart"/>
            </c:numRef>
          </c:val>
          <c:extLst>
            <c:ext xmlns:c16="http://schemas.microsoft.com/office/drawing/2014/chart" uri="{C3380CC4-5D6E-409C-BE32-E72D297353CC}">
              <c16:uniqueId val="{00000008-B9F1-4F00-A7F7-6B5AC20FB6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'[NY county populations.xlsx]Sheet1'!$H$5</c15:sqref>
                        </c15:formulaRef>
                      </c:ext>
                    </c:extLst>
                    <c:strCache>
                      <c:ptCount val="1"/>
                      <c:pt idx="0">
                        <c:v>Medicaid Enrollment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A-B9F1-4F00-A7F7-6B5AC20FB6D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C-B9F1-4F00-A7F7-6B5AC20FB6D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E-B9F1-4F00-A7F7-6B5AC20FB6DD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0-B9F1-4F00-A7F7-6B5AC20FB6DD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'[NY county populations.xlsx]Sheet1'!$G$6:$G$9</c15:sqref>
                        </c15:formulaRef>
                      </c:ext>
                    </c:extLst>
                    <c:strCache>
                      <c:ptCount val="4"/>
                      <c:pt idx="0">
                        <c:v>New York City</c:v>
                      </c:pt>
                      <c:pt idx="1">
                        <c:v>Suburban NYC</c:v>
                      </c:pt>
                      <c:pt idx="2">
                        <c:v>Upstate Rural</c:v>
                      </c:pt>
                      <c:pt idx="3">
                        <c:v>Upstate Urban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'[NY county populations.xlsx]Sheet1'!$H$6:$H$9</c15:sqref>
                        </c15:formulaRef>
                      </c:ext>
                    </c:extLst>
                    <c:numCache>
                      <c:formatCode>#,##0</c:formatCode>
                      <c:ptCount val="4"/>
                      <c:pt idx="0">
                        <c:v>3231599</c:v>
                      </c:pt>
                      <c:pt idx="1">
                        <c:v>878294</c:v>
                      </c:pt>
                      <c:pt idx="2">
                        <c:v>570346</c:v>
                      </c:pt>
                      <c:pt idx="3">
                        <c:v>1139463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B9F1-4F00-A7F7-6B5AC20FB6DD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Potentially</a:t>
            </a:r>
            <a:r>
              <a:rPr lang="en-US" b="1" baseline="0"/>
              <a:t> Preventable Readmissions</a:t>
            </a:r>
          </a:p>
          <a:p>
            <a:pPr>
              <a:defRPr/>
            </a:pPr>
            <a:r>
              <a:rPr lang="en-US" sz="1200" i="1" baseline="0"/>
              <a:t>(lower is better)</a:t>
            </a:r>
            <a:endParaRPr lang="en-US" sz="1200" i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New York City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</c:f>
              <c:strCache>
                <c:ptCount val="1"/>
                <c:pt idx="0">
                  <c:v>PPR</c:v>
                </c:pt>
              </c:strCache>
            </c:strRef>
          </c:cat>
          <c:val>
            <c:numRef>
              <c:f>Sheet3!$B$2</c:f>
              <c:numCache>
                <c:formatCode>#,##0.00</c:formatCode>
                <c:ptCount val="1"/>
                <c:pt idx="0">
                  <c:v>597.21298323067344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DF-4FD0-8F12-5E6517CCFE94}"/>
            </c:ext>
          </c:extLst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Suburban NYC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</c:f>
              <c:strCache>
                <c:ptCount val="1"/>
                <c:pt idx="0">
                  <c:v>PPR</c:v>
                </c:pt>
              </c:strCache>
            </c:strRef>
          </c:cat>
          <c:val>
            <c:numRef>
              <c:f>Sheet3!$C$2</c:f>
              <c:numCache>
                <c:formatCode>#,##0.00</c:formatCode>
                <c:ptCount val="1"/>
                <c:pt idx="0">
                  <c:v>463.32084474553164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DF-4FD0-8F12-5E6517CCFE94}"/>
            </c:ext>
          </c:extLst>
        </c:ser>
        <c:ser>
          <c:idx val="4"/>
          <c:order val="2"/>
          <c:tx>
            <c:strRef>
              <c:f>Sheet3!$F$1</c:f>
              <c:strCache>
                <c:ptCount val="1"/>
                <c:pt idx="0">
                  <c:v>Upstate Urban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</c:f>
              <c:strCache>
                <c:ptCount val="1"/>
                <c:pt idx="0">
                  <c:v>PPR</c:v>
                </c:pt>
              </c:strCache>
            </c:strRef>
          </c:cat>
          <c:val>
            <c:numRef>
              <c:f>Sheet3!$F$2</c:f>
              <c:numCache>
                <c:formatCode>#,##0.00</c:formatCode>
                <c:ptCount val="1"/>
                <c:pt idx="0">
                  <c:v>560.63648842347311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DF-4FD0-8F12-5E6517CCFE94}"/>
            </c:ext>
          </c:extLst>
        </c:ser>
        <c:ser>
          <c:idx val="3"/>
          <c:order val="3"/>
          <c:tx>
            <c:strRef>
              <c:f>Sheet3!$E$1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Sheet3!$A$2</c:f>
              <c:strCache>
                <c:ptCount val="1"/>
                <c:pt idx="0">
                  <c:v>PPR</c:v>
                </c:pt>
              </c:strCache>
            </c:strRef>
          </c:cat>
          <c:val>
            <c:numRef>
              <c:f>Sheet3!$E$2</c:f>
              <c:numCache>
                <c:formatCode>#,##0.00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DF-4FD0-8F12-5E6517CCFE94}"/>
            </c:ext>
          </c:extLst>
        </c:ser>
        <c:ser>
          <c:idx val="2"/>
          <c:order val="4"/>
          <c:tx>
            <c:strRef>
              <c:f>Sheet3!$D$1</c:f>
              <c:strCache>
                <c:ptCount val="1"/>
                <c:pt idx="0">
                  <c:v>Upstate Rural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</c:f>
              <c:strCache>
                <c:ptCount val="1"/>
                <c:pt idx="0">
                  <c:v>PPR</c:v>
                </c:pt>
              </c:strCache>
            </c:strRef>
          </c:cat>
          <c:val>
            <c:numRef>
              <c:f>Sheet3!$D$2</c:f>
              <c:numCache>
                <c:formatCode>#,##0.00</c:formatCode>
                <c:ptCount val="1"/>
                <c:pt idx="0">
                  <c:v>481.19098470182814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DF-4FD0-8F12-5E6517CCFE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13156512"/>
        <c:axId val="613158808"/>
      </c:barChart>
      <c:catAx>
        <c:axId val="6131565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13158808"/>
        <c:crosses val="autoZero"/>
        <c:auto val="1"/>
        <c:lblAlgn val="ctr"/>
        <c:lblOffset val="100"/>
        <c:noMultiLvlLbl val="0"/>
      </c:catAx>
      <c:valAx>
        <c:axId val="613158808"/>
        <c:scaling>
          <c:orientation val="minMax"/>
        </c:scaling>
        <c:delete val="1"/>
        <c:axPos val="l"/>
        <c:numFmt formatCode="#,##0" sourceLinked="0"/>
        <c:majorTickMark val="out"/>
        <c:minorTickMark val="none"/>
        <c:tickLblPos val="nextTo"/>
        <c:crossAx val="613156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0"/>
          <c:y val="0.15489753513953963"/>
          <c:w val="0.99747539075595915"/>
          <c:h val="0.143039043932912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Potentially</a:t>
            </a:r>
            <a:r>
              <a:rPr lang="en-US" b="1" baseline="0"/>
              <a:t> Preventable ED Visits</a:t>
            </a:r>
          </a:p>
          <a:p>
            <a:pPr>
              <a:defRPr/>
            </a:pPr>
            <a:r>
              <a:rPr lang="en-US" sz="1200" b="0" i="1"/>
              <a:t>(lower</a:t>
            </a:r>
            <a:r>
              <a:rPr lang="en-US" sz="1200" b="0" i="1" baseline="0"/>
              <a:t> is better)</a:t>
            </a:r>
            <a:endParaRPr lang="en-US" sz="1200" b="0" i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New York City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Sheet3!$A$2:$A$3</c:f>
              <c:strCache>
                <c:ptCount val="1"/>
                <c:pt idx="0">
                  <c:v>PPV</c:v>
                </c:pt>
              </c:strCache>
              <c:extLst/>
            </c:strRef>
          </c:cat>
          <c:val>
            <c:numRef>
              <c:f>Sheet3!$B$2:$B$3</c:f>
              <c:numCache>
                <c:formatCode>#,##0.00</c:formatCode>
                <c:ptCount val="1"/>
                <c:pt idx="0">
                  <c:v>29.904543985747097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DB20-4B1F-929A-F4057E6BE040}"/>
            </c:ext>
          </c:extLst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Suburban NYC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Sheet3!$A$2:$A$3</c:f>
              <c:strCache>
                <c:ptCount val="1"/>
                <c:pt idx="0">
                  <c:v>PPV</c:v>
                </c:pt>
              </c:strCache>
              <c:extLst/>
            </c:strRef>
          </c:cat>
          <c:val>
            <c:numRef>
              <c:f>Sheet3!$C$2:$C$3</c:f>
              <c:numCache>
                <c:formatCode>#,##0.00</c:formatCode>
                <c:ptCount val="1"/>
                <c:pt idx="0">
                  <c:v>22.844162675311932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DB20-4B1F-929A-F4057E6BE040}"/>
            </c:ext>
          </c:extLst>
        </c:ser>
        <c:ser>
          <c:idx val="4"/>
          <c:order val="2"/>
          <c:tx>
            <c:strRef>
              <c:f>Sheet3!$F$1</c:f>
              <c:strCache>
                <c:ptCount val="1"/>
                <c:pt idx="0">
                  <c:v>Upstate Urban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Sheet3!$A$2:$A$3</c:f>
              <c:strCache>
                <c:ptCount val="1"/>
                <c:pt idx="0">
                  <c:v>PPV</c:v>
                </c:pt>
              </c:strCache>
              <c:extLst/>
            </c:strRef>
          </c:cat>
          <c:val>
            <c:numRef>
              <c:f>Sheet3!$F$2:$F$3</c:f>
              <c:numCache>
                <c:formatCode>#,##0.00</c:formatCode>
                <c:ptCount val="1"/>
                <c:pt idx="0">
                  <c:v>32.532028004531853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DB20-4B1F-929A-F4057E6BE040}"/>
            </c:ext>
          </c:extLst>
        </c:ser>
        <c:ser>
          <c:idx val="3"/>
          <c:order val="3"/>
          <c:tx>
            <c:strRef>
              <c:f>Sheet3!$E$1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Sheet3!$A$2:$A$3</c:f>
              <c:strCache>
                <c:ptCount val="1"/>
                <c:pt idx="0">
                  <c:v>PPV</c:v>
                </c:pt>
              </c:strCache>
              <c:extLst/>
            </c:strRef>
          </c:cat>
          <c:val>
            <c:numRef>
              <c:f>Sheet3!$E$2:$E$3</c:f>
              <c:numCache>
                <c:formatCode>#,##0.00</c:formatCode>
                <c:ptCount val="1"/>
                <c:pt idx="0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DB20-4B1F-929A-F4057E6BE040}"/>
            </c:ext>
          </c:extLst>
        </c:ser>
        <c:ser>
          <c:idx val="2"/>
          <c:order val="4"/>
          <c:tx>
            <c:strRef>
              <c:f>Sheet3!$D$1</c:f>
              <c:strCache>
                <c:ptCount val="1"/>
                <c:pt idx="0">
                  <c:v>Upstate Rural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Sheet3!$A$2:$A$3</c:f>
              <c:strCache>
                <c:ptCount val="1"/>
                <c:pt idx="0">
                  <c:v>PPV</c:v>
                </c:pt>
              </c:strCache>
              <c:extLst/>
            </c:strRef>
          </c:cat>
          <c:val>
            <c:numRef>
              <c:f>Sheet3!$D$2:$D$3</c:f>
              <c:numCache>
                <c:formatCode>#,##0.00</c:formatCode>
                <c:ptCount val="1"/>
                <c:pt idx="0">
                  <c:v>35.51027424430751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DB20-4B1F-929A-F4057E6BE0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13156512"/>
        <c:axId val="613158808"/>
      </c:barChart>
      <c:catAx>
        <c:axId val="6131565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13158808"/>
        <c:crosses val="autoZero"/>
        <c:auto val="1"/>
        <c:lblAlgn val="ctr"/>
        <c:lblOffset val="100"/>
        <c:noMultiLvlLbl val="0"/>
      </c:catAx>
      <c:valAx>
        <c:axId val="613158808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extTo"/>
        <c:crossAx val="613156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4.2502422980580999E-4"/>
          <c:y val="0.15489753513953963"/>
          <c:w val="0.99957497577019416"/>
          <c:h val="0.143039043932912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chemeClr val="tx1"/>
                </a:solidFill>
              </a:rPr>
              <a:t>Follow Up after MH Inpatient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New York City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Sheet4!$A$2:$A$3</c:f>
              <c:strCache>
                <c:ptCount val="2"/>
                <c:pt idx="0">
                  <c:v>7 Days</c:v>
                </c:pt>
                <c:pt idx="1">
                  <c:v>30 Days</c:v>
                </c:pt>
              </c:strCache>
            </c:strRef>
          </c:cat>
          <c:val>
            <c:numRef>
              <c:f>Sheet4!$B$2:$B$3</c:f>
              <c:numCache>
                <c:formatCode>#,##0.00</c:formatCode>
                <c:ptCount val="2"/>
                <c:pt idx="0">
                  <c:v>47.059147180192575</c:v>
                </c:pt>
                <c:pt idx="1">
                  <c:v>62.806052269601103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D8-4494-9CEA-9D35D84761DE}"/>
            </c:ext>
          </c:extLst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Suburban NYC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Sheet4!$A$2:$A$3</c:f>
              <c:strCache>
                <c:ptCount val="2"/>
                <c:pt idx="0">
                  <c:v>7 Days</c:v>
                </c:pt>
                <c:pt idx="1">
                  <c:v>30 Days</c:v>
                </c:pt>
              </c:strCache>
            </c:strRef>
          </c:cat>
          <c:val>
            <c:numRef>
              <c:f>Sheet4!$C$2:$C$3</c:f>
              <c:numCache>
                <c:formatCode>#,##0.00</c:formatCode>
                <c:ptCount val="2"/>
                <c:pt idx="0">
                  <c:v>49.474310652648285</c:v>
                </c:pt>
                <c:pt idx="1">
                  <c:v>64.550684388018254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D8-4494-9CEA-9D35D84761DE}"/>
            </c:ext>
          </c:extLst>
        </c:ser>
        <c:ser>
          <c:idx val="4"/>
          <c:order val="2"/>
          <c:tx>
            <c:strRef>
              <c:f>Sheet4!$F$1</c:f>
              <c:strCache>
                <c:ptCount val="1"/>
                <c:pt idx="0">
                  <c:v>Upstate Urban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Sheet4!$A$2:$A$3</c:f>
              <c:strCache>
                <c:ptCount val="2"/>
                <c:pt idx="0">
                  <c:v>7 Days</c:v>
                </c:pt>
                <c:pt idx="1">
                  <c:v>30 Days</c:v>
                </c:pt>
              </c:strCache>
            </c:strRef>
          </c:cat>
          <c:val>
            <c:numRef>
              <c:f>Sheet4!$F$2:$F$3</c:f>
              <c:numCache>
                <c:formatCode>#,##0.00</c:formatCode>
                <c:ptCount val="2"/>
                <c:pt idx="0">
                  <c:v>46.834326053386278</c:v>
                </c:pt>
                <c:pt idx="1">
                  <c:v>64.206926979925001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D8-4494-9CEA-9D35D84761DE}"/>
            </c:ext>
          </c:extLst>
        </c:ser>
        <c:ser>
          <c:idx val="3"/>
          <c:order val="3"/>
          <c:tx>
            <c:strRef>
              <c:f>Sheet4!$E$1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Sheet4!$A$2:$A$3</c:f>
              <c:strCache>
                <c:ptCount val="2"/>
                <c:pt idx="0">
                  <c:v>7 Days</c:v>
                </c:pt>
                <c:pt idx="1">
                  <c:v>30 Days</c:v>
                </c:pt>
              </c:strCache>
            </c:strRef>
          </c:cat>
          <c:val>
            <c:numRef>
              <c:f>Sheet4!$E$2:$E$3</c:f>
              <c:numCache>
                <c:formatCode>#,##0.00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D8-4494-9CEA-9D35D84761DE}"/>
            </c:ext>
          </c:extLst>
        </c:ser>
        <c:ser>
          <c:idx val="2"/>
          <c:order val="4"/>
          <c:tx>
            <c:strRef>
              <c:f>Sheet4!$D$1</c:f>
              <c:strCache>
                <c:ptCount val="1"/>
                <c:pt idx="0">
                  <c:v>Upstate Rural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Sheet4!$A$2:$A$3</c:f>
              <c:strCache>
                <c:ptCount val="2"/>
                <c:pt idx="0">
                  <c:v>7 Days</c:v>
                </c:pt>
                <c:pt idx="1">
                  <c:v>30 Days</c:v>
                </c:pt>
              </c:strCache>
            </c:strRef>
          </c:cat>
          <c:val>
            <c:numRef>
              <c:f>Sheet4!$D$2:$D$3</c:f>
              <c:numCache>
                <c:formatCode>#,##0.00</c:formatCode>
                <c:ptCount val="2"/>
                <c:pt idx="0">
                  <c:v>49.389889599070308</c:v>
                </c:pt>
                <c:pt idx="1">
                  <c:v>67.286461359674604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D8-4494-9CEA-9D35D84761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2771872"/>
        <c:axId val="382775480"/>
      </c:barChart>
      <c:scatterChart>
        <c:scatterStyle val="line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382771872"/>
        <c:axId val="382775480"/>
        <c:extLst>
          <c:ext xmlns:c15="http://schemas.microsoft.com/office/drawing/2012/chart" uri="{02D57815-91ED-43cb-92C2-25804820EDAC}">
            <c15:filteredScatterSeries>
              <c15:ser>
                <c:idx val="5"/>
                <c:order val="5"/>
                <c:tx>
                  <c:strRef>
                    <c:extLst>
                      <c:ext uri="{02D57815-91ED-43cb-92C2-25804820EDAC}">
                        <c15:formulaRef>
                          <c15:sqref>Sheet4!$G$1</c15:sqref>
                        </c15:formulaRef>
                      </c:ext>
                    </c:extLst>
                    <c:strCache>
                      <c:ptCount val="1"/>
                      <c:pt idx="0">
                        <c:v>Goal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bg1">
                        <a:lumMod val="50000"/>
                      </a:schemeClr>
                    </a:solidFill>
                    <a:ln w="53975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>
                    <a:effectLst/>
                  </c:spPr>
                </c:marker>
                <c:xVal>
                  <c:strRef>
                    <c:extLst>
                      <c:ext uri="{02D57815-91ED-43cb-92C2-25804820EDAC}">
                        <c15:formulaRef>
                          <c15:sqref>Sheet4!$A$2:$A$3</c15:sqref>
                        </c15:formulaRef>
                      </c:ext>
                    </c:extLst>
                    <c:strCache>
                      <c:ptCount val="2"/>
                      <c:pt idx="0">
                        <c:v>7 Days</c:v>
                      </c:pt>
                      <c:pt idx="1">
                        <c:v>30 Days</c:v>
                      </c:pt>
                    </c:strCache>
                  </c:strRef>
                </c:xVal>
                <c:yVal>
                  <c:numRef>
                    <c:extLst>
                      <c:ext uri="{02D57815-91ED-43cb-92C2-25804820EDAC}">
                        <c15:formulaRef>
                          <c15:sqref>Sheet4!$G$2:$G$3</c15:sqref>
                        </c15:formulaRef>
                      </c:ext>
                    </c:extLst>
                    <c:numCache>
                      <c:formatCode>#,##0.00</c:formatCode>
                      <c:ptCount val="2"/>
                      <c:pt idx="0">
                        <c:v>78.099999999999994</c:v>
                      </c:pt>
                      <c:pt idx="1">
                        <c:v>88.6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5-91D8-4494-9CEA-9D35D84761DE}"/>
                  </c:ext>
                </c:extLst>
              </c15:ser>
            </c15:filteredScatterSeries>
          </c:ext>
        </c:extLst>
      </c:scatterChart>
      <c:catAx>
        <c:axId val="38277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775480"/>
        <c:crosses val="autoZero"/>
        <c:auto val="1"/>
        <c:lblAlgn val="ctr"/>
        <c:lblOffset val="100"/>
        <c:noMultiLvlLbl val="0"/>
      </c:catAx>
      <c:valAx>
        <c:axId val="382775480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extTo"/>
        <c:crossAx val="382771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Low Birth Weight</a:t>
            </a:r>
          </a:p>
          <a:p>
            <a:pPr>
              <a:defRPr/>
            </a:pPr>
            <a:r>
              <a:rPr lang="en-US" i="1" dirty="0"/>
              <a:t>(lower is better)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Sheet5!$B$1</c:f>
              <c:strCache>
                <c:ptCount val="1"/>
                <c:pt idx="0">
                  <c:v>New York City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Sheet5!$A$2</c:f>
              <c:strCache>
                <c:ptCount val="1"/>
                <c:pt idx="0">
                  <c:v>Low Birth Weight</c:v>
                </c:pt>
              </c:strCache>
            </c:strRef>
          </c:cat>
          <c:val>
            <c:numRef>
              <c:f>Sheet5!$B$2</c:f>
              <c:numCache>
                <c:formatCode>#,##0.00</c:formatCode>
                <c:ptCount val="1"/>
                <c:pt idx="0">
                  <c:v>85.031000885739587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7C-4A31-BF29-C1CC45C486DA}"/>
            </c:ext>
          </c:extLst>
        </c:ser>
        <c:ser>
          <c:idx val="1"/>
          <c:order val="1"/>
          <c:tx>
            <c:strRef>
              <c:f>Sheet5!$C$1</c:f>
              <c:strCache>
                <c:ptCount val="1"/>
                <c:pt idx="0">
                  <c:v>Suburban NYC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Sheet5!$A$2</c:f>
              <c:strCache>
                <c:ptCount val="1"/>
                <c:pt idx="0">
                  <c:v>Low Birth Weight</c:v>
                </c:pt>
              </c:strCache>
            </c:strRef>
          </c:cat>
          <c:val>
            <c:numRef>
              <c:f>Sheet5!$C$2</c:f>
              <c:numCache>
                <c:formatCode>#,##0.00</c:formatCode>
                <c:ptCount val="1"/>
                <c:pt idx="0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7C-4A31-BF29-C1CC45C486DA}"/>
            </c:ext>
          </c:extLst>
        </c:ser>
        <c:ser>
          <c:idx val="4"/>
          <c:order val="2"/>
          <c:tx>
            <c:strRef>
              <c:f>Sheet5!$F$1</c:f>
              <c:strCache>
                <c:ptCount val="1"/>
                <c:pt idx="0">
                  <c:v>Upstate Urban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Sheet5!$A$2</c:f>
              <c:strCache>
                <c:ptCount val="1"/>
                <c:pt idx="0">
                  <c:v>Low Birth Weight</c:v>
                </c:pt>
              </c:strCache>
            </c:strRef>
          </c:cat>
          <c:val>
            <c:numRef>
              <c:f>Sheet5!$F$2</c:f>
              <c:numCache>
                <c:formatCode>#,##0.00</c:formatCode>
                <c:ptCount val="1"/>
                <c:pt idx="0">
                  <c:v>75.796178343949038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7C-4A31-BF29-C1CC45C486DA}"/>
            </c:ext>
          </c:extLst>
        </c:ser>
        <c:ser>
          <c:idx val="2"/>
          <c:order val="3"/>
          <c:tx>
            <c:strRef>
              <c:f>Sheet5!$D$1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Sheet5!$A$2</c:f>
              <c:strCache>
                <c:ptCount val="1"/>
                <c:pt idx="0">
                  <c:v>Low Birth Weight</c:v>
                </c:pt>
              </c:strCache>
            </c:strRef>
          </c:cat>
          <c:val>
            <c:numRef>
              <c:f>Sheet5!$D$2</c:f>
              <c:numCache>
                <c:formatCode>#,##0.00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7C-4A31-BF29-C1CC45C486DA}"/>
            </c:ext>
          </c:extLst>
        </c:ser>
        <c:ser>
          <c:idx val="3"/>
          <c:order val="4"/>
          <c:tx>
            <c:strRef>
              <c:f>Sheet5!$E$1</c:f>
              <c:strCache>
                <c:ptCount val="1"/>
                <c:pt idx="0">
                  <c:v>Upstate Rural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Sheet5!$A$2</c:f>
              <c:strCache>
                <c:ptCount val="1"/>
                <c:pt idx="0">
                  <c:v>Low Birth Weight</c:v>
                </c:pt>
              </c:strCache>
            </c:strRef>
          </c:cat>
          <c:val>
            <c:numRef>
              <c:f>Sheet5!$E$2</c:f>
              <c:numCache>
                <c:formatCode>#,##0.00</c:formatCode>
                <c:ptCount val="1"/>
                <c:pt idx="0">
                  <c:v>66.694630872483216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7C-4A31-BF29-C1CC45C486D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0"/>
        <c:axId val="677180488"/>
        <c:axId val="677177864"/>
      </c:barChart>
      <c:catAx>
        <c:axId val="677180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77177864"/>
        <c:crosses val="autoZero"/>
        <c:auto val="1"/>
        <c:lblAlgn val="ctr"/>
        <c:lblOffset val="100"/>
        <c:noMultiLvlLbl val="0"/>
      </c:catAx>
      <c:valAx>
        <c:axId val="677177864"/>
        <c:scaling>
          <c:orientation val="minMax"/>
        </c:scaling>
        <c:delete val="1"/>
        <c:axPos val="l"/>
        <c:numFmt formatCode="#,##0" sourceLinked="0"/>
        <c:majorTickMark val="out"/>
        <c:minorTickMark val="none"/>
        <c:tickLblPos val="nextTo"/>
        <c:crossAx val="677180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Potentially</a:t>
            </a:r>
            <a:r>
              <a:rPr lang="en-US" b="1" baseline="0"/>
              <a:t> Preventable ED Visits</a:t>
            </a:r>
          </a:p>
          <a:p>
            <a:pPr>
              <a:defRPr/>
            </a:pPr>
            <a:r>
              <a:rPr lang="en-US" sz="1200" b="0" i="1"/>
              <a:t>(lower</a:t>
            </a:r>
            <a:r>
              <a:rPr lang="en-US" sz="1200" b="0" i="1" baseline="0"/>
              <a:t> is better)</a:t>
            </a:r>
            <a:endParaRPr lang="en-US" sz="1200" b="0" i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New York City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Sheet3!$A$2:$A$3</c:f>
              <c:strCache>
                <c:ptCount val="1"/>
                <c:pt idx="0">
                  <c:v>PPV</c:v>
                </c:pt>
              </c:strCache>
              <c:extLst/>
            </c:strRef>
          </c:cat>
          <c:val>
            <c:numRef>
              <c:f>Sheet3!$B$2:$B$3</c:f>
              <c:numCache>
                <c:formatCode>#,##0.00</c:formatCode>
                <c:ptCount val="1"/>
                <c:pt idx="0">
                  <c:v>29.904543985747097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38F-475C-8110-940A7C7EDDE1}"/>
            </c:ext>
          </c:extLst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Suburban NYC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Sheet3!$A$2:$A$3</c:f>
              <c:strCache>
                <c:ptCount val="1"/>
                <c:pt idx="0">
                  <c:v>PPV</c:v>
                </c:pt>
              </c:strCache>
              <c:extLst/>
            </c:strRef>
          </c:cat>
          <c:val>
            <c:numRef>
              <c:f>Sheet3!$C$2:$C$3</c:f>
              <c:numCache>
                <c:formatCode>#,##0.00</c:formatCode>
                <c:ptCount val="1"/>
                <c:pt idx="0">
                  <c:v>22.844162675311932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238F-475C-8110-940A7C7EDDE1}"/>
            </c:ext>
          </c:extLst>
        </c:ser>
        <c:ser>
          <c:idx val="4"/>
          <c:order val="2"/>
          <c:tx>
            <c:strRef>
              <c:f>Sheet3!$F$1</c:f>
              <c:strCache>
                <c:ptCount val="1"/>
                <c:pt idx="0">
                  <c:v>Upstate Urban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Sheet3!$A$2:$A$3</c:f>
              <c:strCache>
                <c:ptCount val="1"/>
                <c:pt idx="0">
                  <c:v>PPV</c:v>
                </c:pt>
              </c:strCache>
              <c:extLst/>
            </c:strRef>
          </c:cat>
          <c:val>
            <c:numRef>
              <c:f>Sheet3!$F$2:$F$3</c:f>
              <c:numCache>
                <c:formatCode>#,##0.00</c:formatCode>
                <c:ptCount val="1"/>
                <c:pt idx="0">
                  <c:v>32.532028004531853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238F-475C-8110-940A7C7EDDE1}"/>
            </c:ext>
          </c:extLst>
        </c:ser>
        <c:ser>
          <c:idx val="3"/>
          <c:order val="3"/>
          <c:tx>
            <c:strRef>
              <c:f>Sheet3!$E$1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Sheet3!$A$2:$A$3</c:f>
              <c:strCache>
                <c:ptCount val="1"/>
                <c:pt idx="0">
                  <c:v>PPV</c:v>
                </c:pt>
              </c:strCache>
              <c:extLst/>
            </c:strRef>
          </c:cat>
          <c:val>
            <c:numRef>
              <c:f>Sheet3!$E$2:$E$3</c:f>
              <c:numCache>
                <c:formatCode>#,##0.00</c:formatCode>
                <c:ptCount val="1"/>
                <c:pt idx="0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238F-475C-8110-940A7C7EDDE1}"/>
            </c:ext>
          </c:extLst>
        </c:ser>
        <c:ser>
          <c:idx val="2"/>
          <c:order val="4"/>
          <c:tx>
            <c:strRef>
              <c:f>Sheet3!$D$1</c:f>
              <c:strCache>
                <c:ptCount val="1"/>
                <c:pt idx="0">
                  <c:v>Upstate Rural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Sheet3!$A$2:$A$3</c:f>
              <c:strCache>
                <c:ptCount val="1"/>
                <c:pt idx="0">
                  <c:v>PPV</c:v>
                </c:pt>
              </c:strCache>
              <c:extLst/>
            </c:strRef>
          </c:cat>
          <c:val>
            <c:numRef>
              <c:f>Sheet3!$D$2:$D$3</c:f>
              <c:numCache>
                <c:formatCode>#,##0.00</c:formatCode>
                <c:ptCount val="1"/>
                <c:pt idx="0">
                  <c:v>35.51027424430751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238F-475C-8110-940A7C7EDD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13156512"/>
        <c:axId val="613158808"/>
      </c:barChart>
      <c:catAx>
        <c:axId val="6131565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13158808"/>
        <c:crosses val="autoZero"/>
        <c:auto val="1"/>
        <c:lblAlgn val="ctr"/>
        <c:lblOffset val="100"/>
        <c:noMultiLvlLbl val="0"/>
      </c:catAx>
      <c:valAx>
        <c:axId val="613158808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extTo"/>
        <c:crossAx val="613156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4.2502422980580999E-4"/>
          <c:y val="0.15489753513953963"/>
          <c:w val="0.99957497577019416"/>
          <c:h val="0.143039043932912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BDC46-4331-454D-B6DA-CC87CCD14DB5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6616D-76C2-4BB5-80C8-760DA70E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53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D0D76-27B4-4C7C-A83A-6CA631507FE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2E723-F28B-403D-A8B9-069F86F64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9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E7F7-9603-44BC-AE8B-EA10FDB3B77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5670940"/>
            <a:ext cx="12192000" cy="1198605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5545570"/>
            <a:ext cx="12192000" cy="125370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45" y="188149"/>
            <a:ext cx="4370762" cy="723969"/>
          </a:xfrm>
          <a:prstGeom prst="rect">
            <a:avLst/>
          </a:prstGeom>
        </p:spPr>
      </p:pic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208545" y="6084115"/>
            <a:ext cx="2072529" cy="419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Month Year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57225" y="1828800"/>
            <a:ext cx="6415088" cy="561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Insert Title Here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657225" y="2566988"/>
            <a:ext cx="4751388" cy="149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rgbClr val="6F509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Insert subtitle(s)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27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670940"/>
            <a:ext cx="12192000" cy="1198605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545570"/>
            <a:ext cx="12192000" cy="125370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946" y="6338276"/>
            <a:ext cx="1729442" cy="440281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11911" y="982076"/>
            <a:ext cx="7045325" cy="511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/>
            </a:lvl1pPr>
          </a:lstStyle>
          <a:p>
            <a:pPr lvl="0"/>
            <a:r>
              <a:rPr lang="en-US" dirty="0"/>
              <a:t>Contact Person Information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11911" y="1905000"/>
            <a:ext cx="2887193" cy="4736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Contact Us: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11911" y="2406183"/>
            <a:ext cx="3132137" cy="768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rgbClr val="503278"/>
                </a:solidFill>
              </a:defRPr>
            </a:lvl1pPr>
          </a:lstStyle>
          <a:p>
            <a:pPr lvl="0"/>
            <a:r>
              <a:rPr lang="en-US" dirty="0"/>
              <a:t>Email Address(</a:t>
            </a:r>
            <a:r>
              <a:rPr lang="en-US" dirty="0" err="1"/>
              <a:t>es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619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773192"/>
            <a:ext cx="10515600" cy="1052434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42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bg1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11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08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656860"/>
            <a:ext cx="10515600" cy="1168765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11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96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585817"/>
            <a:ext cx="10515600" cy="1004539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level\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13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2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9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42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8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5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816864"/>
            <a:ext cx="3932237" cy="1240535"/>
          </a:xfrm>
        </p:spPr>
        <p:txBody>
          <a:bodyPr anchor="b"/>
          <a:lstStyle>
            <a:lvl1pPr>
              <a:defRPr sz="3200">
                <a:solidFill>
                  <a:srgbClr val="503278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816865"/>
            <a:ext cx="6172200" cy="5044186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11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86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01836"/>
            <a:ext cx="3932237" cy="135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rgbClr val="503278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01837"/>
            <a:ext cx="6172200" cy="51592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11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77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2575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DE7F7-9603-44BC-AE8B-EA10FDB3B77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229FA-BA79-4B40-91A2-65580036B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3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September 2017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Rural Challenges: DSRIP &amp; VBP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57224" y="2566988"/>
            <a:ext cx="6288859" cy="1498600"/>
          </a:xfrm>
        </p:spPr>
        <p:txBody>
          <a:bodyPr/>
          <a:lstStyle/>
          <a:p>
            <a:r>
              <a:rPr lang="en-US" dirty="0"/>
              <a:t>Greg Allen</a:t>
            </a:r>
          </a:p>
          <a:p>
            <a:r>
              <a:rPr lang="en-US" i="1" dirty="0"/>
              <a:t>Director, Division of Program Development &amp; Management</a:t>
            </a:r>
          </a:p>
          <a:p>
            <a:r>
              <a:rPr lang="en-US" i="1" dirty="0"/>
              <a:t>Office of Health Insurance Programs </a:t>
            </a:r>
          </a:p>
        </p:txBody>
      </p:sp>
    </p:spTree>
    <p:extLst>
      <p:ext uri="{BB962C8B-B14F-4D97-AF65-F5344CB8AC3E}">
        <p14:creationId xmlns:p14="http://schemas.microsoft.com/office/powerpoint/2010/main" val="143532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86D35-0403-4589-902B-CB10182DD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DSRIP: Preparing for VBP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38621-61F4-4EE5-9204-FEDC278E6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on DSRIP measures can be a good indicator for the relative readiness and expected performance in VBP arrangements</a:t>
            </a:r>
          </a:p>
          <a:p>
            <a:r>
              <a:rPr lang="en-US" dirty="0"/>
              <a:t>VBP contract arrangements will not mirror PPS formation, but PPSs can be a strong incubator and convener of willing providers</a:t>
            </a:r>
          </a:p>
          <a:p>
            <a:r>
              <a:rPr lang="en-US" dirty="0"/>
              <a:t>Where your potential VBP contracting network is strong, consider how continued performance can be an asset to your MCO partner in strengthening their overall performance</a:t>
            </a:r>
          </a:p>
          <a:p>
            <a:r>
              <a:rPr lang="en-US" dirty="0"/>
              <a:t>Where your potential VBP contracting network has room for improvement, consider the opportunity for potential shared savings</a:t>
            </a:r>
          </a:p>
          <a:p>
            <a:r>
              <a:rPr lang="en-US" dirty="0"/>
              <a:t>Do not ignore areas of care for which you may not have participated in relevant DSRIP projects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CE3C69-53A6-4FF8-B77F-D60B837BA81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1340080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Rural County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775" y="1714294"/>
            <a:ext cx="7481114" cy="439403"/>
          </a:xfrm>
        </p:spPr>
        <p:txBody>
          <a:bodyPr/>
          <a:lstStyle/>
          <a:p>
            <a:pPr marL="0" indent="0">
              <a:buNone/>
            </a:pPr>
            <a:r>
              <a:rPr lang="en-US" sz="1800" i="1" dirty="0"/>
              <a:t>For the purposes of analysis, NYS counties were divided into 4 groups: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September 2017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1E2DFB3-9E63-409E-B336-DF2BEE7C57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394562"/>
              </p:ext>
            </p:extLst>
          </p:nvPr>
        </p:nvGraphicFramePr>
        <p:xfrm>
          <a:off x="404538" y="2160091"/>
          <a:ext cx="1441040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1040">
                  <a:extLst>
                    <a:ext uri="{9D8B030D-6E8A-4147-A177-3AD203B41FA5}">
                      <a16:colId xmlns:a16="http://schemas.microsoft.com/office/drawing/2014/main" val="3140065316"/>
                    </a:ext>
                  </a:extLst>
                </a:gridCol>
              </a:tblGrid>
              <a:tr h="207640">
                <a:tc>
                  <a:txBody>
                    <a:bodyPr/>
                    <a:lstStyle/>
                    <a:p>
                      <a:r>
                        <a:rPr lang="en-US" sz="1400" dirty="0"/>
                        <a:t>New York 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138540"/>
                  </a:ext>
                </a:extLst>
              </a:tr>
              <a:tr h="2076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Bronx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60363"/>
                  </a:ext>
                </a:extLst>
              </a:tr>
              <a:tr h="2076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990935"/>
                  </a:ext>
                </a:extLst>
              </a:tr>
              <a:tr h="2076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084795"/>
                  </a:ext>
                </a:extLst>
              </a:tr>
              <a:tr h="2076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New York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219141"/>
                  </a:ext>
                </a:extLst>
              </a:tr>
              <a:tr h="2076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Richmond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74192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917B1F2-9417-4B35-BDF6-00405E66CD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306574"/>
              </p:ext>
            </p:extLst>
          </p:nvPr>
        </p:nvGraphicFramePr>
        <p:xfrm>
          <a:off x="404537" y="4213505"/>
          <a:ext cx="1432652" cy="1737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32652">
                  <a:extLst>
                    <a:ext uri="{9D8B030D-6E8A-4147-A177-3AD203B41FA5}">
                      <a16:colId xmlns:a16="http://schemas.microsoft.com/office/drawing/2014/main" val="31400653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Suburban NYC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13854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Nassau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60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Rockland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99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Suffolk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084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Westchester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21914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3250365-FB54-4E67-80F9-08CA736496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252854"/>
              </p:ext>
            </p:extLst>
          </p:nvPr>
        </p:nvGraphicFramePr>
        <p:xfrm>
          <a:off x="2041789" y="2160091"/>
          <a:ext cx="1498365" cy="3870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98365">
                  <a:extLst>
                    <a:ext uri="{9D8B030D-6E8A-4147-A177-3AD203B41FA5}">
                      <a16:colId xmlns:a16="http://schemas.microsoft.com/office/drawing/2014/main" val="31400653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Upstate Urban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1385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Albany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360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Broome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99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Chautauqua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3084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Chemung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82191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Dutchess</a:t>
                      </a: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9741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Erie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4323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Monroe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08500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Niagara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25642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Oneida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3511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Onondaga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86151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Orange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96475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Rensselaer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3723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Saratoga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499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Schenectady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80969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Tompkins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52747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Warren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119052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F027DE-7047-4AB4-B674-1D5471591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915026"/>
              </p:ext>
            </p:extLst>
          </p:nvPr>
        </p:nvGraphicFramePr>
        <p:xfrm>
          <a:off x="3736365" y="2158610"/>
          <a:ext cx="2572156" cy="45396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86078">
                  <a:extLst>
                    <a:ext uri="{9D8B030D-6E8A-4147-A177-3AD203B41FA5}">
                      <a16:colId xmlns:a16="http://schemas.microsoft.com/office/drawing/2014/main" val="3140065316"/>
                    </a:ext>
                  </a:extLst>
                </a:gridCol>
                <a:gridCol w="1286078">
                  <a:extLst>
                    <a:ext uri="{9D8B030D-6E8A-4147-A177-3AD203B41FA5}">
                      <a16:colId xmlns:a16="http://schemas.microsoft.com/office/drawing/2014/main" val="270557641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Upstate Rural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1385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Alleghany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Montgomery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360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Cattaraugus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Ontario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99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Cayuga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Orleans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3084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Chenango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Oswego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82191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Clinton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Otsego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9741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Columbia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Putnam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4323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Saint Lawrence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08500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Delaware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Schoharie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25642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Essex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Schuyler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3511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Franklin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Seneca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86151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Fulton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Steuben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96475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Genesee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Sullivan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3723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Tioga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499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Hamilton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Ulster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80969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Herkimer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Washington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52747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Jefferson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Wayne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1190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Lewis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Wyoming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090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Livingston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Yates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8270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Madison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7607004"/>
                  </a:ext>
                </a:extLst>
              </a:tr>
            </a:tbl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4C5FA48-C1B4-46B8-BB24-1E1E1282EF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0947219"/>
              </p:ext>
            </p:extLst>
          </p:nvPr>
        </p:nvGraphicFramePr>
        <p:xfrm>
          <a:off x="7530749" y="3867325"/>
          <a:ext cx="4323127" cy="2603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AC8BFBF-4F12-4951-8BB1-305A9741BF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703563"/>
              </p:ext>
            </p:extLst>
          </p:nvPr>
        </p:nvGraphicFramePr>
        <p:xfrm>
          <a:off x="7530749" y="1108828"/>
          <a:ext cx="4254179" cy="2603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0201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86D35-0403-4589-902B-CB10182DD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Systemwide KPIs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CE3C69-53A6-4FF8-B77F-D60B837BA81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September 2017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AC7DA1D-C6E5-4224-9CD5-E7E572722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580" y="1825626"/>
            <a:ext cx="5769760" cy="439403"/>
          </a:xfrm>
        </p:spPr>
        <p:txBody>
          <a:bodyPr/>
          <a:lstStyle/>
          <a:p>
            <a:pPr marL="0" indent="0">
              <a:buNone/>
            </a:pPr>
            <a:r>
              <a:rPr lang="en-US" sz="1800" b="1" i="1" dirty="0"/>
              <a:t>Upstate Rural Counties perform well on PPRs …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C2E9C56-EBEC-438B-81EF-78D8931AF106}"/>
              </a:ext>
            </a:extLst>
          </p:cNvPr>
          <p:cNvCxnSpPr>
            <a:cxnSpLocks/>
          </p:cNvCxnSpPr>
          <p:nvPr/>
        </p:nvCxnSpPr>
        <p:spPr>
          <a:xfrm flipH="1">
            <a:off x="6343534" y="1659118"/>
            <a:ext cx="1" cy="4986779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9ED55FF-A5AD-4251-A0A7-C426CDF6211C}"/>
              </a:ext>
            </a:extLst>
          </p:cNvPr>
          <p:cNvSpPr txBox="1">
            <a:spLocks/>
          </p:cNvSpPr>
          <p:nvPr/>
        </p:nvSpPr>
        <p:spPr>
          <a:xfrm>
            <a:off x="6500417" y="1825625"/>
            <a:ext cx="5769760" cy="4394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b="1" i="1" dirty="0"/>
              <a:t>… But PPVs show room for improvement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D560AE3-9302-4132-AAD4-A3955CA286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6336092"/>
              </p:ext>
            </p:extLst>
          </p:nvPr>
        </p:nvGraphicFramePr>
        <p:xfrm>
          <a:off x="231775" y="2533475"/>
          <a:ext cx="5837339" cy="368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7AE1CF57-8458-4A84-BB12-243952BFD1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955425"/>
              </p:ext>
            </p:extLst>
          </p:nvPr>
        </p:nvGraphicFramePr>
        <p:xfrm>
          <a:off x="6478340" y="2533475"/>
          <a:ext cx="5547919" cy="368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4851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86D35-0403-4589-902B-CB10182DD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Strengths in Rural Medicaid Performance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CE3C69-53A6-4FF8-B77F-D60B837BA81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September 2017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2DFCA3D-18B3-447F-9A67-F12AC88EC3AD}"/>
              </a:ext>
            </a:extLst>
          </p:cNvPr>
          <p:cNvSpPr txBox="1">
            <a:spLocks/>
          </p:cNvSpPr>
          <p:nvPr/>
        </p:nvSpPr>
        <p:spPr>
          <a:xfrm>
            <a:off x="838200" y="1388259"/>
            <a:ext cx="10515600" cy="10524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50327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/>
              <a:t>Among projects commonly selected by rural PPSs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FD60087-75B7-476E-A5D3-451EDABA75D2}"/>
              </a:ext>
            </a:extLst>
          </p:cNvPr>
          <p:cNvSpPr/>
          <p:nvPr/>
        </p:nvSpPr>
        <p:spPr>
          <a:xfrm>
            <a:off x="1027522" y="5872899"/>
            <a:ext cx="8144758" cy="697583"/>
          </a:xfrm>
          <a:prstGeom prst="roundRect">
            <a:avLst/>
          </a:prstGeom>
          <a:solidFill>
            <a:srgbClr val="6F5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Takeaway: Investigate whether strong performance on BH measures would position potential VBP contractor well for HARP arrangement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1B81CBC-CD20-4374-AE04-1C517D1E4A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5919469"/>
              </p:ext>
            </p:extLst>
          </p:nvPr>
        </p:nvGraphicFramePr>
        <p:xfrm>
          <a:off x="402670" y="2561802"/>
          <a:ext cx="10892405" cy="3285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45AE12E-02A4-4541-9057-9F595235FC0C}"/>
              </a:ext>
            </a:extLst>
          </p:cNvPr>
          <p:cNvCxnSpPr>
            <a:cxnSpLocks/>
          </p:cNvCxnSpPr>
          <p:nvPr/>
        </p:nvCxnSpPr>
        <p:spPr>
          <a:xfrm>
            <a:off x="5848873" y="3055760"/>
            <a:ext cx="0" cy="1835022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0F60079-43CD-4DE8-ADAD-CDFE7201E2AE}"/>
              </a:ext>
            </a:extLst>
          </p:cNvPr>
          <p:cNvCxnSpPr>
            <a:cxnSpLocks/>
          </p:cNvCxnSpPr>
          <p:nvPr/>
        </p:nvCxnSpPr>
        <p:spPr>
          <a:xfrm>
            <a:off x="1535185" y="3077787"/>
            <a:ext cx="3296874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22B8CFD-B130-4B8A-A5AC-C26E8D2F56EB}"/>
              </a:ext>
            </a:extLst>
          </p:cNvPr>
          <p:cNvSpPr txBox="1"/>
          <p:nvPr/>
        </p:nvSpPr>
        <p:spPr>
          <a:xfrm>
            <a:off x="0" y="2886483"/>
            <a:ext cx="1574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Statewide Goal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DFE4E75-7444-4085-AD22-9DA6E9133B03}"/>
              </a:ext>
            </a:extLst>
          </p:cNvPr>
          <p:cNvCxnSpPr>
            <a:cxnSpLocks/>
          </p:cNvCxnSpPr>
          <p:nvPr/>
        </p:nvCxnSpPr>
        <p:spPr>
          <a:xfrm>
            <a:off x="6887361" y="2631427"/>
            <a:ext cx="3363986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0A43E82-4B63-4238-902D-82838CCBED08}"/>
              </a:ext>
            </a:extLst>
          </p:cNvPr>
          <p:cNvSpPr txBox="1"/>
          <p:nvPr/>
        </p:nvSpPr>
        <p:spPr>
          <a:xfrm>
            <a:off x="9947110" y="2284540"/>
            <a:ext cx="1574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Statewide Goal</a:t>
            </a:r>
          </a:p>
        </p:txBody>
      </p:sp>
    </p:spTree>
    <p:extLst>
      <p:ext uri="{BB962C8B-B14F-4D97-AF65-F5344CB8AC3E}">
        <p14:creationId xmlns:p14="http://schemas.microsoft.com/office/powerpoint/2010/main" val="1079120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3958627-116E-4CD0-85DF-32948AC775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8804070"/>
              </p:ext>
            </p:extLst>
          </p:nvPr>
        </p:nvGraphicFramePr>
        <p:xfrm>
          <a:off x="500447" y="2440694"/>
          <a:ext cx="6948977" cy="4051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8886D35-0403-4589-902B-CB10182DD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Strengths in Rural Medicaid Performance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CE3C69-53A6-4FF8-B77F-D60B837BA81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September 2017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2DFCA3D-18B3-447F-9A67-F12AC88EC3AD}"/>
              </a:ext>
            </a:extLst>
          </p:cNvPr>
          <p:cNvSpPr txBox="1">
            <a:spLocks/>
          </p:cNvSpPr>
          <p:nvPr/>
        </p:nvSpPr>
        <p:spPr>
          <a:xfrm>
            <a:off x="838200" y="1388259"/>
            <a:ext cx="10515600" cy="10524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50327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/>
              <a:t>Among projects NOT commonly selected by rural PPSs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1D13DC0-DB5F-49A0-95F7-542C7C4EF4DE}"/>
              </a:ext>
            </a:extLst>
          </p:cNvPr>
          <p:cNvCxnSpPr/>
          <p:nvPr/>
        </p:nvCxnSpPr>
        <p:spPr>
          <a:xfrm>
            <a:off x="1290686" y="5746286"/>
            <a:ext cx="5495827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42FEF44-7DBC-4372-B35E-7FCBFB1238AD}"/>
              </a:ext>
            </a:extLst>
          </p:cNvPr>
          <p:cNvSpPr txBox="1"/>
          <p:nvPr/>
        </p:nvSpPr>
        <p:spPr>
          <a:xfrm>
            <a:off x="1650289" y="5385705"/>
            <a:ext cx="15744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Statewide Goal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CAB67FC-FDA5-4B17-8DD9-34C8D40B9380}"/>
              </a:ext>
            </a:extLst>
          </p:cNvPr>
          <p:cNvSpPr/>
          <p:nvPr/>
        </p:nvSpPr>
        <p:spPr>
          <a:xfrm>
            <a:off x="7711126" y="3252993"/>
            <a:ext cx="3487918" cy="2023655"/>
          </a:xfrm>
          <a:prstGeom prst="roundRect">
            <a:avLst/>
          </a:prstGeom>
          <a:solidFill>
            <a:srgbClr val="6F5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Takeaway: Investigate whether strong performance on maternity measures would position potential VBP contractors well for Maternity arrangement</a:t>
            </a:r>
          </a:p>
        </p:txBody>
      </p:sp>
    </p:spTree>
    <p:extLst>
      <p:ext uri="{BB962C8B-B14F-4D97-AF65-F5344CB8AC3E}">
        <p14:creationId xmlns:p14="http://schemas.microsoft.com/office/powerpoint/2010/main" val="1218450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86D35-0403-4589-902B-CB10182DD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Opportunities for Improvement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CE3C69-53A6-4FF8-B77F-D60B837BA81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September 2017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2DFCA3D-18B3-447F-9A67-F12AC88EC3AD}"/>
              </a:ext>
            </a:extLst>
          </p:cNvPr>
          <p:cNvSpPr txBox="1">
            <a:spLocks/>
          </p:cNvSpPr>
          <p:nvPr/>
        </p:nvSpPr>
        <p:spPr>
          <a:xfrm>
            <a:off x="838200" y="1388259"/>
            <a:ext cx="10515600" cy="10524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50327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/>
              <a:t>Revisiting PPV Performance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CAB67FC-FDA5-4B17-8DD9-34C8D40B9380}"/>
              </a:ext>
            </a:extLst>
          </p:cNvPr>
          <p:cNvSpPr/>
          <p:nvPr/>
        </p:nvSpPr>
        <p:spPr>
          <a:xfrm>
            <a:off x="7541443" y="3564078"/>
            <a:ext cx="3487918" cy="2023655"/>
          </a:xfrm>
          <a:prstGeom prst="roundRect">
            <a:avLst/>
          </a:prstGeom>
          <a:solidFill>
            <a:srgbClr val="6F5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Takeaway: Unnecessary utilization of ED might indicate strong potential for Shared Savings in IPC or TCGP arrangements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2168E29-20F4-41F2-B1AD-0EE32788D0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7235228"/>
              </p:ext>
            </p:extLst>
          </p:nvPr>
        </p:nvGraphicFramePr>
        <p:xfrm>
          <a:off x="838200" y="2650921"/>
          <a:ext cx="5547919" cy="368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116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Questions on DSRIP or VBP?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911" y="1897561"/>
            <a:ext cx="2887193" cy="1516758"/>
          </a:xfrm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dsrip@health.ny.gov</a:t>
            </a:r>
          </a:p>
          <a:p>
            <a:r>
              <a:rPr lang="en-US" dirty="0"/>
              <a:t>vbp@health.ny.gov</a:t>
            </a:r>
          </a:p>
        </p:txBody>
      </p:sp>
    </p:spTree>
    <p:extLst>
      <p:ext uri="{BB962C8B-B14F-4D97-AF65-F5344CB8AC3E}">
        <p14:creationId xmlns:p14="http://schemas.microsoft.com/office/powerpoint/2010/main" val="3301862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DADDE28A481049A9D71CF46584F369" ma:contentTypeVersion="9" ma:contentTypeDescription="Create a new document." ma:contentTypeScope="" ma:versionID="ebc6de57abfe5c692a8499ad239a554c">
  <xsd:schema xmlns:xsd="http://www.w3.org/2001/XMLSchema" xmlns:xs="http://www.w3.org/2001/XMLSchema" xmlns:p="http://schemas.microsoft.com/office/2006/metadata/properties" xmlns:ns1="http://schemas.microsoft.com/sharepoint/v3" xmlns:ns2="917f6f2d-15e3-4b2e-b8e4-f31a05b2922b" xmlns:ns3="890e9c21-b251-49b7-9079-548dd9a8bb22" targetNamespace="http://schemas.microsoft.com/office/2006/metadata/properties" ma:root="true" ma:fieldsID="9e4cba138d3d45d0a176c827f0867674" ns1:_="" ns2:_="" ns3:_="">
    <xsd:import namespace="http://schemas.microsoft.com/sharepoint/v3"/>
    <xsd:import namespace="917f6f2d-15e3-4b2e-b8e4-f31a05b2922b"/>
    <xsd:import namespace="890e9c21-b251-49b7-9079-548dd9a8bb2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2:SharingHintHash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7f6f2d-15e3-4b2e-b8e4-f31a05b2922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0e9c21-b251-49b7-9079-548dd9a8bb22" elementFormDefault="qualified">
    <xsd:import namespace="http://schemas.microsoft.com/office/2006/documentManagement/types"/>
    <xsd:import namespace="http://schemas.microsoft.com/office/infopath/2007/PartnerControls"/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A2CE92-FB9F-4519-8375-747118B8B34B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917f6f2d-15e3-4b2e-b8e4-f31a05b2922b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890e9c21-b251-49b7-9079-548dd9a8bb2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46D3B63-294E-4DCB-A5BB-7AECA0268F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17f6f2d-15e3-4b2e-b8e4-f31a05b2922b"/>
    <ds:schemaRef ds:uri="890e9c21-b251-49b7-9079-548dd9a8bb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D6E725-92FB-4600-9D98-ACFBDC17CF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402</Words>
  <Application>Microsoft Office PowerPoint</Application>
  <PresentationFormat>Widescreen</PresentationFormat>
  <Paragraphs>114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Custom Design</vt:lpstr>
      <vt:lpstr>PowerPoint Presentation</vt:lpstr>
      <vt:lpstr>DSRIP: Preparing for VBP</vt:lpstr>
      <vt:lpstr>Rural County Analysis</vt:lpstr>
      <vt:lpstr>Systemwide KPIs</vt:lpstr>
      <vt:lpstr>Strengths in Rural Medicaid Performance</vt:lpstr>
      <vt:lpstr>Strengths in Rural Medicaid Performance</vt:lpstr>
      <vt:lpstr>Opportunities for Improvement</vt:lpstr>
      <vt:lpstr>PowerPoint Presentation</vt:lpstr>
    </vt:vector>
  </TitlesOfParts>
  <Company>NYS Department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Golden</dc:creator>
  <cp:lastModifiedBy>Phil Kahn</cp:lastModifiedBy>
  <cp:revision>64</cp:revision>
  <dcterms:created xsi:type="dcterms:W3CDTF">2014-12-12T19:37:34Z</dcterms:created>
  <dcterms:modified xsi:type="dcterms:W3CDTF">2017-09-20T13:29:51Z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0x010100FFDADDE28A481049A9D71CF46584F369</vt:lpwstr>
  </property>
</Properties>
</file>