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  <p:sldMasterId id="2147483682" r:id="rId2"/>
    <p:sldMasterId id="2147483701" r:id="rId3"/>
    <p:sldMasterId id="2147483714" r:id="rId4"/>
  </p:sldMasterIdLst>
  <p:notesMasterIdLst>
    <p:notesMasterId r:id="rId56"/>
  </p:notesMasterIdLst>
  <p:sldIdLst>
    <p:sldId id="316" r:id="rId5"/>
    <p:sldId id="317" r:id="rId6"/>
    <p:sldId id="318" r:id="rId7"/>
    <p:sldId id="319" r:id="rId8"/>
    <p:sldId id="320" r:id="rId9"/>
    <p:sldId id="321" r:id="rId10"/>
    <p:sldId id="298" r:id="rId11"/>
    <p:sldId id="299" r:id="rId12"/>
    <p:sldId id="300" r:id="rId13"/>
    <p:sldId id="301" r:id="rId14"/>
    <p:sldId id="302" r:id="rId15"/>
    <p:sldId id="303" r:id="rId16"/>
    <p:sldId id="304" r:id="rId17"/>
    <p:sldId id="305" r:id="rId18"/>
    <p:sldId id="306" r:id="rId19"/>
    <p:sldId id="307" r:id="rId20"/>
    <p:sldId id="308" r:id="rId21"/>
    <p:sldId id="309" r:id="rId22"/>
    <p:sldId id="310" r:id="rId23"/>
    <p:sldId id="311" r:id="rId24"/>
    <p:sldId id="312" r:id="rId25"/>
    <p:sldId id="313" r:id="rId26"/>
    <p:sldId id="314" r:id="rId27"/>
    <p:sldId id="315" r:id="rId28"/>
    <p:sldId id="270" r:id="rId29"/>
    <p:sldId id="271" r:id="rId30"/>
    <p:sldId id="272" r:id="rId31"/>
    <p:sldId id="273" r:id="rId32"/>
    <p:sldId id="274" r:id="rId33"/>
    <p:sldId id="275" r:id="rId34"/>
    <p:sldId id="276" r:id="rId35"/>
    <p:sldId id="277" r:id="rId36"/>
    <p:sldId id="297" r:id="rId37"/>
    <p:sldId id="279" r:id="rId38"/>
    <p:sldId id="280" r:id="rId39"/>
    <p:sldId id="281" r:id="rId40"/>
    <p:sldId id="282" r:id="rId41"/>
    <p:sldId id="283" r:id="rId42"/>
    <p:sldId id="284" r:id="rId43"/>
    <p:sldId id="285" r:id="rId44"/>
    <p:sldId id="286" r:id="rId45"/>
    <p:sldId id="287" r:id="rId46"/>
    <p:sldId id="288" r:id="rId47"/>
    <p:sldId id="289" r:id="rId48"/>
    <p:sldId id="290" r:id="rId49"/>
    <p:sldId id="291" r:id="rId50"/>
    <p:sldId id="292" r:id="rId51"/>
    <p:sldId id="293" r:id="rId52"/>
    <p:sldId id="294" r:id="rId53"/>
    <p:sldId id="295" r:id="rId54"/>
    <p:sldId id="296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6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01F309-5712-4073-B556-3676A4A6B4F4}" type="datetimeFigureOut">
              <a:rPr lang="en-US" smtClean="0"/>
              <a:t>9/28/2016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A1D12-7416-42A0-ABFF-3FFD6ED50D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294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A019F3-8596-4028-9847-CBD3A185B07A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681521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Geneva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46621-D7DE-4AC4-8427-423CAC96BC4E}" type="slidenum">
              <a:rPr kumimoji="0" lang="en-US" altLang="en-US" sz="1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ucida Grande" charset="0"/>
                <a:ea typeface="MS PGothic" panose="020B0600070205080204" pitchFamily="34" charset="-128"/>
                <a:cs typeface="Geneva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ucida Grande" charset="0"/>
              <a:ea typeface="MS PGothic" panose="020B0600070205080204" pitchFamily="34" charset="-128"/>
              <a:cs typeface="Geneva"/>
            </a:endParaRPr>
          </a:p>
        </p:txBody>
      </p:sp>
      <p:sp>
        <p:nvSpPr>
          <p:cNvPr id="6246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8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cs typeface="Geneva"/>
            </a:endParaRPr>
          </a:p>
        </p:txBody>
      </p:sp>
    </p:spTree>
    <p:extLst>
      <p:ext uri="{BB962C8B-B14F-4D97-AF65-F5344CB8AC3E}">
        <p14:creationId xmlns:p14="http://schemas.microsoft.com/office/powerpoint/2010/main" val="581989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Geneva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2DB747-E31B-48B5-A2FF-D96E4AECF0A1}" type="slidenum">
              <a:rPr kumimoji="0" lang="en-US" altLang="en-US" sz="1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ucida Grande" charset="0"/>
                <a:ea typeface="MS PGothic" panose="020B0600070205080204" pitchFamily="34" charset="-128"/>
                <a:cs typeface="Geneva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ucida Grande" charset="0"/>
              <a:ea typeface="MS PGothic" panose="020B0600070205080204" pitchFamily="34" charset="-128"/>
              <a:cs typeface="Geneva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>
              <a:cs typeface="Geneva"/>
            </a:endParaRPr>
          </a:p>
        </p:txBody>
      </p:sp>
    </p:spTree>
    <p:extLst>
      <p:ext uri="{BB962C8B-B14F-4D97-AF65-F5344CB8AC3E}">
        <p14:creationId xmlns:p14="http://schemas.microsoft.com/office/powerpoint/2010/main" val="37708971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Geneva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BE169-489A-4019-BE52-9F915BE21E31}" type="slidenum">
              <a:rPr kumimoji="0" lang="en-US" altLang="en-US" sz="1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ucida Grande" charset="0"/>
                <a:ea typeface="MS PGothic" panose="020B0600070205080204" pitchFamily="34" charset="-128"/>
                <a:cs typeface="Geneva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ucida Grande" charset="0"/>
              <a:ea typeface="MS PGothic" panose="020B0600070205080204" pitchFamily="34" charset="-128"/>
              <a:cs typeface="Geneva"/>
            </a:endParaRPr>
          </a:p>
        </p:txBody>
      </p:sp>
      <p:sp>
        <p:nvSpPr>
          <p:cNvPr id="6451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6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cs typeface="Geneva"/>
            </a:endParaRPr>
          </a:p>
        </p:txBody>
      </p:sp>
    </p:spTree>
    <p:extLst>
      <p:ext uri="{BB962C8B-B14F-4D97-AF65-F5344CB8AC3E}">
        <p14:creationId xmlns:p14="http://schemas.microsoft.com/office/powerpoint/2010/main" val="4441697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Geneva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B669BE-33A6-4960-8B26-B9BACB94B478}" type="slidenum">
              <a:rPr kumimoji="0" lang="en-US" altLang="en-US" sz="1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ucida Grande" charset="0"/>
                <a:ea typeface="MS PGothic" panose="020B0600070205080204" pitchFamily="34" charset="-128"/>
                <a:cs typeface="Geneva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ucida Grande" charset="0"/>
              <a:ea typeface="MS PGothic" panose="020B0600070205080204" pitchFamily="34" charset="-128"/>
              <a:cs typeface="Geneva"/>
            </a:endParaRPr>
          </a:p>
        </p:txBody>
      </p:sp>
      <p:sp>
        <p:nvSpPr>
          <p:cNvPr id="6656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4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cs typeface="Geneva"/>
            </a:endParaRPr>
          </a:p>
        </p:txBody>
      </p:sp>
    </p:spTree>
    <p:extLst>
      <p:ext uri="{BB962C8B-B14F-4D97-AF65-F5344CB8AC3E}">
        <p14:creationId xmlns:p14="http://schemas.microsoft.com/office/powerpoint/2010/main" val="30609887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Geneva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B669BE-33A6-4960-8B26-B9BACB94B478}" type="slidenum">
              <a:rPr kumimoji="0" lang="en-US" altLang="en-US" sz="1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ucida Grande" charset="0"/>
                <a:ea typeface="MS PGothic" panose="020B0600070205080204" pitchFamily="34" charset="-128"/>
                <a:cs typeface="Geneva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ucida Grande" charset="0"/>
              <a:ea typeface="MS PGothic" panose="020B0600070205080204" pitchFamily="34" charset="-128"/>
              <a:cs typeface="Geneva"/>
            </a:endParaRPr>
          </a:p>
        </p:txBody>
      </p:sp>
      <p:sp>
        <p:nvSpPr>
          <p:cNvPr id="6656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4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cs typeface="Geneva"/>
            </a:endParaRPr>
          </a:p>
        </p:txBody>
      </p:sp>
    </p:spTree>
    <p:extLst>
      <p:ext uri="{BB962C8B-B14F-4D97-AF65-F5344CB8AC3E}">
        <p14:creationId xmlns:p14="http://schemas.microsoft.com/office/powerpoint/2010/main" val="37952808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92E9D8-7C97-A440-81F1-8E6A80A5EC41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ucida Grande" charset="0"/>
                <a:ea typeface="ＭＳ Ｐゴシック" charset="0"/>
                <a:cs typeface="ＭＳ Ｐゴシック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ucida Grande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650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765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3818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Geneva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08C6DA-D340-467F-B568-35AEC10194A7}" type="slidenum">
              <a:rPr kumimoji="0" lang="en-US" altLang="en-US" sz="1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ucida Grande" charset="0"/>
                <a:ea typeface="MS PGothic" panose="020B0600070205080204" pitchFamily="34" charset="-128"/>
                <a:cs typeface="Geneva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ucida Grande" charset="0"/>
              <a:ea typeface="MS PGothic" panose="020B0600070205080204" pitchFamily="34" charset="-128"/>
              <a:cs typeface="Geneva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>
              <a:cs typeface="Geneva"/>
            </a:endParaRPr>
          </a:p>
        </p:txBody>
      </p:sp>
    </p:spTree>
    <p:extLst>
      <p:ext uri="{BB962C8B-B14F-4D97-AF65-F5344CB8AC3E}">
        <p14:creationId xmlns:p14="http://schemas.microsoft.com/office/powerpoint/2010/main" val="23994899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Geneva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D5B7F2-9A2A-4C2C-93E9-ED7C94EF6BA8}" type="slidenum">
              <a:rPr kumimoji="0" lang="en-US" altLang="en-US" sz="1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ucida Grande" charset="0"/>
                <a:ea typeface="MS PGothic" panose="020B0600070205080204" pitchFamily="34" charset="-128"/>
                <a:cs typeface="Geneva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ucida Grande" charset="0"/>
              <a:ea typeface="MS PGothic" panose="020B0600070205080204" pitchFamily="34" charset="-128"/>
              <a:cs typeface="Geneva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>
              <a:cs typeface="Geneva"/>
            </a:endParaRPr>
          </a:p>
        </p:txBody>
      </p:sp>
    </p:spTree>
    <p:extLst>
      <p:ext uri="{BB962C8B-B14F-4D97-AF65-F5344CB8AC3E}">
        <p14:creationId xmlns:p14="http://schemas.microsoft.com/office/powerpoint/2010/main" val="9655325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Geneva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ADB0BF-F565-4CEC-B0CA-2BA4B766162C}" type="slidenum">
              <a:rPr kumimoji="0" lang="en-US" altLang="en-US" sz="1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ucida Grande" charset="0"/>
                <a:ea typeface="MS PGothic" panose="020B0600070205080204" pitchFamily="34" charset="-128"/>
                <a:cs typeface="Geneva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ucida Grande" charset="0"/>
              <a:ea typeface="MS PGothic" panose="020B0600070205080204" pitchFamily="34" charset="-128"/>
              <a:cs typeface="Geneva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>
              <a:cs typeface="Geneva"/>
            </a:endParaRPr>
          </a:p>
        </p:txBody>
      </p:sp>
    </p:spTree>
    <p:extLst>
      <p:ext uri="{BB962C8B-B14F-4D97-AF65-F5344CB8AC3E}">
        <p14:creationId xmlns:p14="http://schemas.microsoft.com/office/powerpoint/2010/main" val="17701763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Geneva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5F07F1-5F41-4D8A-AC43-C4573C93795E}" type="slidenum">
              <a:rPr kumimoji="0" lang="en-US" altLang="en-US" sz="1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ucida Grande" charset="0"/>
                <a:ea typeface="MS PGothic" panose="020B0600070205080204" pitchFamily="34" charset="-128"/>
                <a:cs typeface="Geneva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ucida Grande" charset="0"/>
              <a:ea typeface="MS PGothic" panose="020B0600070205080204" pitchFamily="34" charset="-128"/>
              <a:cs typeface="Geneva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>
              <a:cs typeface="Geneva"/>
            </a:endParaRPr>
          </a:p>
        </p:txBody>
      </p:sp>
    </p:spTree>
    <p:extLst>
      <p:ext uri="{BB962C8B-B14F-4D97-AF65-F5344CB8AC3E}">
        <p14:creationId xmlns:p14="http://schemas.microsoft.com/office/powerpoint/2010/main" val="17802919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A019F3-8596-4028-9847-CBD3A185B07A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1133564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Geneva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63F26C-F3F8-42DA-9D45-9309B5E8B6AF}" type="slidenum">
              <a:rPr kumimoji="0" lang="en-US" altLang="en-US" sz="1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ucida Grande" charset="0"/>
                <a:ea typeface="MS PGothic" panose="020B0600070205080204" pitchFamily="34" charset="-128"/>
                <a:cs typeface="Geneva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1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ucida Grande" charset="0"/>
              <a:ea typeface="MS PGothic" panose="020B0600070205080204" pitchFamily="34" charset="-128"/>
              <a:cs typeface="Geneva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>
              <a:cs typeface="Geneva"/>
            </a:endParaRPr>
          </a:p>
        </p:txBody>
      </p:sp>
    </p:spTree>
    <p:extLst>
      <p:ext uri="{BB962C8B-B14F-4D97-AF65-F5344CB8AC3E}">
        <p14:creationId xmlns:p14="http://schemas.microsoft.com/office/powerpoint/2010/main" val="38941705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Geneva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850ED-DB80-473E-8CC8-680F6450B00F}" type="slidenum">
              <a:rPr kumimoji="0" lang="en-US" altLang="en-US" sz="1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ucida Grande" charset="0"/>
                <a:ea typeface="MS PGothic" panose="020B0600070205080204" pitchFamily="34" charset="-128"/>
                <a:cs typeface="Geneva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ucida Grande" charset="0"/>
              <a:ea typeface="MS PGothic" panose="020B0600070205080204" pitchFamily="34" charset="-128"/>
              <a:cs typeface="Geneva"/>
            </a:endParaRPr>
          </a:p>
        </p:txBody>
      </p:sp>
      <p:sp>
        <p:nvSpPr>
          <p:cNvPr id="7475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6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cs typeface="Geneva"/>
            </a:endParaRPr>
          </a:p>
        </p:txBody>
      </p:sp>
    </p:spTree>
    <p:extLst>
      <p:ext uri="{BB962C8B-B14F-4D97-AF65-F5344CB8AC3E}">
        <p14:creationId xmlns:p14="http://schemas.microsoft.com/office/powerpoint/2010/main" val="10938834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8836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8316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7306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7263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5242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7811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79384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97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A019F3-8596-4028-9847-CBD3A185B07A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50394214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49538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60597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153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44081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0654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85983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62386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26566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27874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2323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A019F3-8596-4028-9847-CBD3A185B07A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00518136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20338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33530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66484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95708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33822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24678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21728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90099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5303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Geneva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F8FA28-2487-4810-81E7-12CCB57F7594}" type="slidenum">
              <a:rPr kumimoji="0" lang="en-US" altLang="en-US" sz="1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ucida Grande" charset="0"/>
                <a:ea typeface="MS PGothic" panose="020B0600070205080204" pitchFamily="34" charset="-128"/>
                <a:cs typeface="Geneva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ucida Grande" charset="0"/>
              <a:ea typeface="MS PGothic" panose="020B0600070205080204" pitchFamily="34" charset="-128"/>
              <a:cs typeface="Geneva"/>
            </a:endParaRPr>
          </a:p>
        </p:txBody>
      </p:sp>
      <p:sp>
        <p:nvSpPr>
          <p:cNvPr id="5017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8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cs typeface="Geneva"/>
            </a:endParaRPr>
          </a:p>
        </p:txBody>
      </p:sp>
    </p:spTree>
    <p:extLst>
      <p:ext uri="{BB962C8B-B14F-4D97-AF65-F5344CB8AC3E}">
        <p14:creationId xmlns:p14="http://schemas.microsoft.com/office/powerpoint/2010/main" val="4199851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Geneva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7BCAE1-4997-41E9-BFA6-5E6A6D54C006}" type="slidenum">
              <a:rPr kumimoji="0" lang="en-US" altLang="en-US" sz="1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ucida Grande" charset="0"/>
                <a:ea typeface="MS PGothic" panose="020B0600070205080204" pitchFamily="34" charset="-128"/>
                <a:cs typeface="Geneva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ucida Grande" charset="0"/>
              <a:ea typeface="MS PGothic" panose="020B0600070205080204" pitchFamily="34" charset="-128"/>
              <a:cs typeface="Geneva"/>
            </a:endParaRPr>
          </a:p>
        </p:txBody>
      </p:sp>
      <p:sp>
        <p:nvSpPr>
          <p:cNvPr id="5120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4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cs typeface="Geneva"/>
            </a:endParaRPr>
          </a:p>
        </p:txBody>
      </p:sp>
    </p:spTree>
    <p:extLst>
      <p:ext uri="{BB962C8B-B14F-4D97-AF65-F5344CB8AC3E}">
        <p14:creationId xmlns:p14="http://schemas.microsoft.com/office/powerpoint/2010/main" val="7289080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Geneva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7C3177-260A-411B-841E-99D84FA3641F}" type="slidenum">
              <a:rPr kumimoji="0" lang="en-US" altLang="en-US" sz="1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ucida Grande" charset="0"/>
                <a:ea typeface="MS PGothic" panose="020B0600070205080204" pitchFamily="34" charset="-128"/>
                <a:cs typeface="Geneva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ucida Grande" charset="0"/>
              <a:ea typeface="MS PGothic" panose="020B0600070205080204" pitchFamily="34" charset="-128"/>
              <a:cs typeface="Geneva"/>
            </a:endParaRPr>
          </a:p>
        </p:txBody>
      </p:sp>
      <p:sp>
        <p:nvSpPr>
          <p:cNvPr id="5222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8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cs typeface="Geneva"/>
            </a:endParaRPr>
          </a:p>
        </p:txBody>
      </p:sp>
    </p:spTree>
    <p:extLst>
      <p:ext uri="{BB962C8B-B14F-4D97-AF65-F5344CB8AC3E}">
        <p14:creationId xmlns:p14="http://schemas.microsoft.com/office/powerpoint/2010/main" val="29484204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Geneva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4BE6DD-DEC9-4911-9AC9-D2EBADF4E0D3}" type="slidenum">
              <a:rPr kumimoji="0" lang="en-US" altLang="en-US" sz="1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ucida Grande" charset="0"/>
                <a:ea typeface="MS PGothic" panose="020B0600070205080204" pitchFamily="34" charset="-128"/>
                <a:cs typeface="Geneva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ucida Grande" charset="0"/>
              <a:ea typeface="MS PGothic" panose="020B0600070205080204" pitchFamily="34" charset="-128"/>
              <a:cs typeface="Geneva"/>
            </a:endParaRPr>
          </a:p>
        </p:txBody>
      </p:sp>
      <p:sp>
        <p:nvSpPr>
          <p:cNvPr id="5325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2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cs typeface="Geneva"/>
            </a:endParaRPr>
          </a:p>
        </p:txBody>
      </p:sp>
    </p:spTree>
    <p:extLst>
      <p:ext uri="{BB962C8B-B14F-4D97-AF65-F5344CB8AC3E}">
        <p14:creationId xmlns:p14="http://schemas.microsoft.com/office/powerpoint/2010/main" val="29201239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Geneva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46621-D7DE-4AC4-8427-423CAC96BC4E}" type="slidenum">
              <a:rPr kumimoji="0" lang="en-US" altLang="en-US" sz="1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ucida Grande" charset="0"/>
                <a:ea typeface="MS PGothic" panose="020B0600070205080204" pitchFamily="34" charset="-128"/>
                <a:cs typeface="Geneva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ucida Grande" charset="0"/>
              <a:ea typeface="MS PGothic" panose="020B0600070205080204" pitchFamily="34" charset="-128"/>
              <a:cs typeface="Geneva"/>
            </a:endParaRPr>
          </a:p>
        </p:txBody>
      </p:sp>
      <p:sp>
        <p:nvSpPr>
          <p:cNvPr id="6246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8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cs typeface="Geneva"/>
            </a:endParaRPr>
          </a:p>
        </p:txBody>
      </p:sp>
    </p:spTree>
    <p:extLst>
      <p:ext uri="{BB962C8B-B14F-4D97-AF65-F5344CB8AC3E}">
        <p14:creationId xmlns:p14="http://schemas.microsoft.com/office/powerpoint/2010/main" val="4096540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A9A8E-D5D8-46D5-AD9F-3E444D724A92}" type="datetimeFigureOut">
              <a:rPr lang="en-US" smtClean="0"/>
              <a:t>9/28/2016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EF545-1F49-449A-AA41-9369327E38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902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A9A8E-D5D8-46D5-AD9F-3E444D724A92}" type="datetimeFigureOut">
              <a:rPr lang="en-US" smtClean="0"/>
              <a:t>9/28/2016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EF545-1F49-449A-AA41-9369327E38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147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A9A8E-D5D8-46D5-AD9F-3E444D724A92}" type="datetimeFigureOut">
              <a:rPr lang="en-US" smtClean="0"/>
              <a:t>9/28/2016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EF545-1F49-449A-AA41-9369327E38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7814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4"/>
          <p:cNvSpPr>
            <a:spLocks noGrp="1"/>
          </p:cNvSpPr>
          <p:nvPr>
            <p:ph type="pic" sz="quarter" idx="10"/>
          </p:nvPr>
        </p:nvSpPr>
        <p:spPr>
          <a:xfrm>
            <a:off x="5519738" y="440532"/>
            <a:ext cx="2880519" cy="2952750"/>
          </a:xfrm>
          <a:prstGeom prst="rect">
            <a:avLst/>
          </a:prstGeom>
        </p:spPr>
        <p:txBody>
          <a:bodyPr vert="horz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4613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4"/>
          <p:cNvSpPr>
            <a:spLocks noGrp="1"/>
          </p:cNvSpPr>
          <p:nvPr>
            <p:ph type="pic" sz="quarter" idx="10"/>
          </p:nvPr>
        </p:nvSpPr>
        <p:spPr>
          <a:xfrm>
            <a:off x="659607" y="1016794"/>
            <a:ext cx="1547812" cy="1943894"/>
          </a:xfrm>
          <a:prstGeom prst="rect">
            <a:avLst/>
          </a:prstGeom>
        </p:spPr>
        <p:txBody>
          <a:bodyPr vert="horz"/>
          <a:lstStyle/>
          <a:p>
            <a:endParaRPr lang="en-US" dirty="0"/>
          </a:p>
        </p:txBody>
      </p:sp>
      <p:sp>
        <p:nvSpPr>
          <p:cNvPr id="6" name="Рисунок 4"/>
          <p:cNvSpPr>
            <a:spLocks noGrp="1"/>
          </p:cNvSpPr>
          <p:nvPr>
            <p:ph type="pic" sz="quarter" idx="11"/>
          </p:nvPr>
        </p:nvSpPr>
        <p:spPr>
          <a:xfrm>
            <a:off x="2315581" y="1052736"/>
            <a:ext cx="1547812" cy="1943894"/>
          </a:xfrm>
          <a:prstGeom prst="rect">
            <a:avLst/>
          </a:prstGeom>
        </p:spPr>
        <p:txBody>
          <a:bodyPr vert="horz"/>
          <a:lstStyle/>
          <a:p>
            <a:endParaRPr lang="en-US" dirty="0"/>
          </a:p>
        </p:txBody>
      </p:sp>
      <p:sp>
        <p:nvSpPr>
          <p:cNvPr id="7" name="Рисунок 4"/>
          <p:cNvSpPr>
            <a:spLocks noGrp="1"/>
          </p:cNvSpPr>
          <p:nvPr>
            <p:ph type="pic" sz="quarter" idx="12"/>
          </p:nvPr>
        </p:nvSpPr>
        <p:spPr>
          <a:xfrm>
            <a:off x="4187789" y="1016732"/>
            <a:ext cx="1547812" cy="1943894"/>
          </a:xfrm>
          <a:prstGeom prst="rect">
            <a:avLst/>
          </a:prstGeom>
        </p:spPr>
        <p:txBody>
          <a:bodyPr vert="horz"/>
          <a:lstStyle/>
          <a:p>
            <a:endParaRPr lang="en-US" dirty="0"/>
          </a:p>
        </p:txBody>
      </p:sp>
      <p:sp>
        <p:nvSpPr>
          <p:cNvPr id="8" name="Рисунок 4"/>
          <p:cNvSpPr>
            <a:spLocks noGrp="1"/>
          </p:cNvSpPr>
          <p:nvPr>
            <p:ph type="pic" sz="quarter" idx="13"/>
          </p:nvPr>
        </p:nvSpPr>
        <p:spPr>
          <a:xfrm>
            <a:off x="6059997" y="1016732"/>
            <a:ext cx="1547812" cy="1943894"/>
          </a:xfrm>
          <a:prstGeom prst="rect">
            <a:avLst/>
          </a:prstGeom>
        </p:spPr>
        <p:txBody>
          <a:bodyPr vert="horz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79895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/>
          <p:cNvSpPr>
            <a:spLocks noGrp="1"/>
          </p:cNvSpPr>
          <p:nvPr>
            <p:ph type="pic" sz="quarter" idx="10"/>
          </p:nvPr>
        </p:nvSpPr>
        <p:spPr>
          <a:xfrm>
            <a:off x="2726691" y="1101497"/>
            <a:ext cx="3514719" cy="3225798"/>
          </a:xfrm>
          <a:custGeom>
            <a:avLst/>
            <a:gdLst>
              <a:gd name="connsiteX0" fmla="*/ 0 w 3456137"/>
              <a:gd name="connsiteY0" fmla="*/ 0 h 3024907"/>
              <a:gd name="connsiteX1" fmla="*/ 3456137 w 3456137"/>
              <a:gd name="connsiteY1" fmla="*/ 0 h 3024907"/>
              <a:gd name="connsiteX2" fmla="*/ 3456137 w 3456137"/>
              <a:gd name="connsiteY2" fmla="*/ 3024907 h 3024907"/>
              <a:gd name="connsiteX3" fmla="*/ 0 w 3456137"/>
              <a:gd name="connsiteY3" fmla="*/ 3024907 h 3024907"/>
              <a:gd name="connsiteX4" fmla="*/ 0 w 3456137"/>
              <a:gd name="connsiteY4" fmla="*/ 0 h 3024907"/>
              <a:gd name="connsiteX0" fmla="*/ 264588 w 3720725"/>
              <a:gd name="connsiteY0" fmla="*/ 0 h 4100845"/>
              <a:gd name="connsiteX1" fmla="*/ 3720725 w 3720725"/>
              <a:gd name="connsiteY1" fmla="*/ 0 h 4100845"/>
              <a:gd name="connsiteX2" fmla="*/ 3720725 w 3720725"/>
              <a:gd name="connsiteY2" fmla="*/ 3024907 h 4100845"/>
              <a:gd name="connsiteX3" fmla="*/ 0 w 3720725"/>
              <a:gd name="connsiteY3" fmla="*/ 4100845 h 4100845"/>
              <a:gd name="connsiteX4" fmla="*/ 264588 w 3720725"/>
              <a:gd name="connsiteY4" fmla="*/ 0 h 4100845"/>
              <a:gd name="connsiteX0" fmla="*/ 264588 w 4107244"/>
              <a:gd name="connsiteY0" fmla="*/ 0 h 4100845"/>
              <a:gd name="connsiteX1" fmla="*/ 3720725 w 4107244"/>
              <a:gd name="connsiteY1" fmla="*/ 0 h 4100845"/>
              <a:gd name="connsiteX2" fmla="*/ 4107244 w 4107244"/>
              <a:gd name="connsiteY2" fmla="*/ 4083258 h 4100845"/>
              <a:gd name="connsiteX3" fmla="*/ 0 w 4107244"/>
              <a:gd name="connsiteY3" fmla="*/ 4100845 h 4100845"/>
              <a:gd name="connsiteX4" fmla="*/ 264588 w 4107244"/>
              <a:gd name="connsiteY4" fmla="*/ 0 h 4100845"/>
              <a:gd name="connsiteX0" fmla="*/ 0 w 7029437"/>
              <a:gd name="connsiteY0" fmla="*/ 0 h 6451595"/>
              <a:gd name="connsiteX1" fmla="*/ 6642918 w 7029437"/>
              <a:gd name="connsiteY1" fmla="*/ 2350750 h 6451595"/>
              <a:gd name="connsiteX2" fmla="*/ 7029437 w 7029437"/>
              <a:gd name="connsiteY2" fmla="*/ 6434008 h 6451595"/>
              <a:gd name="connsiteX3" fmla="*/ 2922193 w 7029437"/>
              <a:gd name="connsiteY3" fmla="*/ 6451595 h 6451595"/>
              <a:gd name="connsiteX4" fmla="*/ 0 w 7029437"/>
              <a:gd name="connsiteY4" fmla="*/ 0 h 6451595"/>
              <a:gd name="connsiteX0" fmla="*/ 0 w 7029437"/>
              <a:gd name="connsiteY0" fmla="*/ 0 h 6451595"/>
              <a:gd name="connsiteX1" fmla="*/ 4166064 w 7029437"/>
              <a:gd name="connsiteY1" fmla="*/ 7887 h 6451595"/>
              <a:gd name="connsiteX2" fmla="*/ 7029437 w 7029437"/>
              <a:gd name="connsiteY2" fmla="*/ 6434008 h 6451595"/>
              <a:gd name="connsiteX3" fmla="*/ 2922193 w 7029437"/>
              <a:gd name="connsiteY3" fmla="*/ 6451595 h 6451595"/>
              <a:gd name="connsiteX4" fmla="*/ 0 w 7029437"/>
              <a:gd name="connsiteY4" fmla="*/ 0 h 6451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29437" h="6451595">
                <a:moveTo>
                  <a:pt x="0" y="0"/>
                </a:moveTo>
                <a:lnTo>
                  <a:pt x="4166064" y="7887"/>
                </a:lnTo>
                <a:lnTo>
                  <a:pt x="7029437" y="6434008"/>
                </a:lnTo>
                <a:lnTo>
                  <a:pt x="2922193" y="6451595"/>
                </a:lnTo>
                <a:lnTo>
                  <a:pt x="0" y="0"/>
                </a:lnTo>
                <a:close/>
              </a:path>
            </a:pathLst>
          </a:custGeom>
        </p:spPr>
        <p:txBody>
          <a:bodyPr vert="horz"/>
          <a:lstStyle/>
          <a:p>
            <a:endParaRPr lang="en-US" dirty="0"/>
          </a:p>
        </p:txBody>
      </p:sp>
      <p:sp>
        <p:nvSpPr>
          <p:cNvPr id="13" name="Рисунок 7"/>
          <p:cNvSpPr>
            <a:spLocks noGrp="1"/>
          </p:cNvSpPr>
          <p:nvPr>
            <p:ph type="pic" sz="quarter" idx="11"/>
          </p:nvPr>
        </p:nvSpPr>
        <p:spPr>
          <a:xfrm>
            <a:off x="-312712" y="-12822"/>
            <a:ext cx="3514719" cy="3225798"/>
          </a:xfrm>
          <a:custGeom>
            <a:avLst/>
            <a:gdLst>
              <a:gd name="connsiteX0" fmla="*/ 0 w 3456137"/>
              <a:gd name="connsiteY0" fmla="*/ 0 h 3024907"/>
              <a:gd name="connsiteX1" fmla="*/ 3456137 w 3456137"/>
              <a:gd name="connsiteY1" fmla="*/ 0 h 3024907"/>
              <a:gd name="connsiteX2" fmla="*/ 3456137 w 3456137"/>
              <a:gd name="connsiteY2" fmla="*/ 3024907 h 3024907"/>
              <a:gd name="connsiteX3" fmla="*/ 0 w 3456137"/>
              <a:gd name="connsiteY3" fmla="*/ 3024907 h 3024907"/>
              <a:gd name="connsiteX4" fmla="*/ 0 w 3456137"/>
              <a:gd name="connsiteY4" fmla="*/ 0 h 3024907"/>
              <a:gd name="connsiteX0" fmla="*/ 264588 w 3720725"/>
              <a:gd name="connsiteY0" fmla="*/ 0 h 4100845"/>
              <a:gd name="connsiteX1" fmla="*/ 3720725 w 3720725"/>
              <a:gd name="connsiteY1" fmla="*/ 0 h 4100845"/>
              <a:gd name="connsiteX2" fmla="*/ 3720725 w 3720725"/>
              <a:gd name="connsiteY2" fmla="*/ 3024907 h 4100845"/>
              <a:gd name="connsiteX3" fmla="*/ 0 w 3720725"/>
              <a:gd name="connsiteY3" fmla="*/ 4100845 h 4100845"/>
              <a:gd name="connsiteX4" fmla="*/ 264588 w 3720725"/>
              <a:gd name="connsiteY4" fmla="*/ 0 h 4100845"/>
              <a:gd name="connsiteX0" fmla="*/ 264588 w 4107244"/>
              <a:gd name="connsiteY0" fmla="*/ 0 h 4100845"/>
              <a:gd name="connsiteX1" fmla="*/ 3720725 w 4107244"/>
              <a:gd name="connsiteY1" fmla="*/ 0 h 4100845"/>
              <a:gd name="connsiteX2" fmla="*/ 4107244 w 4107244"/>
              <a:gd name="connsiteY2" fmla="*/ 4083258 h 4100845"/>
              <a:gd name="connsiteX3" fmla="*/ 0 w 4107244"/>
              <a:gd name="connsiteY3" fmla="*/ 4100845 h 4100845"/>
              <a:gd name="connsiteX4" fmla="*/ 264588 w 4107244"/>
              <a:gd name="connsiteY4" fmla="*/ 0 h 4100845"/>
              <a:gd name="connsiteX0" fmla="*/ 0 w 7029437"/>
              <a:gd name="connsiteY0" fmla="*/ 0 h 6451595"/>
              <a:gd name="connsiteX1" fmla="*/ 6642918 w 7029437"/>
              <a:gd name="connsiteY1" fmla="*/ 2350750 h 6451595"/>
              <a:gd name="connsiteX2" fmla="*/ 7029437 w 7029437"/>
              <a:gd name="connsiteY2" fmla="*/ 6434008 h 6451595"/>
              <a:gd name="connsiteX3" fmla="*/ 2922193 w 7029437"/>
              <a:gd name="connsiteY3" fmla="*/ 6451595 h 6451595"/>
              <a:gd name="connsiteX4" fmla="*/ 0 w 7029437"/>
              <a:gd name="connsiteY4" fmla="*/ 0 h 6451595"/>
              <a:gd name="connsiteX0" fmla="*/ 0 w 7029437"/>
              <a:gd name="connsiteY0" fmla="*/ 0 h 6451595"/>
              <a:gd name="connsiteX1" fmla="*/ 4166064 w 7029437"/>
              <a:gd name="connsiteY1" fmla="*/ 7887 h 6451595"/>
              <a:gd name="connsiteX2" fmla="*/ 7029437 w 7029437"/>
              <a:gd name="connsiteY2" fmla="*/ 6434008 h 6451595"/>
              <a:gd name="connsiteX3" fmla="*/ 2922193 w 7029437"/>
              <a:gd name="connsiteY3" fmla="*/ 6451595 h 6451595"/>
              <a:gd name="connsiteX4" fmla="*/ 0 w 7029437"/>
              <a:gd name="connsiteY4" fmla="*/ 0 h 6451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29437" h="6451595">
                <a:moveTo>
                  <a:pt x="0" y="0"/>
                </a:moveTo>
                <a:lnTo>
                  <a:pt x="4166064" y="7887"/>
                </a:lnTo>
                <a:lnTo>
                  <a:pt x="7029437" y="6434008"/>
                </a:lnTo>
                <a:lnTo>
                  <a:pt x="2922193" y="6451595"/>
                </a:lnTo>
                <a:lnTo>
                  <a:pt x="0" y="0"/>
                </a:lnTo>
                <a:close/>
              </a:path>
            </a:pathLst>
          </a:custGeom>
        </p:spPr>
        <p:txBody>
          <a:bodyPr vert="horz"/>
          <a:lstStyle/>
          <a:p>
            <a:endParaRPr lang="en-US" dirty="0"/>
          </a:p>
        </p:txBody>
      </p:sp>
      <p:sp>
        <p:nvSpPr>
          <p:cNvPr id="14" name="Рисунок 7"/>
          <p:cNvSpPr>
            <a:spLocks noGrp="1"/>
          </p:cNvSpPr>
          <p:nvPr>
            <p:ph type="pic" sz="quarter" idx="12"/>
          </p:nvPr>
        </p:nvSpPr>
        <p:spPr>
          <a:xfrm>
            <a:off x="1235461" y="3465004"/>
            <a:ext cx="3514719" cy="3225798"/>
          </a:xfrm>
          <a:custGeom>
            <a:avLst/>
            <a:gdLst>
              <a:gd name="connsiteX0" fmla="*/ 0 w 3456137"/>
              <a:gd name="connsiteY0" fmla="*/ 0 h 3024907"/>
              <a:gd name="connsiteX1" fmla="*/ 3456137 w 3456137"/>
              <a:gd name="connsiteY1" fmla="*/ 0 h 3024907"/>
              <a:gd name="connsiteX2" fmla="*/ 3456137 w 3456137"/>
              <a:gd name="connsiteY2" fmla="*/ 3024907 h 3024907"/>
              <a:gd name="connsiteX3" fmla="*/ 0 w 3456137"/>
              <a:gd name="connsiteY3" fmla="*/ 3024907 h 3024907"/>
              <a:gd name="connsiteX4" fmla="*/ 0 w 3456137"/>
              <a:gd name="connsiteY4" fmla="*/ 0 h 3024907"/>
              <a:gd name="connsiteX0" fmla="*/ 264588 w 3720725"/>
              <a:gd name="connsiteY0" fmla="*/ 0 h 4100845"/>
              <a:gd name="connsiteX1" fmla="*/ 3720725 w 3720725"/>
              <a:gd name="connsiteY1" fmla="*/ 0 h 4100845"/>
              <a:gd name="connsiteX2" fmla="*/ 3720725 w 3720725"/>
              <a:gd name="connsiteY2" fmla="*/ 3024907 h 4100845"/>
              <a:gd name="connsiteX3" fmla="*/ 0 w 3720725"/>
              <a:gd name="connsiteY3" fmla="*/ 4100845 h 4100845"/>
              <a:gd name="connsiteX4" fmla="*/ 264588 w 3720725"/>
              <a:gd name="connsiteY4" fmla="*/ 0 h 4100845"/>
              <a:gd name="connsiteX0" fmla="*/ 264588 w 4107244"/>
              <a:gd name="connsiteY0" fmla="*/ 0 h 4100845"/>
              <a:gd name="connsiteX1" fmla="*/ 3720725 w 4107244"/>
              <a:gd name="connsiteY1" fmla="*/ 0 h 4100845"/>
              <a:gd name="connsiteX2" fmla="*/ 4107244 w 4107244"/>
              <a:gd name="connsiteY2" fmla="*/ 4083258 h 4100845"/>
              <a:gd name="connsiteX3" fmla="*/ 0 w 4107244"/>
              <a:gd name="connsiteY3" fmla="*/ 4100845 h 4100845"/>
              <a:gd name="connsiteX4" fmla="*/ 264588 w 4107244"/>
              <a:gd name="connsiteY4" fmla="*/ 0 h 4100845"/>
              <a:gd name="connsiteX0" fmla="*/ 0 w 7029437"/>
              <a:gd name="connsiteY0" fmla="*/ 0 h 6451595"/>
              <a:gd name="connsiteX1" fmla="*/ 6642918 w 7029437"/>
              <a:gd name="connsiteY1" fmla="*/ 2350750 h 6451595"/>
              <a:gd name="connsiteX2" fmla="*/ 7029437 w 7029437"/>
              <a:gd name="connsiteY2" fmla="*/ 6434008 h 6451595"/>
              <a:gd name="connsiteX3" fmla="*/ 2922193 w 7029437"/>
              <a:gd name="connsiteY3" fmla="*/ 6451595 h 6451595"/>
              <a:gd name="connsiteX4" fmla="*/ 0 w 7029437"/>
              <a:gd name="connsiteY4" fmla="*/ 0 h 6451595"/>
              <a:gd name="connsiteX0" fmla="*/ 0 w 7029437"/>
              <a:gd name="connsiteY0" fmla="*/ 0 h 6451595"/>
              <a:gd name="connsiteX1" fmla="*/ 4166064 w 7029437"/>
              <a:gd name="connsiteY1" fmla="*/ 7887 h 6451595"/>
              <a:gd name="connsiteX2" fmla="*/ 7029437 w 7029437"/>
              <a:gd name="connsiteY2" fmla="*/ 6434008 h 6451595"/>
              <a:gd name="connsiteX3" fmla="*/ 2922193 w 7029437"/>
              <a:gd name="connsiteY3" fmla="*/ 6451595 h 6451595"/>
              <a:gd name="connsiteX4" fmla="*/ 0 w 7029437"/>
              <a:gd name="connsiteY4" fmla="*/ 0 h 6451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29437" h="6451595">
                <a:moveTo>
                  <a:pt x="0" y="0"/>
                </a:moveTo>
                <a:lnTo>
                  <a:pt x="4166064" y="7887"/>
                </a:lnTo>
                <a:lnTo>
                  <a:pt x="7029437" y="6434008"/>
                </a:lnTo>
                <a:lnTo>
                  <a:pt x="2922193" y="6451595"/>
                </a:lnTo>
                <a:lnTo>
                  <a:pt x="0" y="0"/>
                </a:lnTo>
                <a:close/>
              </a:path>
            </a:pathLst>
          </a:custGeom>
        </p:spPr>
        <p:txBody>
          <a:bodyPr vert="horz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5649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4"/>
          <p:cNvSpPr>
            <a:spLocks noGrp="1"/>
          </p:cNvSpPr>
          <p:nvPr>
            <p:ph type="pic" sz="quarter" idx="10"/>
          </p:nvPr>
        </p:nvSpPr>
        <p:spPr>
          <a:xfrm>
            <a:off x="659607" y="1016794"/>
            <a:ext cx="1547812" cy="1943894"/>
          </a:xfrm>
          <a:prstGeom prst="rect">
            <a:avLst/>
          </a:prstGeom>
        </p:spPr>
        <p:txBody>
          <a:bodyPr vert="horz"/>
          <a:lstStyle/>
          <a:p>
            <a:endParaRPr lang="en-US" dirty="0"/>
          </a:p>
        </p:txBody>
      </p:sp>
      <p:sp>
        <p:nvSpPr>
          <p:cNvPr id="6" name="Рисунок 4"/>
          <p:cNvSpPr>
            <a:spLocks noGrp="1"/>
          </p:cNvSpPr>
          <p:nvPr>
            <p:ph type="pic" sz="quarter" idx="11"/>
          </p:nvPr>
        </p:nvSpPr>
        <p:spPr>
          <a:xfrm>
            <a:off x="2315581" y="1052736"/>
            <a:ext cx="1547812" cy="1943894"/>
          </a:xfrm>
          <a:prstGeom prst="rect">
            <a:avLst/>
          </a:prstGeom>
        </p:spPr>
        <p:txBody>
          <a:bodyPr vert="horz"/>
          <a:lstStyle/>
          <a:p>
            <a:endParaRPr lang="en-US" dirty="0"/>
          </a:p>
        </p:txBody>
      </p:sp>
      <p:sp>
        <p:nvSpPr>
          <p:cNvPr id="7" name="Рисунок 4"/>
          <p:cNvSpPr>
            <a:spLocks noGrp="1"/>
          </p:cNvSpPr>
          <p:nvPr>
            <p:ph type="pic" sz="quarter" idx="12"/>
          </p:nvPr>
        </p:nvSpPr>
        <p:spPr>
          <a:xfrm>
            <a:off x="4187789" y="1016732"/>
            <a:ext cx="1547812" cy="1943894"/>
          </a:xfrm>
          <a:prstGeom prst="rect">
            <a:avLst/>
          </a:prstGeom>
        </p:spPr>
        <p:txBody>
          <a:bodyPr vert="horz"/>
          <a:lstStyle/>
          <a:p>
            <a:endParaRPr lang="en-US" dirty="0"/>
          </a:p>
        </p:txBody>
      </p:sp>
      <p:sp>
        <p:nvSpPr>
          <p:cNvPr id="8" name="Рисунок 4"/>
          <p:cNvSpPr>
            <a:spLocks noGrp="1"/>
          </p:cNvSpPr>
          <p:nvPr>
            <p:ph type="pic" sz="quarter" idx="13"/>
          </p:nvPr>
        </p:nvSpPr>
        <p:spPr>
          <a:xfrm>
            <a:off x="6059997" y="1016732"/>
            <a:ext cx="1547812" cy="1943894"/>
          </a:xfrm>
          <a:prstGeom prst="rect">
            <a:avLst/>
          </a:prstGeom>
        </p:spPr>
        <p:txBody>
          <a:bodyPr vert="horz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5664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4"/>
          <p:cNvSpPr>
            <a:spLocks noGrp="1"/>
          </p:cNvSpPr>
          <p:nvPr>
            <p:ph type="pic" sz="quarter" idx="10"/>
          </p:nvPr>
        </p:nvSpPr>
        <p:spPr>
          <a:xfrm>
            <a:off x="659607" y="1016794"/>
            <a:ext cx="1547812" cy="1943894"/>
          </a:xfrm>
          <a:prstGeom prst="rect">
            <a:avLst/>
          </a:prstGeom>
        </p:spPr>
        <p:txBody>
          <a:bodyPr vert="horz"/>
          <a:lstStyle/>
          <a:p>
            <a:endParaRPr lang="en-US" dirty="0"/>
          </a:p>
        </p:txBody>
      </p:sp>
      <p:sp>
        <p:nvSpPr>
          <p:cNvPr id="5" name="Рисунок 4"/>
          <p:cNvSpPr>
            <a:spLocks noGrp="1"/>
          </p:cNvSpPr>
          <p:nvPr>
            <p:ph type="pic" sz="quarter" idx="11"/>
          </p:nvPr>
        </p:nvSpPr>
        <p:spPr>
          <a:xfrm>
            <a:off x="2315581" y="1052736"/>
            <a:ext cx="1547812" cy="1943894"/>
          </a:xfrm>
          <a:prstGeom prst="rect">
            <a:avLst/>
          </a:prstGeom>
        </p:spPr>
        <p:txBody>
          <a:bodyPr vert="horz"/>
          <a:lstStyle/>
          <a:p>
            <a:endParaRPr lang="en-US" dirty="0"/>
          </a:p>
        </p:txBody>
      </p:sp>
      <p:sp>
        <p:nvSpPr>
          <p:cNvPr id="6" name="Рисунок 4"/>
          <p:cNvSpPr>
            <a:spLocks noGrp="1"/>
          </p:cNvSpPr>
          <p:nvPr>
            <p:ph type="pic" sz="quarter" idx="12"/>
          </p:nvPr>
        </p:nvSpPr>
        <p:spPr>
          <a:xfrm>
            <a:off x="4187789" y="1016732"/>
            <a:ext cx="1547812" cy="1943894"/>
          </a:xfrm>
          <a:prstGeom prst="rect">
            <a:avLst/>
          </a:prstGeom>
        </p:spPr>
        <p:txBody>
          <a:bodyPr vert="horz"/>
          <a:lstStyle/>
          <a:p>
            <a:endParaRPr lang="en-US" dirty="0"/>
          </a:p>
        </p:txBody>
      </p:sp>
      <p:sp>
        <p:nvSpPr>
          <p:cNvPr id="7" name="Рисунок 4"/>
          <p:cNvSpPr>
            <a:spLocks noGrp="1"/>
          </p:cNvSpPr>
          <p:nvPr>
            <p:ph type="pic" sz="quarter" idx="13"/>
          </p:nvPr>
        </p:nvSpPr>
        <p:spPr>
          <a:xfrm>
            <a:off x="6059997" y="1016732"/>
            <a:ext cx="1547812" cy="1943894"/>
          </a:xfrm>
          <a:prstGeom prst="rect">
            <a:avLst/>
          </a:prstGeom>
        </p:spPr>
        <p:txBody>
          <a:bodyPr vert="horz"/>
          <a:lstStyle/>
          <a:p>
            <a:endParaRPr lang="en-US" dirty="0"/>
          </a:p>
        </p:txBody>
      </p:sp>
      <p:sp>
        <p:nvSpPr>
          <p:cNvPr id="8" name="Рисунок 4"/>
          <p:cNvSpPr>
            <a:spLocks noGrp="1"/>
          </p:cNvSpPr>
          <p:nvPr>
            <p:ph type="pic" sz="quarter" idx="14"/>
          </p:nvPr>
        </p:nvSpPr>
        <p:spPr>
          <a:xfrm>
            <a:off x="7860197" y="1016732"/>
            <a:ext cx="1547812" cy="1943894"/>
          </a:xfrm>
          <a:prstGeom prst="rect">
            <a:avLst/>
          </a:prstGeom>
        </p:spPr>
        <p:txBody>
          <a:bodyPr vert="horz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6606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07E95-4B9D-4F23-AA6D-B4D332AF7602}" type="datetimeFigureOut">
              <a:rPr lang="en-US" smtClean="0"/>
              <a:t>9/28/2016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1C35C-B113-4014-9D23-4068D2298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2821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07E95-4B9D-4F23-AA6D-B4D332AF7602}" type="datetimeFigureOut">
              <a:rPr lang="en-US" smtClean="0"/>
              <a:t>9/28/2016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1C35C-B113-4014-9D23-4068D2298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4789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07E95-4B9D-4F23-AA6D-B4D332AF7602}" type="datetimeFigureOut">
              <a:rPr lang="en-US" smtClean="0"/>
              <a:t>9/28/2016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1C35C-B113-4014-9D23-4068D2298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860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A9A8E-D5D8-46D5-AD9F-3E444D724A92}" type="datetimeFigureOut">
              <a:rPr lang="en-US" smtClean="0"/>
              <a:t>9/28/2016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EF545-1F49-449A-AA41-9369327E38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9268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07E95-4B9D-4F23-AA6D-B4D332AF7602}" type="datetimeFigureOut">
              <a:rPr lang="en-US" smtClean="0"/>
              <a:t>9/28/2016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1C35C-B113-4014-9D23-4068D2298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7461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07E95-4B9D-4F23-AA6D-B4D332AF7602}" type="datetimeFigureOut">
              <a:rPr lang="en-US" smtClean="0"/>
              <a:t>9/28/2016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1C35C-B113-4014-9D23-4068D2298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0303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07E95-4B9D-4F23-AA6D-B4D332AF7602}" type="datetimeFigureOut">
              <a:rPr lang="en-US" smtClean="0"/>
              <a:t>9/28/2016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1C35C-B113-4014-9D23-4068D2298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1076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07E95-4B9D-4F23-AA6D-B4D332AF7602}" type="datetimeFigureOut">
              <a:rPr lang="en-US" smtClean="0"/>
              <a:t>9/28/2016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1C35C-B113-4014-9D23-4068D2298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3238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07E95-4B9D-4F23-AA6D-B4D332AF7602}" type="datetimeFigureOut">
              <a:rPr lang="en-US" smtClean="0"/>
              <a:t>9/28/2016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1C35C-B113-4014-9D23-4068D2298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0603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07E95-4B9D-4F23-AA6D-B4D332AF7602}" type="datetimeFigureOut">
              <a:rPr lang="en-US" smtClean="0"/>
              <a:t>9/28/2016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1C35C-B113-4014-9D23-4068D2298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3356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07E95-4B9D-4F23-AA6D-B4D332AF7602}" type="datetimeFigureOut">
              <a:rPr lang="en-US" smtClean="0"/>
              <a:t>9/28/2016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1C35C-B113-4014-9D23-4068D2298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9707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07E95-4B9D-4F23-AA6D-B4D332AF7602}" type="datetimeFigureOut">
              <a:rPr lang="en-US" smtClean="0"/>
              <a:t>9/28/2016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1C35C-B113-4014-9D23-4068D2298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0046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4"/>
          <p:cNvSpPr>
            <a:spLocks noGrp="1"/>
          </p:cNvSpPr>
          <p:nvPr>
            <p:ph type="pic" sz="quarter" idx="10"/>
          </p:nvPr>
        </p:nvSpPr>
        <p:spPr>
          <a:xfrm>
            <a:off x="5519738" y="440532"/>
            <a:ext cx="2880519" cy="2952750"/>
          </a:xfrm>
          <a:prstGeom prst="rect">
            <a:avLst/>
          </a:prstGeom>
        </p:spPr>
        <p:txBody>
          <a:bodyPr vert="horz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48560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4"/>
          <p:cNvSpPr>
            <a:spLocks noGrp="1"/>
          </p:cNvSpPr>
          <p:nvPr>
            <p:ph type="pic" sz="quarter" idx="10"/>
          </p:nvPr>
        </p:nvSpPr>
        <p:spPr>
          <a:xfrm>
            <a:off x="5519738" y="440532"/>
            <a:ext cx="2880519" cy="2952750"/>
          </a:xfrm>
          <a:prstGeom prst="rect">
            <a:avLst/>
          </a:prstGeom>
        </p:spPr>
        <p:txBody>
          <a:bodyPr vert="horz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510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A9A8E-D5D8-46D5-AD9F-3E444D724A92}" type="datetimeFigureOut">
              <a:rPr lang="en-US" smtClean="0"/>
              <a:t>9/28/2016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EF545-1F49-449A-AA41-9369327E38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5254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4"/>
          <p:cNvSpPr>
            <a:spLocks noGrp="1"/>
          </p:cNvSpPr>
          <p:nvPr>
            <p:ph type="pic" sz="quarter" idx="10"/>
          </p:nvPr>
        </p:nvSpPr>
        <p:spPr>
          <a:xfrm>
            <a:off x="5519738" y="440532"/>
            <a:ext cx="2880519" cy="2952750"/>
          </a:xfrm>
          <a:prstGeom prst="rect">
            <a:avLst/>
          </a:prstGeom>
        </p:spPr>
        <p:txBody>
          <a:bodyPr vert="horz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10184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4"/>
          <p:cNvSpPr>
            <a:spLocks noGrp="1"/>
          </p:cNvSpPr>
          <p:nvPr>
            <p:ph type="pic" sz="quarter" idx="10"/>
          </p:nvPr>
        </p:nvSpPr>
        <p:spPr>
          <a:xfrm>
            <a:off x="5519738" y="440532"/>
            <a:ext cx="2880519" cy="2952750"/>
          </a:xfrm>
          <a:prstGeom prst="rect">
            <a:avLst/>
          </a:prstGeom>
        </p:spPr>
        <p:txBody>
          <a:bodyPr vert="horz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50705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4"/>
          <p:cNvSpPr>
            <a:spLocks noGrp="1"/>
          </p:cNvSpPr>
          <p:nvPr>
            <p:ph type="pic" sz="quarter" idx="10"/>
          </p:nvPr>
        </p:nvSpPr>
        <p:spPr>
          <a:xfrm>
            <a:off x="659607" y="1016794"/>
            <a:ext cx="1547812" cy="1943894"/>
          </a:xfrm>
          <a:prstGeom prst="rect">
            <a:avLst/>
          </a:prstGeom>
        </p:spPr>
        <p:txBody>
          <a:bodyPr vert="horz"/>
          <a:lstStyle/>
          <a:p>
            <a:endParaRPr lang="en-US" dirty="0"/>
          </a:p>
        </p:txBody>
      </p:sp>
      <p:sp>
        <p:nvSpPr>
          <p:cNvPr id="6" name="Рисунок 4"/>
          <p:cNvSpPr>
            <a:spLocks noGrp="1"/>
          </p:cNvSpPr>
          <p:nvPr>
            <p:ph type="pic" sz="quarter" idx="11"/>
          </p:nvPr>
        </p:nvSpPr>
        <p:spPr>
          <a:xfrm>
            <a:off x="2315581" y="1052736"/>
            <a:ext cx="1547812" cy="1943894"/>
          </a:xfrm>
          <a:prstGeom prst="rect">
            <a:avLst/>
          </a:prstGeom>
        </p:spPr>
        <p:txBody>
          <a:bodyPr vert="horz"/>
          <a:lstStyle/>
          <a:p>
            <a:endParaRPr lang="en-US" dirty="0"/>
          </a:p>
        </p:txBody>
      </p:sp>
      <p:sp>
        <p:nvSpPr>
          <p:cNvPr id="7" name="Рисунок 4"/>
          <p:cNvSpPr>
            <a:spLocks noGrp="1"/>
          </p:cNvSpPr>
          <p:nvPr>
            <p:ph type="pic" sz="quarter" idx="12"/>
          </p:nvPr>
        </p:nvSpPr>
        <p:spPr>
          <a:xfrm>
            <a:off x="4187789" y="1016732"/>
            <a:ext cx="1547812" cy="1943894"/>
          </a:xfrm>
          <a:prstGeom prst="rect">
            <a:avLst/>
          </a:prstGeom>
        </p:spPr>
        <p:txBody>
          <a:bodyPr vert="horz"/>
          <a:lstStyle/>
          <a:p>
            <a:endParaRPr lang="en-US" dirty="0"/>
          </a:p>
        </p:txBody>
      </p:sp>
      <p:sp>
        <p:nvSpPr>
          <p:cNvPr id="8" name="Рисунок 4"/>
          <p:cNvSpPr>
            <a:spLocks noGrp="1"/>
          </p:cNvSpPr>
          <p:nvPr>
            <p:ph type="pic" sz="quarter" idx="13"/>
          </p:nvPr>
        </p:nvSpPr>
        <p:spPr>
          <a:xfrm>
            <a:off x="6059997" y="1016732"/>
            <a:ext cx="1547812" cy="1943894"/>
          </a:xfrm>
          <a:prstGeom prst="rect">
            <a:avLst/>
          </a:prstGeom>
        </p:spPr>
        <p:txBody>
          <a:bodyPr vert="horz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9205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6"/>
          <p:cNvSpPr>
            <a:spLocks noGrp="1"/>
          </p:cNvSpPr>
          <p:nvPr>
            <p:ph type="pic" sz="quarter" idx="10"/>
          </p:nvPr>
        </p:nvSpPr>
        <p:spPr>
          <a:xfrm>
            <a:off x="-16126" y="-31982"/>
            <a:ext cx="7944043" cy="6904909"/>
          </a:xfrm>
          <a:custGeom>
            <a:avLst/>
            <a:gdLst>
              <a:gd name="connsiteX0" fmla="*/ 0 w 4824413"/>
              <a:gd name="connsiteY0" fmla="*/ 0 h 4535487"/>
              <a:gd name="connsiteX1" fmla="*/ 4824413 w 4824413"/>
              <a:gd name="connsiteY1" fmla="*/ 0 h 4535487"/>
              <a:gd name="connsiteX2" fmla="*/ 4824413 w 4824413"/>
              <a:gd name="connsiteY2" fmla="*/ 4535487 h 4535487"/>
              <a:gd name="connsiteX3" fmla="*/ 0 w 4824413"/>
              <a:gd name="connsiteY3" fmla="*/ 4535487 h 4535487"/>
              <a:gd name="connsiteX4" fmla="*/ 0 w 4824413"/>
              <a:gd name="connsiteY4" fmla="*/ 0 h 4535487"/>
              <a:gd name="connsiteX0" fmla="*/ 0 w 11809296"/>
              <a:gd name="connsiteY0" fmla="*/ 0 h 11944040"/>
              <a:gd name="connsiteX1" fmla="*/ 4824413 w 11809296"/>
              <a:gd name="connsiteY1" fmla="*/ 0 h 11944040"/>
              <a:gd name="connsiteX2" fmla="*/ 11809296 w 11809296"/>
              <a:gd name="connsiteY2" fmla="*/ 11944040 h 11944040"/>
              <a:gd name="connsiteX3" fmla="*/ 0 w 11809296"/>
              <a:gd name="connsiteY3" fmla="*/ 4535487 h 11944040"/>
              <a:gd name="connsiteX4" fmla="*/ 0 w 11809296"/>
              <a:gd name="connsiteY4" fmla="*/ 0 h 11944040"/>
              <a:gd name="connsiteX0" fmla="*/ 4054163 w 15863459"/>
              <a:gd name="connsiteY0" fmla="*/ 0 h 11944040"/>
              <a:gd name="connsiteX1" fmla="*/ 8878576 w 15863459"/>
              <a:gd name="connsiteY1" fmla="*/ 0 h 11944040"/>
              <a:gd name="connsiteX2" fmla="*/ 15863459 w 15863459"/>
              <a:gd name="connsiteY2" fmla="*/ 11944040 h 11944040"/>
              <a:gd name="connsiteX3" fmla="*/ 0 w 15863459"/>
              <a:gd name="connsiteY3" fmla="*/ 11944040 h 11944040"/>
              <a:gd name="connsiteX4" fmla="*/ 4054163 w 15863459"/>
              <a:gd name="connsiteY4" fmla="*/ 0 h 11944040"/>
              <a:gd name="connsiteX0" fmla="*/ 0 w 15896023"/>
              <a:gd name="connsiteY0" fmla="*/ 0 h 13865379"/>
              <a:gd name="connsiteX1" fmla="*/ 8911140 w 15896023"/>
              <a:gd name="connsiteY1" fmla="*/ 1921339 h 13865379"/>
              <a:gd name="connsiteX2" fmla="*/ 15896023 w 15896023"/>
              <a:gd name="connsiteY2" fmla="*/ 13865379 h 13865379"/>
              <a:gd name="connsiteX3" fmla="*/ 32564 w 15896023"/>
              <a:gd name="connsiteY3" fmla="*/ 13865379 h 13865379"/>
              <a:gd name="connsiteX4" fmla="*/ 0 w 15896023"/>
              <a:gd name="connsiteY4" fmla="*/ 0 h 13865379"/>
              <a:gd name="connsiteX0" fmla="*/ 0 w 15896023"/>
              <a:gd name="connsiteY0" fmla="*/ 0 h 13865379"/>
              <a:gd name="connsiteX1" fmla="*/ 9676384 w 15896023"/>
              <a:gd name="connsiteY1" fmla="*/ 81412 h 13865379"/>
              <a:gd name="connsiteX2" fmla="*/ 15896023 w 15896023"/>
              <a:gd name="connsiteY2" fmla="*/ 13865379 h 13865379"/>
              <a:gd name="connsiteX3" fmla="*/ 32564 w 15896023"/>
              <a:gd name="connsiteY3" fmla="*/ 13865379 h 13865379"/>
              <a:gd name="connsiteX4" fmla="*/ 0 w 15896023"/>
              <a:gd name="connsiteY4" fmla="*/ 0 h 13865379"/>
              <a:gd name="connsiteX0" fmla="*/ 0 w 15888086"/>
              <a:gd name="connsiteY0" fmla="*/ 0 h 13865379"/>
              <a:gd name="connsiteX1" fmla="*/ 9676384 w 15888086"/>
              <a:gd name="connsiteY1" fmla="*/ 81412 h 13865379"/>
              <a:gd name="connsiteX2" fmla="*/ 15888086 w 15888086"/>
              <a:gd name="connsiteY2" fmla="*/ 13849504 h 13865379"/>
              <a:gd name="connsiteX3" fmla="*/ 32564 w 15888086"/>
              <a:gd name="connsiteY3" fmla="*/ 13865379 h 13865379"/>
              <a:gd name="connsiteX4" fmla="*/ 0 w 15888086"/>
              <a:gd name="connsiteY4" fmla="*/ 0 h 13865379"/>
              <a:gd name="connsiteX0" fmla="*/ 0 w 15888086"/>
              <a:gd name="connsiteY0" fmla="*/ 0 h 13849504"/>
              <a:gd name="connsiteX1" fmla="*/ 9676384 w 15888086"/>
              <a:gd name="connsiteY1" fmla="*/ 81412 h 13849504"/>
              <a:gd name="connsiteX2" fmla="*/ 15888086 w 15888086"/>
              <a:gd name="connsiteY2" fmla="*/ 13849504 h 13849504"/>
              <a:gd name="connsiteX3" fmla="*/ 8751 w 15888086"/>
              <a:gd name="connsiteY3" fmla="*/ 13829661 h 13849504"/>
              <a:gd name="connsiteX4" fmla="*/ 0 w 15888086"/>
              <a:gd name="connsiteY4" fmla="*/ 0 h 13849504"/>
              <a:gd name="connsiteX0" fmla="*/ 0 w 15888086"/>
              <a:gd name="connsiteY0" fmla="*/ 0 h 13849504"/>
              <a:gd name="connsiteX1" fmla="*/ 9676384 w 15888086"/>
              <a:gd name="connsiteY1" fmla="*/ 81412 h 13849504"/>
              <a:gd name="connsiteX2" fmla="*/ 15888086 w 15888086"/>
              <a:gd name="connsiteY2" fmla="*/ 13849504 h 13849504"/>
              <a:gd name="connsiteX3" fmla="*/ 12720 w 15888086"/>
              <a:gd name="connsiteY3" fmla="*/ 13845536 h 13849504"/>
              <a:gd name="connsiteX4" fmla="*/ 0 w 15888086"/>
              <a:gd name="connsiteY4" fmla="*/ 0 h 13849504"/>
              <a:gd name="connsiteX0" fmla="*/ 0 w 15888086"/>
              <a:gd name="connsiteY0" fmla="*/ 0 h 13809817"/>
              <a:gd name="connsiteX1" fmla="*/ 9676384 w 15888086"/>
              <a:gd name="connsiteY1" fmla="*/ 41725 h 13809817"/>
              <a:gd name="connsiteX2" fmla="*/ 15888086 w 15888086"/>
              <a:gd name="connsiteY2" fmla="*/ 13809817 h 13809817"/>
              <a:gd name="connsiteX3" fmla="*/ 12720 w 15888086"/>
              <a:gd name="connsiteY3" fmla="*/ 13805849 h 13809817"/>
              <a:gd name="connsiteX4" fmla="*/ 0 w 15888086"/>
              <a:gd name="connsiteY4" fmla="*/ 0 h 13809817"/>
              <a:gd name="connsiteX0" fmla="*/ 0 w 15888086"/>
              <a:gd name="connsiteY0" fmla="*/ 0 h 13809817"/>
              <a:gd name="connsiteX1" fmla="*/ 9676384 w 15888086"/>
              <a:gd name="connsiteY1" fmla="*/ 41725 h 13809817"/>
              <a:gd name="connsiteX2" fmla="*/ 9650731 w 15888086"/>
              <a:gd name="connsiteY2" fmla="*/ 54119 h 13809817"/>
              <a:gd name="connsiteX3" fmla="*/ 15888086 w 15888086"/>
              <a:gd name="connsiteY3" fmla="*/ 13809817 h 13809817"/>
              <a:gd name="connsiteX4" fmla="*/ 12720 w 15888086"/>
              <a:gd name="connsiteY4" fmla="*/ 13805849 h 13809817"/>
              <a:gd name="connsiteX5" fmla="*/ 0 w 15888086"/>
              <a:gd name="connsiteY5" fmla="*/ 0 h 13809817"/>
              <a:gd name="connsiteX0" fmla="*/ 0 w 15888086"/>
              <a:gd name="connsiteY0" fmla="*/ 0 h 13809817"/>
              <a:gd name="connsiteX1" fmla="*/ 9676384 w 15888086"/>
              <a:gd name="connsiteY1" fmla="*/ 41725 h 13809817"/>
              <a:gd name="connsiteX2" fmla="*/ 10078985 w 15888086"/>
              <a:gd name="connsiteY2" fmla="*/ 521759 h 13809817"/>
              <a:gd name="connsiteX3" fmla="*/ 15888086 w 15888086"/>
              <a:gd name="connsiteY3" fmla="*/ 13809817 h 13809817"/>
              <a:gd name="connsiteX4" fmla="*/ 12720 w 15888086"/>
              <a:gd name="connsiteY4" fmla="*/ 13805849 h 13809817"/>
              <a:gd name="connsiteX5" fmla="*/ 0 w 15888086"/>
              <a:gd name="connsiteY5" fmla="*/ 0 h 13809817"/>
              <a:gd name="connsiteX0" fmla="*/ 0 w 15888086"/>
              <a:gd name="connsiteY0" fmla="*/ 0 h 13809817"/>
              <a:gd name="connsiteX1" fmla="*/ 9676384 w 15888086"/>
              <a:gd name="connsiteY1" fmla="*/ 41725 h 13809817"/>
              <a:gd name="connsiteX2" fmla="*/ 9709801 w 15888086"/>
              <a:gd name="connsiteY2" fmla="*/ 177182 h 13809817"/>
              <a:gd name="connsiteX3" fmla="*/ 15888086 w 15888086"/>
              <a:gd name="connsiteY3" fmla="*/ 13809817 h 13809817"/>
              <a:gd name="connsiteX4" fmla="*/ 12720 w 15888086"/>
              <a:gd name="connsiteY4" fmla="*/ 13805849 h 13809817"/>
              <a:gd name="connsiteX5" fmla="*/ 0 w 15888086"/>
              <a:gd name="connsiteY5" fmla="*/ 0 h 13809817"/>
              <a:gd name="connsiteX0" fmla="*/ 0 w 15888086"/>
              <a:gd name="connsiteY0" fmla="*/ 0 h 13809817"/>
              <a:gd name="connsiteX1" fmla="*/ 9651772 w 15888086"/>
              <a:gd name="connsiteY1" fmla="*/ 36802 h 13809817"/>
              <a:gd name="connsiteX2" fmla="*/ 9709801 w 15888086"/>
              <a:gd name="connsiteY2" fmla="*/ 177182 h 13809817"/>
              <a:gd name="connsiteX3" fmla="*/ 15888086 w 15888086"/>
              <a:gd name="connsiteY3" fmla="*/ 13809817 h 13809817"/>
              <a:gd name="connsiteX4" fmla="*/ 12720 w 15888086"/>
              <a:gd name="connsiteY4" fmla="*/ 13805849 h 13809817"/>
              <a:gd name="connsiteX5" fmla="*/ 0 w 15888086"/>
              <a:gd name="connsiteY5" fmla="*/ 0 h 1380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888086" h="13809817">
                <a:moveTo>
                  <a:pt x="0" y="0"/>
                </a:moveTo>
                <a:lnTo>
                  <a:pt x="9651772" y="36802"/>
                </a:lnTo>
                <a:cubicBezTo>
                  <a:pt x="9651425" y="42574"/>
                  <a:pt x="9710148" y="171410"/>
                  <a:pt x="9709801" y="177182"/>
                </a:cubicBezTo>
                <a:lnTo>
                  <a:pt x="15888086" y="13809817"/>
                </a:lnTo>
                <a:lnTo>
                  <a:pt x="12720" y="13805849"/>
                </a:lnTo>
                <a:cubicBezTo>
                  <a:pt x="1865" y="9184056"/>
                  <a:pt x="10855" y="4621793"/>
                  <a:pt x="0" y="0"/>
                </a:cubicBezTo>
                <a:close/>
              </a:path>
            </a:pathLst>
          </a:custGeom>
        </p:spPr>
        <p:txBody>
          <a:bodyPr vert="horz"/>
          <a:lstStyle/>
          <a:p>
            <a:endParaRPr lang="en-US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1"/>
          </p:nvPr>
        </p:nvSpPr>
        <p:spPr>
          <a:xfrm>
            <a:off x="5458145" y="-19604"/>
            <a:ext cx="6126283" cy="6900951"/>
          </a:xfrm>
          <a:custGeom>
            <a:avLst/>
            <a:gdLst>
              <a:gd name="connsiteX0" fmla="*/ 0 w 6264275"/>
              <a:gd name="connsiteY0" fmla="*/ 0 h 1295400"/>
              <a:gd name="connsiteX1" fmla="*/ 6264275 w 6264275"/>
              <a:gd name="connsiteY1" fmla="*/ 0 h 1295400"/>
              <a:gd name="connsiteX2" fmla="*/ 6264275 w 6264275"/>
              <a:gd name="connsiteY2" fmla="*/ 1295400 h 1295400"/>
              <a:gd name="connsiteX3" fmla="*/ 0 w 6264275"/>
              <a:gd name="connsiteY3" fmla="*/ 1295400 h 1295400"/>
              <a:gd name="connsiteX4" fmla="*/ 0 w 6264275"/>
              <a:gd name="connsiteY4" fmla="*/ 0 h 1295400"/>
              <a:gd name="connsiteX0" fmla="*/ 19689 w 6264275"/>
              <a:gd name="connsiteY0" fmla="*/ 14768 h 1295400"/>
              <a:gd name="connsiteX1" fmla="*/ 6264275 w 6264275"/>
              <a:gd name="connsiteY1" fmla="*/ 0 h 1295400"/>
              <a:gd name="connsiteX2" fmla="*/ 6264275 w 6264275"/>
              <a:gd name="connsiteY2" fmla="*/ 1295400 h 1295400"/>
              <a:gd name="connsiteX3" fmla="*/ 0 w 6264275"/>
              <a:gd name="connsiteY3" fmla="*/ 1295400 h 1295400"/>
              <a:gd name="connsiteX4" fmla="*/ 19689 w 6264275"/>
              <a:gd name="connsiteY4" fmla="*/ 14768 h 1295400"/>
              <a:gd name="connsiteX0" fmla="*/ 19689 w 6264275"/>
              <a:gd name="connsiteY0" fmla="*/ 0 h 1280632"/>
              <a:gd name="connsiteX1" fmla="*/ 6087067 w 6264275"/>
              <a:gd name="connsiteY1" fmla="*/ 34457 h 1280632"/>
              <a:gd name="connsiteX2" fmla="*/ 6264275 w 6264275"/>
              <a:gd name="connsiteY2" fmla="*/ 1280632 h 1280632"/>
              <a:gd name="connsiteX3" fmla="*/ 0 w 6264275"/>
              <a:gd name="connsiteY3" fmla="*/ 1280632 h 1280632"/>
              <a:gd name="connsiteX4" fmla="*/ 19689 w 6264275"/>
              <a:gd name="connsiteY4" fmla="*/ 0 h 1280632"/>
              <a:gd name="connsiteX0" fmla="*/ 19689 w 12369943"/>
              <a:gd name="connsiteY0" fmla="*/ 0 h 13883313"/>
              <a:gd name="connsiteX1" fmla="*/ 6087067 w 12369943"/>
              <a:gd name="connsiteY1" fmla="*/ 34457 h 13883313"/>
              <a:gd name="connsiteX2" fmla="*/ 12369943 w 12369943"/>
              <a:gd name="connsiteY2" fmla="*/ 13883313 h 13883313"/>
              <a:gd name="connsiteX3" fmla="*/ 0 w 12369943"/>
              <a:gd name="connsiteY3" fmla="*/ 1280632 h 13883313"/>
              <a:gd name="connsiteX4" fmla="*/ 19689 w 12369943"/>
              <a:gd name="connsiteY4" fmla="*/ 0 h 13883313"/>
              <a:gd name="connsiteX0" fmla="*/ 0 w 12350254"/>
              <a:gd name="connsiteY0" fmla="*/ 0 h 13883313"/>
              <a:gd name="connsiteX1" fmla="*/ 6067378 w 12350254"/>
              <a:gd name="connsiteY1" fmla="*/ 34457 h 13883313"/>
              <a:gd name="connsiteX2" fmla="*/ 12350254 w 12350254"/>
              <a:gd name="connsiteY2" fmla="*/ 13883313 h 13883313"/>
              <a:gd name="connsiteX3" fmla="*/ 6199950 w 12350254"/>
              <a:gd name="connsiteY3" fmla="*/ 13785618 h 13883313"/>
              <a:gd name="connsiteX4" fmla="*/ 0 w 12350254"/>
              <a:gd name="connsiteY4" fmla="*/ 0 h 13883313"/>
              <a:gd name="connsiteX0" fmla="*/ 0 w 12252564"/>
              <a:gd name="connsiteY0" fmla="*/ 0 h 13801901"/>
              <a:gd name="connsiteX1" fmla="*/ 6067378 w 12252564"/>
              <a:gd name="connsiteY1" fmla="*/ 34457 h 13801901"/>
              <a:gd name="connsiteX2" fmla="*/ 12252564 w 12252564"/>
              <a:gd name="connsiteY2" fmla="*/ 13801901 h 13801901"/>
              <a:gd name="connsiteX3" fmla="*/ 6199950 w 12252564"/>
              <a:gd name="connsiteY3" fmla="*/ 13785618 h 13801901"/>
              <a:gd name="connsiteX4" fmla="*/ 0 w 12252564"/>
              <a:gd name="connsiteY4" fmla="*/ 0 h 13801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52564" h="13801901">
                <a:moveTo>
                  <a:pt x="0" y="0"/>
                </a:moveTo>
                <a:lnTo>
                  <a:pt x="6067378" y="34457"/>
                </a:lnTo>
                <a:lnTo>
                  <a:pt x="12252564" y="13801901"/>
                </a:lnTo>
                <a:lnTo>
                  <a:pt x="6199950" y="13785618"/>
                </a:lnTo>
                <a:lnTo>
                  <a:pt x="0" y="0"/>
                </a:lnTo>
                <a:close/>
              </a:path>
            </a:pathLst>
          </a:custGeom>
        </p:spPr>
        <p:txBody>
          <a:bodyPr vert="horz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07467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6"/>
          <p:cNvSpPr>
            <a:spLocks noGrp="1"/>
          </p:cNvSpPr>
          <p:nvPr>
            <p:ph type="pic" sz="quarter" idx="10"/>
          </p:nvPr>
        </p:nvSpPr>
        <p:spPr>
          <a:xfrm>
            <a:off x="3107669" y="-24996"/>
            <a:ext cx="6087492" cy="6882996"/>
          </a:xfrm>
          <a:custGeom>
            <a:avLst/>
            <a:gdLst>
              <a:gd name="connsiteX0" fmla="*/ 0 w 3024188"/>
              <a:gd name="connsiteY0" fmla="*/ 0 h 8424863"/>
              <a:gd name="connsiteX1" fmla="*/ 3024188 w 3024188"/>
              <a:gd name="connsiteY1" fmla="*/ 0 h 8424863"/>
              <a:gd name="connsiteX2" fmla="*/ 3024188 w 3024188"/>
              <a:gd name="connsiteY2" fmla="*/ 8424863 h 8424863"/>
              <a:gd name="connsiteX3" fmla="*/ 0 w 3024188"/>
              <a:gd name="connsiteY3" fmla="*/ 8424863 h 8424863"/>
              <a:gd name="connsiteX4" fmla="*/ 0 w 3024188"/>
              <a:gd name="connsiteY4" fmla="*/ 0 h 8424863"/>
              <a:gd name="connsiteX0" fmla="*/ 0 w 17985565"/>
              <a:gd name="connsiteY0" fmla="*/ 0 h 8929399"/>
              <a:gd name="connsiteX1" fmla="*/ 17985565 w 17985565"/>
              <a:gd name="connsiteY1" fmla="*/ 504536 h 8929399"/>
              <a:gd name="connsiteX2" fmla="*/ 17985565 w 17985565"/>
              <a:gd name="connsiteY2" fmla="*/ 8929399 h 8929399"/>
              <a:gd name="connsiteX3" fmla="*/ 14961377 w 17985565"/>
              <a:gd name="connsiteY3" fmla="*/ 8929399 h 8929399"/>
              <a:gd name="connsiteX4" fmla="*/ 0 w 17985565"/>
              <a:gd name="connsiteY4" fmla="*/ 0 h 8929399"/>
              <a:gd name="connsiteX0" fmla="*/ 0 w 17985565"/>
              <a:gd name="connsiteY0" fmla="*/ 0 h 8929399"/>
              <a:gd name="connsiteX1" fmla="*/ 5981668 w 17985565"/>
              <a:gd name="connsiteY1" fmla="*/ 17397 h 8929399"/>
              <a:gd name="connsiteX2" fmla="*/ 17985565 w 17985565"/>
              <a:gd name="connsiteY2" fmla="*/ 8929399 h 8929399"/>
              <a:gd name="connsiteX3" fmla="*/ 14961377 w 17985565"/>
              <a:gd name="connsiteY3" fmla="*/ 8929399 h 8929399"/>
              <a:gd name="connsiteX4" fmla="*/ 0 w 17985565"/>
              <a:gd name="connsiteY4" fmla="*/ 0 h 8929399"/>
              <a:gd name="connsiteX0" fmla="*/ 0 w 17985565"/>
              <a:gd name="connsiteY0" fmla="*/ 0 h 13765991"/>
              <a:gd name="connsiteX1" fmla="*/ 5981668 w 17985565"/>
              <a:gd name="connsiteY1" fmla="*/ 17397 h 13765991"/>
              <a:gd name="connsiteX2" fmla="*/ 17985565 w 17985565"/>
              <a:gd name="connsiteY2" fmla="*/ 8929399 h 13765991"/>
              <a:gd name="connsiteX3" fmla="*/ 6193314 w 17985565"/>
              <a:gd name="connsiteY3" fmla="*/ 13765991 h 13765991"/>
              <a:gd name="connsiteX4" fmla="*/ 0 w 17985565"/>
              <a:gd name="connsiteY4" fmla="*/ 0 h 13765991"/>
              <a:gd name="connsiteX0" fmla="*/ 0 w 12174983"/>
              <a:gd name="connsiteY0" fmla="*/ 0 h 13765991"/>
              <a:gd name="connsiteX1" fmla="*/ 5981668 w 12174983"/>
              <a:gd name="connsiteY1" fmla="*/ 17397 h 13765991"/>
              <a:gd name="connsiteX2" fmla="*/ 12174983 w 12174983"/>
              <a:gd name="connsiteY2" fmla="*/ 13696399 h 13765991"/>
              <a:gd name="connsiteX3" fmla="*/ 6193314 w 12174983"/>
              <a:gd name="connsiteY3" fmla="*/ 13765991 h 13765991"/>
              <a:gd name="connsiteX4" fmla="*/ 0 w 12174983"/>
              <a:gd name="connsiteY4" fmla="*/ 0 h 13765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74983" h="13765991">
                <a:moveTo>
                  <a:pt x="0" y="0"/>
                </a:moveTo>
                <a:lnTo>
                  <a:pt x="5981668" y="17397"/>
                </a:lnTo>
                <a:lnTo>
                  <a:pt x="12174983" y="13696399"/>
                </a:lnTo>
                <a:lnTo>
                  <a:pt x="6193314" y="13765991"/>
                </a:lnTo>
                <a:lnTo>
                  <a:pt x="0" y="0"/>
                </a:lnTo>
                <a:close/>
              </a:path>
            </a:pathLst>
          </a:custGeom>
        </p:spPr>
        <p:txBody>
          <a:bodyPr vert="horz"/>
          <a:lstStyle/>
          <a:p>
            <a:endParaRPr lang="en-US" dirty="0"/>
          </a:p>
        </p:txBody>
      </p:sp>
      <p:sp>
        <p:nvSpPr>
          <p:cNvPr id="8" name="Рисунок 6"/>
          <p:cNvSpPr>
            <a:spLocks noGrp="1"/>
          </p:cNvSpPr>
          <p:nvPr>
            <p:ph type="pic" sz="quarter" idx="11"/>
          </p:nvPr>
        </p:nvSpPr>
        <p:spPr>
          <a:xfrm>
            <a:off x="1" y="4288"/>
            <a:ext cx="6087492" cy="6882996"/>
          </a:xfrm>
          <a:custGeom>
            <a:avLst/>
            <a:gdLst>
              <a:gd name="connsiteX0" fmla="*/ 0 w 3024188"/>
              <a:gd name="connsiteY0" fmla="*/ 0 h 8424863"/>
              <a:gd name="connsiteX1" fmla="*/ 3024188 w 3024188"/>
              <a:gd name="connsiteY1" fmla="*/ 0 h 8424863"/>
              <a:gd name="connsiteX2" fmla="*/ 3024188 w 3024188"/>
              <a:gd name="connsiteY2" fmla="*/ 8424863 h 8424863"/>
              <a:gd name="connsiteX3" fmla="*/ 0 w 3024188"/>
              <a:gd name="connsiteY3" fmla="*/ 8424863 h 8424863"/>
              <a:gd name="connsiteX4" fmla="*/ 0 w 3024188"/>
              <a:gd name="connsiteY4" fmla="*/ 0 h 8424863"/>
              <a:gd name="connsiteX0" fmla="*/ 0 w 17985565"/>
              <a:gd name="connsiteY0" fmla="*/ 0 h 8929399"/>
              <a:gd name="connsiteX1" fmla="*/ 17985565 w 17985565"/>
              <a:gd name="connsiteY1" fmla="*/ 504536 h 8929399"/>
              <a:gd name="connsiteX2" fmla="*/ 17985565 w 17985565"/>
              <a:gd name="connsiteY2" fmla="*/ 8929399 h 8929399"/>
              <a:gd name="connsiteX3" fmla="*/ 14961377 w 17985565"/>
              <a:gd name="connsiteY3" fmla="*/ 8929399 h 8929399"/>
              <a:gd name="connsiteX4" fmla="*/ 0 w 17985565"/>
              <a:gd name="connsiteY4" fmla="*/ 0 h 8929399"/>
              <a:gd name="connsiteX0" fmla="*/ 0 w 17985565"/>
              <a:gd name="connsiteY0" fmla="*/ 0 h 8929399"/>
              <a:gd name="connsiteX1" fmla="*/ 5981668 w 17985565"/>
              <a:gd name="connsiteY1" fmla="*/ 17397 h 8929399"/>
              <a:gd name="connsiteX2" fmla="*/ 17985565 w 17985565"/>
              <a:gd name="connsiteY2" fmla="*/ 8929399 h 8929399"/>
              <a:gd name="connsiteX3" fmla="*/ 14961377 w 17985565"/>
              <a:gd name="connsiteY3" fmla="*/ 8929399 h 8929399"/>
              <a:gd name="connsiteX4" fmla="*/ 0 w 17985565"/>
              <a:gd name="connsiteY4" fmla="*/ 0 h 8929399"/>
              <a:gd name="connsiteX0" fmla="*/ 0 w 17985565"/>
              <a:gd name="connsiteY0" fmla="*/ 0 h 13765991"/>
              <a:gd name="connsiteX1" fmla="*/ 5981668 w 17985565"/>
              <a:gd name="connsiteY1" fmla="*/ 17397 h 13765991"/>
              <a:gd name="connsiteX2" fmla="*/ 17985565 w 17985565"/>
              <a:gd name="connsiteY2" fmla="*/ 8929399 h 13765991"/>
              <a:gd name="connsiteX3" fmla="*/ 6193314 w 17985565"/>
              <a:gd name="connsiteY3" fmla="*/ 13765991 h 13765991"/>
              <a:gd name="connsiteX4" fmla="*/ 0 w 17985565"/>
              <a:gd name="connsiteY4" fmla="*/ 0 h 13765991"/>
              <a:gd name="connsiteX0" fmla="*/ 0 w 12174983"/>
              <a:gd name="connsiteY0" fmla="*/ 0 h 13765991"/>
              <a:gd name="connsiteX1" fmla="*/ 5981668 w 12174983"/>
              <a:gd name="connsiteY1" fmla="*/ 17397 h 13765991"/>
              <a:gd name="connsiteX2" fmla="*/ 12174983 w 12174983"/>
              <a:gd name="connsiteY2" fmla="*/ 13696399 h 13765991"/>
              <a:gd name="connsiteX3" fmla="*/ 6193314 w 12174983"/>
              <a:gd name="connsiteY3" fmla="*/ 13765991 h 13765991"/>
              <a:gd name="connsiteX4" fmla="*/ 0 w 12174983"/>
              <a:gd name="connsiteY4" fmla="*/ 0 h 13765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74983" h="13765991">
                <a:moveTo>
                  <a:pt x="0" y="0"/>
                </a:moveTo>
                <a:lnTo>
                  <a:pt x="5981668" y="17397"/>
                </a:lnTo>
                <a:lnTo>
                  <a:pt x="12174983" y="13696399"/>
                </a:lnTo>
                <a:lnTo>
                  <a:pt x="6193314" y="13765991"/>
                </a:lnTo>
                <a:lnTo>
                  <a:pt x="0" y="0"/>
                </a:lnTo>
                <a:close/>
              </a:path>
            </a:pathLst>
          </a:custGeom>
        </p:spPr>
        <p:txBody>
          <a:bodyPr vert="horz"/>
          <a:lstStyle/>
          <a:p>
            <a:endParaRPr lang="en-US" dirty="0"/>
          </a:p>
        </p:txBody>
      </p:sp>
      <p:sp>
        <p:nvSpPr>
          <p:cNvPr id="9" name="Рисунок 6"/>
          <p:cNvSpPr>
            <a:spLocks noGrp="1"/>
          </p:cNvSpPr>
          <p:nvPr>
            <p:ph type="pic" sz="quarter" idx="12"/>
          </p:nvPr>
        </p:nvSpPr>
        <p:spPr>
          <a:xfrm>
            <a:off x="6240017" y="-37144"/>
            <a:ext cx="6087492" cy="6882996"/>
          </a:xfrm>
          <a:custGeom>
            <a:avLst/>
            <a:gdLst>
              <a:gd name="connsiteX0" fmla="*/ 0 w 3024188"/>
              <a:gd name="connsiteY0" fmla="*/ 0 h 8424863"/>
              <a:gd name="connsiteX1" fmla="*/ 3024188 w 3024188"/>
              <a:gd name="connsiteY1" fmla="*/ 0 h 8424863"/>
              <a:gd name="connsiteX2" fmla="*/ 3024188 w 3024188"/>
              <a:gd name="connsiteY2" fmla="*/ 8424863 h 8424863"/>
              <a:gd name="connsiteX3" fmla="*/ 0 w 3024188"/>
              <a:gd name="connsiteY3" fmla="*/ 8424863 h 8424863"/>
              <a:gd name="connsiteX4" fmla="*/ 0 w 3024188"/>
              <a:gd name="connsiteY4" fmla="*/ 0 h 8424863"/>
              <a:gd name="connsiteX0" fmla="*/ 0 w 17985565"/>
              <a:gd name="connsiteY0" fmla="*/ 0 h 8929399"/>
              <a:gd name="connsiteX1" fmla="*/ 17985565 w 17985565"/>
              <a:gd name="connsiteY1" fmla="*/ 504536 h 8929399"/>
              <a:gd name="connsiteX2" fmla="*/ 17985565 w 17985565"/>
              <a:gd name="connsiteY2" fmla="*/ 8929399 h 8929399"/>
              <a:gd name="connsiteX3" fmla="*/ 14961377 w 17985565"/>
              <a:gd name="connsiteY3" fmla="*/ 8929399 h 8929399"/>
              <a:gd name="connsiteX4" fmla="*/ 0 w 17985565"/>
              <a:gd name="connsiteY4" fmla="*/ 0 h 8929399"/>
              <a:gd name="connsiteX0" fmla="*/ 0 w 17985565"/>
              <a:gd name="connsiteY0" fmla="*/ 0 h 8929399"/>
              <a:gd name="connsiteX1" fmla="*/ 5981668 w 17985565"/>
              <a:gd name="connsiteY1" fmla="*/ 17397 h 8929399"/>
              <a:gd name="connsiteX2" fmla="*/ 17985565 w 17985565"/>
              <a:gd name="connsiteY2" fmla="*/ 8929399 h 8929399"/>
              <a:gd name="connsiteX3" fmla="*/ 14961377 w 17985565"/>
              <a:gd name="connsiteY3" fmla="*/ 8929399 h 8929399"/>
              <a:gd name="connsiteX4" fmla="*/ 0 w 17985565"/>
              <a:gd name="connsiteY4" fmla="*/ 0 h 8929399"/>
              <a:gd name="connsiteX0" fmla="*/ 0 w 17985565"/>
              <a:gd name="connsiteY0" fmla="*/ 0 h 13765991"/>
              <a:gd name="connsiteX1" fmla="*/ 5981668 w 17985565"/>
              <a:gd name="connsiteY1" fmla="*/ 17397 h 13765991"/>
              <a:gd name="connsiteX2" fmla="*/ 17985565 w 17985565"/>
              <a:gd name="connsiteY2" fmla="*/ 8929399 h 13765991"/>
              <a:gd name="connsiteX3" fmla="*/ 6193314 w 17985565"/>
              <a:gd name="connsiteY3" fmla="*/ 13765991 h 13765991"/>
              <a:gd name="connsiteX4" fmla="*/ 0 w 17985565"/>
              <a:gd name="connsiteY4" fmla="*/ 0 h 13765991"/>
              <a:gd name="connsiteX0" fmla="*/ 0 w 12174983"/>
              <a:gd name="connsiteY0" fmla="*/ 0 h 13765991"/>
              <a:gd name="connsiteX1" fmla="*/ 5981668 w 12174983"/>
              <a:gd name="connsiteY1" fmla="*/ 17397 h 13765991"/>
              <a:gd name="connsiteX2" fmla="*/ 12174983 w 12174983"/>
              <a:gd name="connsiteY2" fmla="*/ 13696399 h 13765991"/>
              <a:gd name="connsiteX3" fmla="*/ 6193314 w 12174983"/>
              <a:gd name="connsiteY3" fmla="*/ 13765991 h 13765991"/>
              <a:gd name="connsiteX4" fmla="*/ 0 w 12174983"/>
              <a:gd name="connsiteY4" fmla="*/ 0 h 13765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74983" h="13765991">
                <a:moveTo>
                  <a:pt x="0" y="0"/>
                </a:moveTo>
                <a:lnTo>
                  <a:pt x="5981668" y="17397"/>
                </a:lnTo>
                <a:lnTo>
                  <a:pt x="12174983" y="13696399"/>
                </a:lnTo>
                <a:lnTo>
                  <a:pt x="6193314" y="13765991"/>
                </a:lnTo>
                <a:lnTo>
                  <a:pt x="0" y="0"/>
                </a:lnTo>
                <a:close/>
              </a:path>
            </a:pathLst>
          </a:custGeom>
        </p:spPr>
        <p:txBody>
          <a:bodyPr vert="horz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4439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 flipV="1">
            <a:off x="7213577" y="3810001"/>
            <a:ext cx="4978425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4" name="Rectangle 23"/>
          <p:cNvSpPr/>
          <p:nvPr/>
        </p:nvSpPr>
        <p:spPr>
          <a:xfrm flipV="1">
            <a:off x="7213601" y="3897010"/>
            <a:ext cx="49784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5" name="Rectangle 24"/>
          <p:cNvSpPr/>
          <p:nvPr/>
        </p:nvSpPr>
        <p:spPr>
          <a:xfrm flipV="1">
            <a:off x="7213601" y="4115167"/>
            <a:ext cx="49784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6" name="Rectangle 25"/>
          <p:cNvSpPr/>
          <p:nvPr/>
        </p:nvSpPr>
        <p:spPr>
          <a:xfrm flipV="1">
            <a:off x="7213600" y="4164403"/>
            <a:ext cx="262128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7" name="Rectangle 26"/>
          <p:cNvSpPr/>
          <p:nvPr/>
        </p:nvSpPr>
        <p:spPr>
          <a:xfrm flipV="1">
            <a:off x="7213600" y="4199572"/>
            <a:ext cx="262128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 useBgFill="1">
        <p:nvSpPr>
          <p:cNvPr id="30" name="Rounded Rectangle 29"/>
          <p:cNvSpPr/>
          <p:nvPr/>
        </p:nvSpPr>
        <p:spPr bwMode="white">
          <a:xfrm>
            <a:off x="7213600" y="3962400"/>
            <a:ext cx="408432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 useBgFill="1">
        <p:nvSpPr>
          <p:cNvPr id="31" name="Rounded Rectangle 30"/>
          <p:cNvSpPr/>
          <p:nvPr/>
        </p:nvSpPr>
        <p:spPr bwMode="white">
          <a:xfrm>
            <a:off x="9835343" y="4060983"/>
            <a:ext cx="21336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7" name="Rectangle 6"/>
          <p:cNvSpPr/>
          <p:nvPr/>
        </p:nvSpPr>
        <p:spPr>
          <a:xfrm>
            <a:off x="1" y="3649662"/>
            <a:ext cx="12192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" name="Rectangle 9"/>
          <p:cNvSpPr/>
          <p:nvPr/>
        </p:nvSpPr>
        <p:spPr>
          <a:xfrm>
            <a:off x="1" y="3675528"/>
            <a:ext cx="12192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1" name="Rectangle 10"/>
          <p:cNvSpPr/>
          <p:nvPr/>
        </p:nvSpPr>
        <p:spPr>
          <a:xfrm flipV="1">
            <a:off x="8552068" y="3643090"/>
            <a:ext cx="3639933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12192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09600" y="2401888"/>
            <a:ext cx="112776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609600" y="3899938"/>
            <a:ext cx="6604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8940800" y="4206240"/>
            <a:ext cx="1280160" cy="457200"/>
          </a:xfrm>
        </p:spPr>
        <p:txBody>
          <a:bodyPr/>
          <a:lstStyle/>
          <a:p>
            <a:pPr>
              <a:defRPr/>
            </a:pPr>
            <a:fld id="{BC506204-B9E3-5E4F-B91F-8BFF3957BB4F}" type="datetime1">
              <a:rPr lang="en-US" smtClean="0"/>
              <a:t>9/28/2016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7213600" y="4205288"/>
            <a:ext cx="1727200" cy="457200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1093451" y="1136"/>
            <a:ext cx="996949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718C1BD-40B1-9244-BA88-672D92239DF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930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4EF754-4F8D-2442-96C9-F4413E323A73}" type="datetime1">
              <a:rPr lang="en-US" smtClean="0"/>
              <a:t>9/28/2016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812B9E-2CA0-AD4E-AD7B-4DAD7FA4E59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7194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981201"/>
            <a:ext cx="103632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3367088"/>
            <a:ext cx="103632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5CDC10D-DDBD-9B49-BD17-9666E872E5ED}" type="datetime1">
              <a:rPr lang="en-US" smtClean="0"/>
              <a:t>9/28/2016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83B513-DC63-694E-BA34-2637A3CC2F9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7029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249425"/>
            <a:ext cx="53848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249425"/>
            <a:ext cx="53848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0692E1D-B59F-5945-B2FE-CB1AEAC261AA}" type="datetime1">
              <a:rPr lang="en-US" smtClean="0"/>
              <a:t>9/28/2016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FA3518-0EE1-7A4F-8F75-78861C496E5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0640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1143000"/>
            <a:ext cx="11176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2244970"/>
            <a:ext cx="5388864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294968" y="2244970"/>
            <a:ext cx="5389033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508000" y="2708519"/>
            <a:ext cx="5388864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1073" y="2708519"/>
            <a:ext cx="5389033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fld id="{2BC3D17A-B5D8-814B-A763-BBA55265E430}" type="datetime1">
              <a:rPr lang="en-US" smtClean="0"/>
              <a:t>9/28/2016</a:t>
            </a:fld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>
              <a:defRPr/>
            </a:pPr>
            <a:fld id="{9F13322D-C3AF-9D4E-B043-F3474B3E483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504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A9A8E-D5D8-46D5-AD9F-3E444D724A92}" type="datetimeFigureOut">
              <a:rPr lang="en-US" smtClean="0"/>
              <a:t>9/28/2016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EF545-1F49-449A-AA41-9369327E38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174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778240" y="612648"/>
            <a:ext cx="1276352" cy="457200"/>
          </a:xfrm>
        </p:spPr>
        <p:txBody>
          <a:bodyPr/>
          <a:lstStyle/>
          <a:p>
            <a:pPr>
              <a:defRPr/>
            </a:pPr>
            <a:fld id="{FC63BBFE-3A6A-3840-8BE6-BB165133C490}" type="datetime1">
              <a:rPr lang="en-US" smtClean="0"/>
              <a:t>9/28/2016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010400" y="612648"/>
            <a:ext cx="1767840" cy="457200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899648" y="2272"/>
            <a:ext cx="1016000" cy="365760"/>
          </a:xfrm>
        </p:spPr>
        <p:txBody>
          <a:bodyPr/>
          <a:lstStyle/>
          <a:p>
            <a:pPr>
              <a:defRPr/>
            </a:pPr>
            <a:fld id="{7C2726FD-07C3-C04E-ABC8-BF52C0CF5BA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8035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C245C1-092F-F344-AA70-C7EA1F9E7856}" type="datetime1">
              <a:rPr lang="en-US" smtClean="0"/>
              <a:t>9/28/2016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D1706C-C991-0548-BBD1-1991148FE91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4625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37995" y="1101970"/>
            <a:ext cx="451104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7137995" y="2010727"/>
            <a:ext cx="451104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03200" y="776287"/>
            <a:ext cx="6803136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DFAF917-EFD5-5A43-B8E7-3095DFA61B7E}" type="datetime1">
              <a:rPr lang="en-US" smtClean="0"/>
              <a:t>9/28/2016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327AE7-2681-F244-BC7E-1ABB2BEC0CB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4554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3913" y="1109161"/>
            <a:ext cx="782404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38228" y="1143000"/>
            <a:ext cx="6096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17924" y="3274309"/>
            <a:ext cx="34544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C03DC4D-6D2C-DA49-AC3A-79A7179C524E}" type="datetime1">
              <a:rPr lang="en-US" smtClean="0"/>
              <a:t>9/28/2016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D166EF-04A7-C041-A3B3-0D3603FBA8E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881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1C6173-D294-DB47-9BA4-2EEEC4472C09}" type="datetime1">
              <a:rPr lang="en-US" smtClean="0"/>
              <a:t>9/28/2016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93F274-8BD8-B345-9825-7441BE51430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6313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1143000"/>
            <a:ext cx="2540000" cy="5486400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143000"/>
            <a:ext cx="8331200" cy="548640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90D68E-B465-4F45-AECE-E021991F09EC}" type="datetime1">
              <a:rPr lang="en-US" smtClean="0"/>
              <a:t>9/28/2016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A4FBA4-642B-EF4D-A659-4343E1DE5B2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2743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0429" y="262195"/>
            <a:ext cx="8741971" cy="802966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2302387"/>
            <a:ext cx="8534400" cy="1752600"/>
          </a:xfrm>
        </p:spPr>
        <p:txBody>
          <a:bodyPr/>
          <a:lstStyle>
            <a:lvl1pPr marL="0" indent="0" algn="ctr">
              <a:buNone/>
              <a:defRPr sz="4000" b="1">
                <a:solidFill>
                  <a:srgbClr val="17648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BBFAD7-49C4-654F-BD1F-56CE5597FA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8807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" y="0"/>
            <a:ext cx="12188699" cy="47993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ltGray">
          <a:xfrm>
            <a:off x="-3" y="4754880"/>
            <a:ext cx="12192003" cy="210312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 bwMode="white">
          <a:xfrm>
            <a:off x="-128" y="4724400"/>
            <a:ext cx="12188827" cy="76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999" y="4800600"/>
            <a:ext cx="9144003" cy="1143000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413" y="5943600"/>
            <a:ext cx="9144003" cy="7620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none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79235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6pPr>
              <a:defRPr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DF1BDE98-CEB6-FF4F-84A9-446242C1D07E}" type="datetime1">
              <a:rPr lang="en-US" smtClean="0"/>
              <a:t>9/28/2016</a:t>
            </a:fld>
            <a:endParaRPr lang="en-US" sz="1000" dirty="0">
              <a:solidFill>
                <a:schemeClr val="tx1">
                  <a:tint val="65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>
              <a:solidFill>
                <a:sysClr val="windowText" lastClr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256D3EEF-DE4E-429D-8EC4-DDC531AFF587}" type="slidenum">
              <a:rPr lang="en-US" sz="1000" smtClean="0"/>
              <a:pPr algn="r"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30728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>
            <a:off x="0" y="0"/>
            <a:ext cx="12188827" cy="4572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sz="1800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</a:endParaRPr>
          </a:p>
        </p:txBody>
      </p:sp>
      <p:sp>
        <p:nvSpPr>
          <p:cNvPr id="8" name="Rectangle 7"/>
          <p:cNvSpPr/>
          <p:nvPr/>
        </p:nvSpPr>
        <p:spPr bwMode="white">
          <a:xfrm>
            <a:off x="-2" y="411480"/>
            <a:ext cx="12188827" cy="457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143000"/>
            <a:ext cx="9144000" cy="2667000"/>
          </a:xfrm>
        </p:spPr>
        <p:txBody>
          <a:bodyPr anchor="b">
            <a:normAutofit/>
          </a:bodyPr>
          <a:lstStyle>
            <a:lvl1pPr algn="ctr">
              <a:defRPr sz="5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3810000"/>
            <a:ext cx="91440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400" cap="none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DF1BDE98-CEB6-FF4F-84A9-446242C1D07E}" type="datetime1">
              <a:rPr lang="en-US" smtClean="0"/>
              <a:t>9/28/2016</a:t>
            </a:fld>
            <a:endParaRPr lang="en-US" sz="1000" dirty="0">
              <a:solidFill>
                <a:schemeClr val="tx1">
                  <a:tint val="65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>
              <a:solidFill>
                <a:sysClr val="windowText" lastClr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256D3EEF-DE4E-429D-8EC4-DDC531AFF587}" type="slidenum">
              <a:rPr lang="en-US" sz="1000" smtClean="0"/>
              <a:pPr algn="r"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8682807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A9A8E-D5D8-46D5-AD9F-3E444D724A92}" type="datetimeFigureOut">
              <a:rPr lang="en-US" smtClean="0"/>
              <a:t>9/28/2016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EF545-1F49-449A-AA41-9369327E38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01795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lternate 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143000"/>
            <a:ext cx="9144000" cy="2667000"/>
          </a:xfrm>
        </p:spPr>
        <p:txBody>
          <a:bodyPr anchor="b">
            <a:normAutofit/>
          </a:bodyPr>
          <a:lstStyle>
            <a:lvl1pPr algn="ctr">
              <a:defRPr sz="52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3810000"/>
            <a:ext cx="91440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4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algn="r"/>
            <a:fld id="{DF1BDE98-CEB6-FF4F-84A9-446242C1D07E}" type="datetime1">
              <a:rPr lang="en-US" smtClean="0"/>
              <a:t>9/28/2016</a:t>
            </a:fld>
            <a:endParaRPr lang="en-US" sz="1000" dirty="0">
              <a:solidFill>
                <a:schemeClr val="tx1">
                  <a:tint val="65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sz="1000" dirty="0">
              <a:solidFill>
                <a:sysClr val="windowText" lastClr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algn="r"/>
            <a:fld id="{256D3EEF-DE4E-429D-8EC4-DDC531AFF587}" type="slidenum">
              <a:rPr lang="en-US" sz="1000" smtClean="0"/>
              <a:pPr algn="r"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3055682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41120" y="1901952"/>
            <a:ext cx="4572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8880" y="1901952"/>
            <a:ext cx="4572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DF1BDE98-CEB6-FF4F-84A9-446242C1D07E}" type="datetime1">
              <a:rPr lang="en-US" smtClean="0"/>
              <a:t>9/28/2016</a:t>
            </a:fld>
            <a:endParaRPr lang="en-US" sz="1000" dirty="0">
              <a:solidFill>
                <a:schemeClr val="tx1">
                  <a:tint val="65000"/>
                </a:scheme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>
              <a:solidFill>
                <a:sysClr val="windowText" lastClr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256D3EEF-DE4E-429D-8EC4-DDC531AFF587}" type="slidenum">
              <a:rPr lang="en-US" sz="1000" smtClean="0"/>
              <a:pPr algn="r"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47554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1120" y="466344"/>
            <a:ext cx="9509760" cy="12344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0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1120" y="2740734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888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0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8880" y="2740734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DF1BDE98-CEB6-FF4F-84A9-446242C1D07E}" type="datetime1">
              <a:rPr lang="en-US" smtClean="0"/>
              <a:t>9/28/2016</a:t>
            </a:fld>
            <a:endParaRPr lang="en-US" sz="1000" dirty="0">
              <a:solidFill>
                <a:schemeClr val="tx1">
                  <a:tint val="65000"/>
                </a:scheme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>
              <a:solidFill>
                <a:sysClr val="windowText" lastClr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256D3EEF-DE4E-429D-8EC4-DDC531AFF587}" type="slidenum">
              <a:rPr lang="en-US" sz="1000" smtClean="0"/>
              <a:pPr algn="r"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08188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DF1BDE98-CEB6-FF4F-84A9-446242C1D07E}" type="datetime1">
              <a:rPr lang="en-US" smtClean="0"/>
              <a:t>9/28/2016</a:t>
            </a:fld>
            <a:endParaRPr lang="en-US" sz="1000" dirty="0">
              <a:solidFill>
                <a:schemeClr val="tx1">
                  <a:tint val="65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>
              <a:solidFill>
                <a:sysClr val="windowText" lastClr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256D3EEF-DE4E-429D-8EC4-DDC531AFF587}" type="slidenum">
              <a:rPr lang="en-US" sz="1000" smtClean="0"/>
              <a:pPr algn="r"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6466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algn="r"/>
            <a:fld id="{DF1BDE98-CEB6-FF4F-84A9-446242C1D07E}" type="datetime1">
              <a:rPr lang="en-US" smtClean="0"/>
              <a:t>9/28/2016</a:t>
            </a:fld>
            <a:endParaRPr lang="en-US" sz="1000" dirty="0">
              <a:solidFill>
                <a:schemeClr val="tx1">
                  <a:tint val="65000"/>
                </a:scheme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sz="1000" dirty="0">
              <a:solidFill>
                <a:sysClr val="windowText" lastClr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algn="r"/>
            <a:fld id="{256D3EEF-DE4E-429D-8EC4-DDC531AFF587}" type="slidenum">
              <a:rPr lang="en-US" sz="1000" smtClean="0"/>
              <a:pPr algn="r"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01862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0412" y="2362202"/>
            <a:ext cx="3200400" cy="1990725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4213" y="685800"/>
            <a:ext cx="7239001" cy="5486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0412" y="4367308"/>
            <a:ext cx="3200400" cy="1622012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DF1BDE98-CEB6-FF4F-84A9-446242C1D07E}" type="datetime1">
              <a:rPr lang="en-US" smtClean="0"/>
              <a:t>9/28/2016</a:t>
            </a:fld>
            <a:endParaRPr lang="en-US" sz="1000" dirty="0">
              <a:solidFill>
                <a:schemeClr val="tx1">
                  <a:tint val="65000"/>
                </a:scheme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>
              <a:solidFill>
                <a:sysClr val="windowText" lastClr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256D3EEF-DE4E-429D-8EC4-DDC531AFF587}" type="slidenum">
              <a:rPr lang="en-US" sz="1000" smtClean="0"/>
              <a:pPr algn="r"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39165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Alternate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ltGray">
          <a:xfrm>
            <a:off x="0" y="0"/>
            <a:ext cx="4873752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0412" y="2362202"/>
            <a:ext cx="3200400" cy="1990725"/>
          </a:xfrm>
        </p:spPr>
        <p:txBody>
          <a:bodyPr anchor="b">
            <a:normAutofit/>
          </a:bodyPr>
          <a:lstStyle>
            <a:lvl1pPr>
              <a:defRPr sz="3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62892" y="685800"/>
            <a:ext cx="6370320" cy="5486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0412" y="4367308"/>
            <a:ext cx="3200400" cy="1622012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algn="r"/>
            <a:fld id="{DF1BDE98-CEB6-FF4F-84A9-446242C1D07E}" type="datetime1">
              <a:rPr lang="en-US" smtClean="0"/>
              <a:t>9/28/2016</a:t>
            </a:fld>
            <a:endParaRPr lang="en-US" sz="1000" dirty="0">
              <a:solidFill>
                <a:schemeClr val="tx1">
                  <a:tint val="65000"/>
                </a:scheme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>
              <a:solidFill>
                <a:sysClr val="windowText" lastClr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algn="r"/>
            <a:fld id="{256D3EEF-DE4E-429D-8EC4-DDC531AFF587}" type="slidenum">
              <a:rPr lang="en-US" sz="1000" smtClean="0"/>
              <a:pPr algn="r"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68268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ltGray">
          <a:xfrm>
            <a:off x="7315200" y="0"/>
            <a:ext cx="4873752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3215" y="2362200"/>
            <a:ext cx="3200400" cy="1993392"/>
          </a:xfrm>
        </p:spPr>
        <p:txBody>
          <a:bodyPr anchor="b">
            <a:normAutofit/>
          </a:bodyPr>
          <a:lstStyle>
            <a:lvl1pPr>
              <a:defRPr sz="3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7315200" cy="6858000"/>
          </a:xfrm>
          <a:solidFill>
            <a:schemeClr val="bg2">
              <a:lumMod val="90000"/>
            </a:schemeClr>
          </a:solidFill>
        </p:spPr>
        <p:txBody>
          <a:bodyPr/>
          <a:lstStyle>
            <a:lvl1pPr marL="0" indent="0" algn="ctr">
              <a:buNone/>
              <a:defRPr sz="32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23215" y="4355592"/>
            <a:ext cx="3200400" cy="1644614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DF1BDE98-CEB6-FF4F-84A9-446242C1D07E}" type="datetime1">
              <a:rPr lang="en-US" smtClean="0"/>
              <a:t>9/28/2016</a:t>
            </a:fld>
            <a:endParaRPr lang="en-US" sz="1000" dirty="0">
              <a:solidFill>
                <a:schemeClr val="tx1">
                  <a:tint val="65000"/>
                </a:scheme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256D3EEF-DE4E-429D-8EC4-DDC531AFF587}" type="slidenum">
              <a:rPr lang="en-US" sz="1000" smtClean="0"/>
              <a:pPr algn="r"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91948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DF1BDE98-CEB6-FF4F-84A9-446242C1D07E}" type="datetime1">
              <a:rPr lang="en-US" smtClean="0"/>
              <a:t>9/28/2016</a:t>
            </a:fld>
            <a:endParaRPr lang="en-US" sz="1000" dirty="0">
              <a:solidFill>
                <a:schemeClr val="tx1">
                  <a:tint val="65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>
              <a:solidFill>
                <a:sysClr val="windowText" lastClr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256D3EEF-DE4E-429D-8EC4-DDC531AFF587}" type="slidenum">
              <a:rPr lang="en-US" sz="1000" smtClean="0"/>
              <a:pPr algn="r"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22500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274638"/>
            <a:ext cx="262890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274638"/>
            <a:ext cx="7734300" cy="5897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DF1BDE98-CEB6-FF4F-84A9-446242C1D07E}" type="datetime1">
              <a:rPr lang="en-US" smtClean="0"/>
              <a:t>9/28/2016</a:t>
            </a:fld>
            <a:endParaRPr lang="en-US" sz="1000" dirty="0">
              <a:solidFill>
                <a:schemeClr val="tx1">
                  <a:tint val="65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>
              <a:solidFill>
                <a:sysClr val="windowText" lastClr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256D3EEF-DE4E-429D-8EC4-DDC531AFF587}" type="slidenum">
              <a:rPr lang="en-US" sz="1000" smtClean="0"/>
              <a:pPr algn="r"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2386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A9A8E-D5D8-46D5-AD9F-3E444D724A92}" type="datetimeFigureOut">
              <a:rPr lang="en-US" smtClean="0"/>
              <a:t>9/28/2016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EF545-1F49-449A-AA41-9369327E38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53077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-Up: 1 Top, 2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Rectangle 8"/>
          <p:cNvSpPr>
            <a:spLocks noGrp="1"/>
          </p:cNvSpPr>
          <p:nvPr>
            <p:ph type="body" sz="quarter" idx="13" hasCustomPrompt="1"/>
          </p:nvPr>
        </p:nvSpPr>
        <p:spPr>
          <a:xfrm>
            <a:off x="406400" y="381000"/>
            <a:ext cx="107696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15" name="Rectangle 11"/>
          <p:cNvSpPr>
            <a:spLocks noGrp="1"/>
          </p:cNvSpPr>
          <p:nvPr>
            <p:ph sz="quarter" idx="15"/>
          </p:nvPr>
        </p:nvSpPr>
        <p:spPr>
          <a:xfrm>
            <a:off x="402336" y="609600"/>
            <a:ext cx="10765536" cy="27066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Rectangle 8"/>
          <p:cNvSpPr>
            <a:spLocks noGrp="1"/>
          </p:cNvSpPr>
          <p:nvPr>
            <p:ph type="body" sz="quarter" idx="16" hasCustomPrompt="1"/>
          </p:nvPr>
        </p:nvSpPr>
        <p:spPr>
          <a:xfrm>
            <a:off x="402336" y="3319272"/>
            <a:ext cx="5287264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/>
              <a:t>Click to add heading</a:t>
            </a:r>
            <a:endParaRPr lang="en-US"/>
          </a:p>
        </p:txBody>
      </p:sp>
      <p:sp>
        <p:nvSpPr>
          <p:cNvPr id="18" name="Rectangle 11"/>
          <p:cNvSpPr>
            <a:spLocks noGrp="1"/>
          </p:cNvSpPr>
          <p:nvPr>
            <p:ph sz="quarter" idx="17"/>
          </p:nvPr>
        </p:nvSpPr>
        <p:spPr>
          <a:xfrm>
            <a:off x="402336" y="3547872"/>
            <a:ext cx="5287264" cy="27066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Rectangle 8"/>
          <p:cNvSpPr>
            <a:spLocks noGrp="1"/>
          </p:cNvSpPr>
          <p:nvPr>
            <p:ph type="body" sz="quarter" idx="20" hasCustomPrompt="1"/>
          </p:nvPr>
        </p:nvSpPr>
        <p:spPr>
          <a:xfrm>
            <a:off x="5888736" y="3319272"/>
            <a:ext cx="5287264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/>
              <a:t>Click to add heading</a:t>
            </a:r>
            <a:endParaRPr lang="en-US"/>
          </a:p>
        </p:txBody>
      </p:sp>
      <p:sp>
        <p:nvSpPr>
          <p:cNvPr id="23" name="Rectangle 11"/>
          <p:cNvSpPr>
            <a:spLocks noGrp="1"/>
          </p:cNvSpPr>
          <p:nvPr>
            <p:ph sz="quarter" idx="21"/>
          </p:nvPr>
        </p:nvSpPr>
        <p:spPr>
          <a:xfrm>
            <a:off x="5888736" y="3547872"/>
            <a:ext cx="5287264" cy="27066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Rectangle 19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pPr algn="r"/>
            <a:fld id="{BA341A59-3EAE-EE4C-9D71-053776CA1444}" type="datetime1">
              <a:rPr lang="en-US" smtClean="0"/>
              <a:t>9/28/2016</a:t>
            </a:fld>
            <a:endParaRPr lang="en-US"/>
          </a:p>
        </p:txBody>
      </p:sp>
      <p:sp>
        <p:nvSpPr>
          <p:cNvPr id="20" name="Rectangle 20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pPr algn="r"/>
            <a:fld id="{256D3EEF-DE4E-429D-8EC4-DDC531AFF587}" type="slidenum">
              <a:rPr lang="en-US" sz="1000" smtClean="0"/>
              <a:pPr algn="r"/>
              <a:t>‹#›</a:t>
            </a:fld>
            <a:endParaRPr lang="en-US"/>
          </a:p>
        </p:txBody>
      </p:sp>
      <p:sp>
        <p:nvSpPr>
          <p:cNvPr id="22" name="Rectangle 22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77033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-Up: 3 Left, 1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8" name="Rectangle 8"/>
          <p:cNvSpPr>
            <a:spLocks noGrp="1"/>
          </p:cNvSpPr>
          <p:nvPr>
            <p:ph type="body" sz="quarter" idx="13" hasCustomPrompt="1"/>
          </p:nvPr>
        </p:nvSpPr>
        <p:spPr>
          <a:xfrm>
            <a:off x="5888736" y="381000"/>
            <a:ext cx="5287264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21" name="Rectangle 11"/>
          <p:cNvSpPr>
            <a:spLocks noGrp="1"/>
          </p:cNvSpPr>
          <p:nvPr>
            <p:ph sz="quarter" idx="15"/>
          </p:nvPr>
        </p:nvSpPr>
        <p:spPr>
          <a:xfrm>
            <a:off x="5888736" y="609600"/>
            <a:ext cx="5283200" cy="563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/>
          <p:cNvSpPr>
            <a:spLocks noGrp="1"/>
          </p:cNvSpPr>
          <p:nvPr>
            <p:ph type="body" sz="quarter" idx="14" hasCustomPrompt="1"/>
          </p:nvPr>
        </p:nvSpPr>
        <p:spPr>
          <a:xfrm>
            <a:off x="406400" y="381000"/>
            <a:ext cx="52832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10" name="Rectangle 11"/>
          <p:cNvSpPr>
            <a:spLocks noGrp="1"/>
          </p:cNvSpPr>
          <p:nvPr>
            <p:ph sz="quarter" idx="16"/>
          </p:nvPr>
        </p:nvSpPr>
        <p:spPr>
          <a:xfrm>
            <a:off x="406400" y="609600"/>
            <a:ext cx="5283200" cy="17282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Rectangle 8"/>
          <p:cNvSpPr>
            <a:spLocks noGrp="1"/>
          </p:cNvSpPr>
          <p:nvPr>
            <p:ph type="body" sz="quarter" idx="17" hasCustomPrompt="1"/>
          </p:nvPr>
        </p:nvSpPr>
        <p:spPr>
          <a:xfrm>
            <a:off x="402336" y="2340864"/>
            <a:ext cx="52832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14" name="Rectangle 11"/>
          <p:cNvSpPr>
            <a:spLocks noGrp="1"/>
          </p:cNvSpPr>
          <p:nvPr>
            <p:ph sz="quarter" idx="18"/>
          </p:nvPr>
        </p:nvSpPr>
        <p:spPr>
          <a:xfrm>
            <a:off x="402336" y="2569464"/>
            <a:ext cx="5283200" cy="17282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Rectangle 8"/>
          <p:cNvSpPr>
            <a:spLocks noGrp="1"/>
          </p:cNvSpPr>
          <p:nvPr>
            <p:ph type="body" sz="quarter" idx="19" hasCustomPrompt="1"/>
          </p:nvPr>
        </p:nvSpPr>
        <p:spPr>
          <a:xfrm>
            <a:off x="406400" y="4291584"/>
            <a:ext cx="52832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16" name="Rectangle 11"/>
          <p:cNvSpPr>
            <a:spLocks noGrp="1"/>
          </p:cNvSpPr>
          <p:nvPr>
            <p:ph sz="quarter" idx="20"/>
          </p:nvPr>
        </p:nvSpPr>
        <p:spPr>
          <a:xfrm>
            <a:off x="406400" y="4520184"/>
            <a:ext cx="5283200" cy="17282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Rectangle 17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pPr algn="r"/>
            <a:fld id="{52AA7A2A-CF01-8D4B-9CE2-A953EFDC4B30}" type="datetime1">
              <a:rPr lang="en-US" smtClean="0"/>
              <a:t>9/28/2016</a:t>
            </a:fld>
            <a:endParaRPr lang="en-US" dirty="0"/>
          </a:p>
        </p:txBody>
      </p:sp>
      <p:sp>
        <p:nvSpPr>
          <p:cNvPr id="19" name="Rectangle 19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 algn="r"/>
            <a:fld id="{256D3EEF-DE4E-429D-8EC4-DDC531AFF587}" type="slidenum">
              <a:rPr lang="en-US" sz="1000" smtClean="0"/>
              <a:pPr algn="r"/>
              <a:t>‹#›</a:t>
            </a:fld>
            <a:endParaRPr lang="en-US"/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199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A9A8E-D5D8-46D5-AD9F-3E444D724A92}" type="datetimeFigureOut">
              <a:rPr lang="en-US" smtClean="0"/>
              <a:t>9/28/2016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EF545-1F49-449A-AA41-9369327E38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485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A9A8E-D5D8-46D5-AD9F-3E444D724A92}" type="datetimeFigureOut">
              <a:rPr lang="en-US" smtClean="0"/>
              <a:t>9/28/2016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EF545-1F49-449A-AA41-9369327E38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4273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A9A8E-D5D8-46D5-AD9F-3E444D724A92}" type="datetimeFigureOut">
              <a:rPr lang="en-US" smtClean="0"/>
              <a:t>9/28/2016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EF545-1F49-449A-AA41-9369327E38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846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9A9A8E-D5D8-46D5-AD9F-3E444D724A92}" type="datetimeFigureOut">
              <a:rPr lang="en-US" smtClean="0"/>
              <a:t>9/28/2016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6EF545-1F49-449A-AA41-9369327E38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707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F07E95-4B9D-4F23-AA6D-B4D332AF7602}" type="datetimeFigureOut">
              <a:rPr lang="en-US" smtClean="0"/>
              <a:t>9/28/2016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01C35C-B113-4014-9D23-4068D2298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45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  <p:sldLayoutId id="2147483700" r:id="rId1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" y="366819"/>
            <a:ext cx="12192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9" name="Rectangle 28"/>
          <p:cNvSpPr/>
          <p:nvPr/>
        </p:nvSpPr>
        <p:spPr>
          <a:xfrm>
            <a:off x="0" y="-1"/>
            <a:ext cx="12192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30" name="Rectangle 29"/>
          <p:cNvSpPr/>
          <p:nvPr/>
        </p:nvSpPr>
        <p:spPr>
          <a:xfrm>
            <a:off x="1" y="308277"/>
            <a:ext cx="12192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31" name="Rectangle 30"/>
          <p:cNvSpPr/>
          <p:nvPr/>
        </p:nvSpPr>
        <p:spPr>
          <a:xfrm flipV="1">
            <a:off x="7213577" y="360247"/>
            <a:ext cx="4978425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32" name="Rectangle 31"/>
          <p:cNvSpPr/>
          <p:nvPr/>
        </p:nvSpPr>
        <p:spPr>
          <a:xfrm flipV="1">
            <a:off x="7213601" y="440113"/>
            <a:ext cx="49784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7209785" y="497504"/>
            <a:ext cx="408432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9831528" y="588943"/>
            <a:ext cx="21336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35" name="Rectangle 34"/>
          <p:cNvSpPr/>
          <p:nvPr/>
        </p:nvSpPr>
        <p:spPr bwMode="invGray">
          <a:xfrm>
            <a:off x="12113288" y="-2001"/>
            <a:ext cx="76835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36" name="Rectangle 35"/>
          <p:cNvSpPr/>
          <p:nvPr/>
        </p:nvSpPr>
        <p:spPr bwMode="invGray">
          <a:xfrm>
            <a:off x="12059308" y="-2001"/>
            <a:ext cx="3657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37" name="Rectangle 36"/>
          <p:cNvSpPr/>
          <p:nvPr/>
        </p:nvSpPr>
        <p:spPr bwMode="invGray">
          <a:xfrm>
            <a:off x="12033904" y="-2001"/>
            <a:ext cx="12192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38" name="Rectangle 37"/>
          <p:cNvSpPr/>
          <p:nvPr/>
        </p:nvSpPr>
        <p:spPr bwMode="invGray">
          <a:xfrm>
            <a:off x="11967231" y="-2001"/>
            <a:ext cx="36576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39" name="Rectangle 38"/>
          <p:cNvSpPr/>
          <p:nvPr/>
        </p:nvSpPr>
        <p:spPr bwMode="invGray">
          <a:xfrm>
            <a:off x="11887569" y="380"/>
            <a:ext cx="73152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40" name="Rectangle 39"/>
          <p:cNvSpPr/>
          <p:nvPr/>
        </p:nvSpPr>
        <p:spPr bwMode="invGray">
          <a:xfrm>
            <a:off x="11831300" y="380"/>
            <a:ext cx="12192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2249424"/>
            <a:ext cx="109728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782048" y="612648"/>
            <a:ext cx="127635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 algn="l" eaLnBrk="1" latinLnBrk="0" hangingPunct="1"/>
            <a:fld id="{C3F416CD-67A3-4CF0-A210-F6AF31AC147F}" type="datetimeFigureOut">
              <a:rPr lang="en-US" smtClean="0"/>
              <a:pPr algn="l" eaLnBrk="1" latinLnBrk="0" hangingPunct="1"/>
              <a:t>9/28/2016</a:t>
            </a:fld>
            <a:endParaRPr lang="en-US" sz="800" dirty="0">
              <a:solidFill>
                <a:schemeClr val="accent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7010400" y="612648"/>
            <a:ext cx="176784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0899648" y="2272"/>
            <a:ext cx="1016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pPr algn="r" eaLnBrk="1" latinLnBrk="0" hangingPunct="1"/>
            <a:fld id="{96652B35-718D-4E28-AFEB-B694A3B357E8}" type="slidenum">
              <a:rPr kumimoji="0" lang="en-US" smtClean="0"/>
              <a:pPr algn="r" eaLnBrk="1" latinLnBrk="0" hangingPunct="1"/>
              <a:t>‹#›</a:t>
            </a:fld>
            <a:endParaRPr kumimoji="0"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28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>
            <a:off x="1587" y="6583680"/>
            <a:ext cx="12188827" cy="27432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sz="1800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</a:endParaRPr>
          </a:p>
        </p:txBody>
      </p:sp>
      <p:sp>
        <p:nvSpPr>
          <p:cNvPr id="8" name="Rectangle 7"/>
          <p:cNvSpPr/>
          <p:nvPr/>
        </p:nvSpPr>
        <p:spPr bwMode="white">
          <a:xfrm>
            <a:off x="1587" y="6583680"/>
            <a:ext cx="12188827" cy="457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1901954"/>
            <a:ext cx="9509760" cy="4127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pPr algn="r"/>
            <a:fld id="{DF1BDE98-CEB6-FF4F-84A9-446242C1D07E}" type="datetime1">
              <a:rPr lang="en-US" smtClean="0"/>
              <a:t>9/28/2016</a:t>
            </a:fld>
            <a:endParaRPr lang="en-US" sz="1000" dirty="0">
              <a:solidFill>
                <a:schemeClr val="tx1">
                  <a:tint val="65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41120" y="6601968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bg2"/>
                </a:solidFill>
              </a:defRPr>
            </a:lvl1pPr>
          </a:lstStyle>
          <a:p>
            <a:endParaRPr lang="en-US" sz="1000" dirty="0">
              <a:solidFill>
                <a:sysClr val="windowText" lastClr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10800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pPr algn="r"/>
            <a:fld id="{256D3EEF-DE4E-429D-8EC4-DDC531AFF587}" type="slidenum">
              <a:rPr lang="en-US" sz="1000" smtClean="0"/>
              <a:pPr algn="r"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708044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3400" kern="1200">
          <a:solidFill>
            <a:schemeClr val="tx2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2"/>
        </a:buClr>
        <a:buSzPct val="80000"/>
        <a:buFont typeface="Wingdings" pitchFamily="2" charset="2"/>
        <a:buChar char="§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SzPct val="80000"/>
        <a:buFont typeface="Wingdings" pitchFamily="2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80000"/>
        <a:buFont typeface="Wingdings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80000"/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80000"/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itchFamily="2" charset="2"/>
        <a:buChar char="§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itchFamily="2" charset="2"/>
        <a:buChar char="§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itchFamily="2" charset="2"/>
        <a:buChar char="§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360">
          <p15:clr>
            <a:srgbClr val="F26B43"/>
          </p15:clr>
        </p15:guide>
        <p15:guide id="2" pos="40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9.jpeg"/><Relationship Id="rId7" Type="http://schemas.openxmlformats.org/officeDocument/2006/relationships/hyperlink" Target="https://www.youtube.com/watch?v=a-x0DhzoMeM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0.jpeg"/><Relationship Id="rId5" Type="http://schemas.openxmlformats.org/officeDocument/2006/relationships/hyperlink" Target="https://www.youtube.com/watch?v=dPw1PWyguRc" TargetMode="External"/><Relationship Id="rId4" Type="http://schemas.openxmlformats.org/officeDocument/2006/relationships/hyperlink" Target="https://www.youtube.com/watch?v=zxNnldHav9g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DDtMeMhoNA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NQE2pXP6WTI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NsYNvSDxA6Q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1.xml"/><Relationship Id="rId6" Type="http://schemas.openxmlformats.org/officeDocument/2006/relationships/hyperlink" Target="https://www.youtube.com/watch?v=O8jbzGrS9p4" TargetMode="External"/><Relationship Id="rId5" Type="http://schemas.openxmlformats.org/officeDocument/2006/relationships/image" Target="../media/image36.tiff"/><Relationship Id="rId4" Type="http://schemas.openxmlformats.org/officeDocument/2006/relationships/hyperlink" Target="http://www.youtube.com/watch?v=_MGFWdFz-yI&amp;feature=relmfu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hyperlink" Target="http://www.youtube.com/watch?v=eshSlxe9qd0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hyperlink" Target="http://www.youtube.com/watch?v=PbQ4JNpXPTY" TargetMode="External"/><Relationship Id="rId7" Type="http://schemas.openxmlformats.org/officeDocument/2006/relationships/hyperlink" Target="http://www.youtube.com/watch?v=GlkgeMXQbBU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1.xml"/><Relationship Id="rId6" Type="http://schemas.openxmlformats.org/officeDocument/2006/relationships/hyperlink" Target="http://www.youtube.com/watch?v=jbNwz9XwPDg" TargetMode="External"/><Relationship Id="rId5" Type="http://schemas.openxmlformats.org/officeDocument/2006/relationships/hyperlink" Target="http://www.youtube.com/watch?v=0FeBBZImBGg" TargetMode="External"/><Relationship Id="rId4" Type="http://schemas.openxmlformats.org/officeDocument/2006/relationships/hyperlink" Target="http://www.youtube.com/watch?v=v4Ylwj1q9m8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jjustino@albany.edu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4.png"/><Relationship Id="rId7" Type="http://schemas.microsoft.com/office/2007/relationships/hdphoto" Target="../media/hdphoto3.wdp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jpeg"/><Relationship Id="rId5" Type="http://schemas.microsoft.com/office/2007/relationships/hdphoto" Target="../media/hdphoto2.wdp"/><Relationship Id="rId4" Type="http://schemas.openxmlformats.org/officeDocument/2006/relationships/image" Target="../media/image45.png"/><Relationship Id="rId9" Type="http://schemas.microsoft.com/office/2007/relationships/hdphoto" Target="../media/hdphoto4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hyperlink" Target="https://www.youtube.com/watch?v=EizgQEnafOA" TargetMode="External"/><Relationship Id="rId7" Type="http://schemas.microsoft.com/office/2007/relationships/hdphoto" Target="../media/hdphoto6.wdp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5" Type="http://schemas.openxmlformats.org/officeDocument/2006/relationships/hyperlink" Target="https://www.youtube.com/watch?v=4TuEWtXBT_0" TargetMode="External"/><Relationship Id="rId4" Type="http://schemas.openxmlformats.org/officeDocument/2006/relationships/slide" Target="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53.jpe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8.wdp"/><Relationship Id="rId5" Type="http://schemas.openxmlformats.org/officeDocument/2006/relationships/image" Target="../media/image54.jpeg"/><Relationship Id="rId4" Type="http://schemas.microsoft.com/office/2007/relationships/hdphoto" Target="../media/hdphoto7.wdp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56.jpe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1.wdp"/><Relationship Id="rId5" Type="http://schemas.openxmlformats.org/officeDocument/2006/relationships/image" Target="../media/image57.jpeg"/><Relationship Id="rId4" Type="http://schemas.microsoft.com/office/2007/relationships/hdphoto" Target="../media/hdphoto10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13.wdp"/><Relationship Id="rId4" Type="http://schemas.openxmlformats.org/officeDocument/2006/relationships/image" Target="../media/image60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lh.org/health-services/gastroenterology" TargetMode="External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4.pn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15.wdp"/><Relationship Id="rId5" Type="http://schemas.openxmlformats.org/officeDocument/2006/relationships/image" Target="../media/image67.jpeg"/><Relationship Id="rId4" Type="http://schemas.microsoft.com/office/2007/relationships/hdphoto" Target="../media/hdphoto14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community.ahealthadventure.com/comsn/forum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6.png"/><Relationship Id="rId5" Type="http://schemas.openxmlformats.org/officeDocument/2006/relationships/hyperlink" Target="http://community.ahealthadventure.com/comsn/vwvc" TargetMode="External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71.png"/><Relationship Id="rId4" Type="http://schemas.microsoft.com/office/2007/relationships/hdphoto" Target="../media/hdphoto16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1.xml"/><Relationship Id="rId4" Type="http://schemas.microsoft.com/office/2007/relationships/hdphoto" Target="../media/hdphoto17.wdp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microsoft.com/office/2007/relationships/hdphoto" Target="../media/hdphoto18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8.xml"/><Relationship Id="rId5" Type="http://schemas.microsoft.com/office/2007/relationships/hdphoto" Target="../media/hdphoto19.wdp"/><Relationship Id="rId4" Type="http://schemas.openxmlformats.org/officeDocument/2006/relationships/image" Target="../media/image7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8.xml"/><Relationship Id="rId4" Type="http://schemas.microsoft.com/office/2007/relationships/hdphoto" Target="../media/hdphoto20.wdp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mailto:Cmcgrattan@nlh.org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3.xml"/><Relationship Id="rId5" Type="http://schemas.microsoft.com/office/2007/relationships/hdphoto" Target="../media/hdphoto21.wdp"/><Relationship Id="rId4" Type="http://schemas.openxmlformats.org/officeDocument/2006/relationships/image" Target="../media/image80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mailto:Greg.Robinson@ahealthadventure.com" TargetMode="External"/><Relationship Id="rId3" Type="http://schemas.openxmlformats.org/officeDocument/2006/relationships/image" Target="../media/image18.jp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15"/>
          <p:cNvSpPr>
            <a:spLocks noGrp="1"/>
          </p:cNvSpPr>
          <p:nvPr>
            <p:ph type="sldNum" sz="quarter" idx="23"/>
          </p:nvPr>
        </p:nvSpPr>
        <p:spPr>
          <a:xfrm>
            <a:off x="5666232" y="6553200"/>
            <a:ext cx="734568" cy="304800"/>
          </a:xfrm>
        </p:spPr>
        <p:txBody>
          <a:bodyPr/>
          <a:lstStyle/>
          <a:p>
            <a:pPr algn="ctr"/>
            <a:fld id="{256D3EEF-DE4E-429D-8EC4-DDC531AFF587}" type="slidenum">
              <a:rPr lang="en-US" sz="1400" kern="0">
                <a:solidFill>
                  <a:sysClr val="windowText" lastClr="000000"/>
                </a:solidFill>
              </a:rPr>
              <a:pPr algn="ctr"/>
              <a:t>1</a:t>
            </a:fld>
            <a:endParaRPr lang="en-US" sz="1400" kern="0" dirty="0">
              <a:solidFill>
                <a:sysClr val="windowText" lastClr="000000"/>
              </a:solidFill>
            </a:endParaRP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828800" y="228600"/>
            <a:ext cx="8534400" cy="381000"/>
          </a:xfrm>
          <a:noFill/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000" dirty="0">
                <a:solidFill>
                  <a:schemeClr val="tx2"/>
                </a:solidFill>
              </a:rPr>
              <a:t>Here’s the Problem…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419600" y="828646"/>
            <a:ext cx="3505200" cy="46166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chemeClr val="bg1">
                <a:lumMod val="75000"/>
                <a:alpha val="43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kern="0" dirty="0">
                <a:solidFill>
                  <a:schemeClr val="tx2">
                    <a:lumMod val="75000"/>
                  </a:schemeClr>
                </a:solidFill>
              </a:rPr>
              <a:t>Determinants of Health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086600" y="6324601"/>
            <a:ext cx="3581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kern="0" dirty="0">
                <a:solidFill>
                  <a:sysClr val="windowText" lastClr="000000"/>
                </a:solidFill>
              </a:rPr>
              <a:t>Source: McGinnis, et al. Health Affairs. (2002)</a:t>
            </a:r>
          </a:p>
        </p:txBody>
      </p:sp>
      <p:pic>
        <p:nvPicPr>
          <p:cNvPr id="3" name="Picture 2" descr="sd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700" y="1444752"/>
            <a:ext cx="8083296" cy="495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1699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20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S"/>
              <a:defRPr sz="2200"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ts val="600"/>
              </a:spcBef>
              <a:buClr>
                <a:srgbClr val="C1F944"/>
              </a:buClr>
              <a:buSzPct val="90000"/>
              <a:buFont typeface="Wingdings" panose="05000000000000000000" pitchFamily="2" charset="2"/>
              <a:buChar char="S"/>
              <a:defRPr sz="2000"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ts val="6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S"/>
              <a:defRPr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ts val="600"/>
              </a:spcBef>
              <a:buClr>
                <a:srgbClr val="C1F944"/>
              </a:buClr>
              <a:buSzPct val="90000"/>
              <a:buFont typeface="Wingdings" panose="05000000000000000000" pitchFamily="2" charset="2"/>
              <a:buChar char="S"/>
              <a:defRPr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ts val="6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S"/>
              <a:defRPr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S"/>
              <a:defRPr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S"/>
              <a:defRPr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S"/>
              <a:defRPr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S"/>
              <a:defRPr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None/>
            </a:pPr>
            <a:fld id="{663B2C10-5718-400E-A395-8D010CF09804}" type="slidenum">
              <a:rPr lang="en-US" altLang="en-US" sz="1100" kern="0">
                <a:solidFill>
                  <a:srgbClr val="7F7F7F"/>
                </a:solidFill>
                <a:latin typeface="Lucida Grande" charset="0"/>
              </a:rPr>
              <a:pPr eaLnBrk="1" hangingPunct="1">
                <a:spcBef>
                  <a:spcPct val="0"/>
                </a:spcBef>
                <a:buClrTx/>
                <a:buSzTx/>
                <a:buNone/>
              </a:pPr>
              <a:t>10</a:t>
            </a:fld>
            <a:endParaRPr lang="en-US" altLang="en-US" sz="1100" kern="0" dirty="0">
              <a:solidFill>
                <a:srgbClr val="7F7F7F"/>
              </a:solidFill>
              <a:latin typeface="Lucida Grande" charset="0"/>
            </a:endParaRPr>
          </a:p>
        </p:txBody>
      </p:sp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1703388" y="1842729"/>
            <a:ext cx="8583612" cy="665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9pPr>
          </a:lstStyle>
          <a:p>
            <a:pPr>
              <a:spcBef>
                <a:spcPct val="20000"/>
              </a:spcBef>
              <a:buClr>
                <a:srgbClr val="008080"/>
              </a:buClr>
              <a:defRPr/>
            </a:pPr>
            <a:r>
              <a:rPr lang="en-US" altLang="en-US" sz="2600" b="1" kern="0" dirty="0">
                <a:latin typeface="Helvetica" charset="0"/>
              </a:rPr>
              <a:t>Marketing Products… iPods are cool!</a:t>
            </a:r>
          </a:p>
          <a:p>
            <a:pPr>
              <a:spcBef>
                <a:spcPct val="20000"/>
              </a:spcBef>
              <a:buClr>
                <a:srgbClr val="008080"/>
              </a:buClr>
              <a:defRPr/>
            </a:pPr>
            <a:endParaRPr lang="en-US" altLang="en-US" sz="2600" b="1" kern="0" dirty="0">
              <a:latin typeface="Helvetica" charset="0"/>
            </a:endParaRPr>
          </a:p>
          <a:p>
            <a:pPr>
              <a:spcBef>
                <a:spcPct val="20000"/>
              </a:spcBef>
              <a:buClr>
                <a:srgbClr val="008080"/>
              </a:buClr>
              <a:defRPr/>
            </a:pPr>
            <a:endParaRPr lang="en-US" altLang="en-US" sz="2600" b="1" kern="0" dirty="0">
              <a:latin typeface="Helvetica" charset="0"/>
            </a:endParaRPr>
          </a:p>
          <a:p>
            <a:pPr>
              <a:spcBef>
                <a:spcPct val="20000"/>
              </a:spcBef>
              <a:buClr>
                <a:srgbClr val="008080"/>
              </a:buClr>
              <a:defRPr/>
            </a:pPr>
            <a:endParaRPr lang="en-US" altLang="en-US" sz="2600" b="1" kern="0" dirty="0">
              <a:latin typeface="Helvetica" charset="0"/>
            </a:endParaRPr>
          </a:p>
          <a:p>
            <a:pPr>
              <a:spcBef>
                <a:spcPct val="20000"/>
              </a:spcBef>
              <a:buClr>
                <a:srgbClr val="008080"/>
              </a:buClr>
              <a:defRPr/>
            </a:pPr>
            <a:endParaRPr lang="en-US" altLang="en-US" sz="2600" b="1" kern="0" dirty="0">
              <a:latin typeface="Helvetica" charset="0"/>
            </a:endParaRPr>
          </a:p>
          <a:p>
            <a:pPr>
              <a:spcBef>
                <a:spcPct val="20000"/>
              </a:spcBef>
              <a:buClr>
                <a:srgbClr val="008080"/>
              </a:buClr>
              <a:defRPr/>
            </a:pPr>
            <a:endParaRPr lang="en-US" altLang="en-US" sz="2600" b="1" kern="0" dirty="0">
              <a:latin typeface="Helvetica" charset="0"/>
            </a:endParaRPr>
          </a:p>
          <a:p>
            <a:pPr>
              <a:spcBef>
                <a:spcPct val="20000"/>
              </a:spcBef>
              <a:buClr>
                <a:srgbClr val="008080"/>
              </a:buClr>
              <a:defRPr/>
            </a:pPr>
            <a:endParaRPr lang="en-US" altLang="en-US" sz="2600" b="1" kern="0" dirty="0">
              <a:latin typeface="Helvetica" charset="0"/>
            </a:endParaRPr>
          </a:p>
          <a:p>
            <a:pPr>
              <a:spcBef>
                <a:spcPct val="20000"/>
              </a:spcBef>
              <a:buClr>
                <a:srgbClr val="008080"/>
              </a:buClr>
              <a:defRPr/>
            </a:pPr>
            <a:endParaRPr lang="en-US" altLang="en-US" sz="2600" b="1" kern="0" dirty="0">
              <a:latin typeface="Helvetica" charset="0"/>
            </a:endParaRPr>
          </a:p>
        </p:txBody>
      </p:sp>
      <p:pic>
        <p:nvPicPr>
          <p:cNvPr id="5" name="Picture 4" descr="Ipod_post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857" y="2507892"/>
            <a:ext cx="3123293" cy="1844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Ipod_poster2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152" y="3818958"/>
            <a:ext cx="2340585" cy="2715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Ipod_HongKong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857" y="4247129"/>
            <a:ext cx="3786868" cy="251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3"/>
          <p:cNvSpPr txBox="1">
            <a:spLocks/>
          </p:cNvSpPr>
          <p:nvPr/>
        </p:nvSpPr>
        <p:spPr>
          <a:xfrm>
            <a:off x="1524000" y="615966"/>
            <a:ext cx="9144000" cy="1014737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100" b="1" dirty="0">
                <a:latin typeface="Helvetica" charset="0"/>
              </a:rPr>
              <a:t>Social Marketing Best Practices</a:t>
            </a:r>
          </a:p>
          <a:p>
            <a:pPr algn="ctr"/>
            <a:r>
              <a:rPr lang="en-US" sz="3100" b="1" dirty="0">
                <a:latin typeface="Helvetica" charset="0"/>
              </a:rPr>
              <a:t>and Examples from Around the World</a:t>
            </a:r>
            <a:endParaRPr lang="en-US" sz="1600" b="1" i="1" dirty="0"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764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20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S"/>
              <a:defRPr sz="2200"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ts val="600"/>
              </a:spcBef>
              <a:buClr>
                <a:srgbClr val="C1F944"/>
              </a:buClr>
              <a:buSzPct val="90000"/>
              <a:buFont typeface="Wingdings" panose="05000000000000000000" pitchFamily="2" charset="2"/>
              <a:buChar char="S"/>
              <a:defRPr sz="2000"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ts val="6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S"/>
              <a:defRPr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ts val="600"/>
              </a:spcBef>
              <a:buClr>
                <a:srgbClr val="C1F944"/>
              </a:buClr>
              <a:buSzPct val="90000"/>
              <a:buFont typeface="Wingdings" panose="05000000000000000000" pitchFamily="2" charset="2"/>
              <a:buChar char="S"/>
              <a:defRPr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ts val="6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S"/>
              <a:defRPr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S"/>
              <a:defRPr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S"/>
              <a:defRPr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S"/>
              <a:defRPr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S"/>
              <a:defRPr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None/>
            </a:pPr>
            <a:fld id="{88386FF8-1829-4F5F-A786-7B2926B114D6}" type="slidenum">
              <a:rPr lang="en-US" altLang="en-US" sz="1100" kern="0">
                <a:solidFill>
                  <a:srgbClr val="7F7F7F"/>
                </a:solidFill>
                <a:latin typeface="Lucida Grande" charset="0"/>
              </a:rPr>
              <a:pPr eaLnBrk="1" hangingPunct="1">
                <a:spcBef>
                  <a:spcPct val="0"/>
                </a:spcBef>
                <a:buClrTx/>
                <a:buSzTx/>
                <a:buNone/>
              </a:pPr>
              <a:t>11</a:t>
            </a:fld>
            <a:endParaRPr lang="en-US" altLang="en-US" sz="1100" kern="0" dirty="0">
              <a:solidFill>
                <a:srgbClr val="7F7F7F"/>
              </a:solidFill>
              <a:latin typeface="Lucida Grande" charset="0"/>
            </a:endParaRPr>
          </a:p>
        </p:txBody>
      </p:sp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1696812" y="1936246"/>
            <a:ext cx="8816975" cy="114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9pPr>
          </a:lstStyle>
          <a:p>
            <a:pPr>
              <a:spcBef>
                <a:spcPct val="20000"/>
              </a:spcBef>
              <a:buClr>
                <a:srgbClr val="008080"/>
              </a:buClr>
              <a:defRPr/>
            </a:pPr>
            <a:r>
              <a:rPr lang="en-US" altLang="en-US" b="1" kern="0" dirty="0">
                <a:latin typeface="Helvetica" charset="0"/>
              </a:rPr>
              <a:t>Marketing Global Health… delaying sex is smart &amp; cool !</a:t>
            </a:r>
          </a:p>
          <a:p>
            <a:pPr>
              <a:spcBef>
                <a:spcPct val="20000"/>
              </a:spcBef>
              <a:buClr>
                <a:srgbClr val="008080"/>
              </a:buClr>
              <a:defRPr/>
            </a:pPr>
            <a:r>
              <a:rPr lang="en-US" altLang="en-US" sz="2600" b="1" kern="0" dirty="0">
                <a:latin typeface="Helvetica" charset="0"/>
              </a:rPr>
              <a:t>	</a:t>
            </a:r>
            <a:r>
              <a:rPr lang="en-US" altLang="en-US" sz="800" b="1" kern="0" dirty="0">
                <a:latin typeface="Helvetica" charset="0"/>
              </a:rPr>
              <a:t> </a:t>
            </a:r>
            <a:r>
              <a:rPr lang="en-US" altLang="en-US" sz="2000" b="1" i="1" kern="0" dirty="0">
                <a:latin typeface="Helvetica" charset="0"/>
              </a:rPr>
              <a:t>Example: “Real Man, Real Woman” Campaign in Southern Africa</a:t>
            </a:r>
          </a:p>
          <a:p>
            <a:pPr>
              <a:spcBef>
                <a:spcPct val="20000"/>
              </a:spcBef>
              <a:buClr>
                <a:srgbClr val="008080"/>
              </a:buClr>
              <a:defRPr/>
            </a:pPr>
            <a:endParaRPr lang="en-US" altLang="en-US" sz="2600" b="1" kern="0" dirty="0">
              <a:latin typeface="Helvetica" charset="0"/>
            </a:endParaRPr>
          </a:p>
          <a:p>
            <a:pPr>
              <a:spcBef>
                <a:spcPct val="20000"/>
              </a:spcBef>
              <a:buClr>
                <a:srgbClr val="008080"/>
              </a:buClr>
              <a:defRPr/>
            </a:pPr>
            <a:endParaRPr lang="en-US" altLang="en-US" sz="2600" b="1" kern="0" dirty="0">
              <a:latin typeface="Helvetica" charset="0"/>
            </a:endParaRPr>
          </a:p>
          <a:p>
            <a:pPr>
              <a:spcBef>
                <a:spcPct val="20000"/>
              </a:spcBef>
              <a:buClr>
                <a:srgbClr val="008080"/>
              </a:buClr>
              <a:defRPr/>
            </a:pPr>
            <a:endParaRPr lang="en-US" altLang="en-US" sz="2600" b="1" kern="0" dirty="0">
              <a:latin typeface="Helvetica" charset="0"/>
            </a:endParaRPr>
          </a:p>
          <a:p>
            <a:pPr>
              <a:spcBef>
                <a:spcPct val="20000"/>
              </a:spcBef>
              <a:buClr>
                <a:srgbClr val="008080"/>
              </a:buClr>
              <a:defRPr/>
            </a:pPr>
            <a:endParaRPr lang="en-US" altLang="en-US" sz="2600" b="1" kern="0" dirty="0">
              <a:latin typeface="Helvetica" charset="0"/>
            </a:endParaRPr>
          </a:p>
          <a:p>
            <a:pPr>
              <a:spcBef>
                <a:spcPct val="20000"/>
              </a:spcBef>
              <a:buClr>
                <a:srgbClr val="008080"/>
              </a:buClr>
              <a:defRPr/>
            </a:pPr>
            <a:endParaRPr lang="en-US" altLang="en-US" sz="2600" b="1" kern="0" dirty="0">
              <a:latin typeface="Helvetica" charset="0"/>
            </a:endParaRPr>
          </a:p>
        </p:txBody>
      </p:sp>
      <p:pic>
        <p:nvPicPr>
          <p:cNvPr id="2" name="Picture 1" descr="woman2.smal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661" y="3368277"/>
            <a:ext cx="4445000" cy="222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">
            <a:hlinkClick r:id="rId4"/>
          </p:cNvPr>
          <p:cNvSpPr>
            <a:spLocks noChangeArrowheads="1"/>
          </p:cNvSpPr>
          <p:nvPr/>
        </p:nvSpPr>
        <p:spPr bwMode="auto">
          <a:xfrm>
            <a:off x="2625726" y="5765616"/>
            <a:ext cx="5127625" cy="93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9pPr>
          </a:lstStyle>
          <a:p>
            <a:pPr>
              <a:spcBef>
                <a:spcPct val="20000"/>
              </a:spcBef>
              <a:buClr>
                <a:srgbClr val="008080"/>
              </a:buClr>
              <a:defRPr/>
            </a:pPr>
            <a:r>
              <a:rPr lang="en-US" altLang="en-US" sz="2000" b="1" i="1" kern="0" dirty="0">
                <a:latin typeface="Helvetica" charset="0"/>
              </a:rPr>
              <a:t>  Example: “</a:t>
            </a:r>
            <a:r>
              <a:rPr lang="en-US" altLang="ja-JP" sz="2000" b="1" i="1" kern="0" dirty="0" err="1">
                <a:latin typeface="Helvetica" charset="0"/>
              </a:rPr>
              <a:t>Nimechill</a:t>
            </a:r>
            <a:r>
              <a:rPr lang="en-US" altLang="en-US" sz="2000" b="1" i="1" kern="0" dirty="0">
                <a:latin typeface="Helvetica" charset="0"/>
              </a:rPr>
              <a:t>”</a:t>
            </a:r>
            <a:r>
              <a:rPr lang="en-US" altLang="ja-JP" sz="2000" b="1" i="1" kern="0" dirty="0">
                <a:latin typeface="Helvetica" charset="0"/>
              </a:rPr>
              <a:t> / </a:t>
            </a:r>
            <a:r>
              <a:rPr lang="en-US" altLang="en-US" sz="2000" b="1" i="1" kern="0" dirty="0">
                <a:latin typeface="Helvetica" charset="0"/>
              </a:rPr>
              <a:t>“</a:t>
            </a:r>
            <a:r>
              <a:rPr lang="en-US" altLang="ja-JP" sz="2000" b="1" i="1" kern="0" dirty="0">
                <a:latin typeface="Helvetica" charset="0"/>
              </a:rPr>
              <a:t>I have chilled</a:t>
            </a:r>
            <a:r>
              <a:rPr lang="en-US" altLang="en-US" sz="2000" b="1" i="1" kern="0" dirty="0">
                <a:latin typeface="Helvetica" charset="0"/>
              </a:rPr>
              <a:t>”</a:t>
            </a:r>
            <a:r>
              <a:rPr lang="en-US" altLang="ja-JP" sz="2000" b="1" i="1" kern="0" dirty="0">
                <a:latin typeface="Helvetica" charset="0"/>
              </a:rPr>
              <a:t> Abstinence Campaign in Kenya</a:t>
            </a:r>
            <a:endParaRPr lang="en-US" altLang="ja-JP" sz="2600" b="1" kern="0" dirty="0">
              <a:latin typeface="Helvetica" charset="0"/>
            </a:endParaRPr>
          </a:p>
          <a:p>
            <a:pPr>
              <a:spcBef>
                <a:spcPct val="20000"/>
              </a:spcBef>
              <a:buClr>
                <a:srgbClr val="008080"/>
              </a:buClr>
              <a:defRPr/>
            </a:pPr>
            <a:endParaRPr lang="en-US" altLang="en-US" sz="2600" b="1" kern="0" dirty="0">
              <a:latin typeface="Helvetica" charset="0"/>
            </a:endParaRPr>
          </a:p>
          <a:p>
            <a:pPr>
              <a:spcBef>
                <a:spcPct val="20000"/>
              </a:spcBef>
              <a:buClr>
                <a:srgbClr val="008080"/>
              </a:buClr>
              <a:defRPr/>
            </a:pPr>
            <a:endParaRPr lang="en-US" altLang="en-US" sz="2600" b="1" kern="0" dirty="0">
              <a:latin typeface="Helvetica" charset="0"/>
            </a:endParaRPr>
          </a:p>
          <a:p>
            <a:pPr>
              <a:spcBef>
                <a:spcPct val="20000"/>
              </a:spcBef>
              <a:buClr>
                <a:srgbClr val="008080"/>
              </a:buClr>
              <a:defRPr/>
            </a:pPr>
            <a:endParaRPr lang="en-US" altLang="en-US" sz="2600" b="1" kern="0" dirty="0">
              <a:latin typeface="Helvetica" charset="0"/>
            </a:endParaRPr>
          </a:p>
          <a:p>
            <a:pPr>
              <a:spcBef>
                <a:spcPct val="20000"/>
              </a:spcBef>
              <a:buClr>
                <a:srgbClr val="008080"/>
              </a:buClr>
              <a:defRPr/>
            </a:pPr>
            <a:endParaRPr lang="en-US" altLang="en-US" sz="2600" b="1" kern="0" dirty="0">
              <a:latin typeface="Helvetica" charset="0"/>
            </a:endParaRPr>
          </a:p>
        </p:txBody>
      </p:sp>
      <p:pic>
        <p:nvPicPr>
          <p:cNvPr id="3" name="Picture 2" descr="man2.small.jpg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662" y="2985690"/>
            <a:ext cx="4429125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Chill Brand.jpg">
            <a:hlinkClick r:id="rId7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3486" y="5380468"/>
            <a:ext cx="2071914" cy="1477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3"/>
          <p:cNvSpPr txBox="1">
            <a:spLocks/>
          </p:cNvSpPr>
          <p:nvPr/>
        </p:nvSpPr>
        <p:spPr>
          <a:xfrm>
            <a:off x="1524000" y="615966"/>
            <a:ext cx="9144000" cy="1014737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100" b="1" dirty="0">
                <a:latin typeface="Helvetica" charset="0"/>
              </a:rPr>
              <a:t>Social Marketing Best Practices</a:t>
            </a:r>
          </a:p>
          <a:p>
            <a:pPr algn="ctr"/>
            <a:r>
              <a:rPr lang="en-US" sz="3100" b="1" dirty="0">
                <a:latin typeface="Helvetica" charset="0"/>
              </a:rPr>
              <a:t>and Examples from Around the World</a:t>
            </a:r>
            <a:endParaRPr lang="en-US" sz="1600" b="1" i="1" dirty="0"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697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20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S"/>
              <a:defRPr sz="2200"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ts val="600"/>
              </a:spcBef>
              <a:buClr>
                <a:srgbClr val="C1F944"/>
              </a:buClr>
              <a:buSzPct val="90000"/>
              <a:buFont typeface="Wingdings" panose="05000000000000000000" pitchFamily="2" charset="2"/>
              <a:buChar char="S"/>
              <a:defRPr sz="2000"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ts val="6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S"/>
              <a:defRPr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ts val="600"/>
              </a:spcBef>
              <a:buClr>
                <a:srgbClr val="C1F944"/>
              </a:buClr>
              <a:buSzPct val="90000"/>
              <a:buFont typeface="Wingdings" panose="05000000000000000000" pitchFamily="2" charset="2"/>
              <a:buChar char="S"/>
              <a:defRPr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ts val="6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S"/>
              <a:defRPr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S"/>
              <a:defRPr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S"/>
              <a:defRPr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S"/>
              <a:defRPr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S"/>
              <a:defRPr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None/>
            </a:pPr>
            <a:fld id="{FA58D6A1-0109-4B49-899C-1E274415A603}" type="slidenum">
              <a:rPr lang="en-US" altLang="en-US" sz="1100" kern="0">
                <a:solidFill>
                  <a:srgbClr val="7F7F7F"/>
                </a:solidFill>
                <a:latin typeface="Lucida Grande" charset="0"/>
              </a:rPr>
              <a:pPr eaLnBrk="1" hangingPunct="1">
                <a:spcBef>
                  <a:spcPct val="0"/>
                </a:spcBef>
                <a:buClrTx/>
                <a:buSzTx/>
                <a:buNone/>
              </a:pPr>
              <a:t>12</a:t>
            </a:fld>
            <a:endParaRPr lang="en-US" altLang="en-US" sz="1100" kern="0">
              <a:solidFill>
                <a:srgbClr val="7F7F7F"/>
              </a:solidFill>
              <a:latin typeface="Lucida Grande" charset="0"/>
            </a:endParaRPr>
          </a:p>
        </p:txBody>
      </p:sp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1804194" y="1641574"/>
            <a:ext cx="8583613" cy="5024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9pPr>
          </a:lstStyle>
          <a:p>
            <a:pPr>
              <a:spcBef>
                <a:spcPct val="20000"/>
              </a:spcBef>
              <a:buClr>
                <a:srgbClr val="008080"/>
              </a:buClr>
              <a:defRPr/>
            </a:pPr>
            <a:r>
              <a:rPr lang="en-US" altLang="en-US" sz="2600" kern="0" dirty="0">
                <a:latin typeface="Helvetica" charset="0"/>
              </a:rPr>
              <a:t>What is Social Marketing?</a:t>
            </a:r>
          </a:p>
          <a:p>
            <a:pPr>
              <a:spcBef>
                <a:spcPct val="20000"/>
              </a:spcBef>
              <a:buClr>
                <a:srgbClr val="FF6600"/>
              </a:buClr>
              <a:defRPr/>
            </a:pPr>
            <a:r>
              <a:rPr lang="en-US" altLang="en-US" kern="0" dirty="0">
                <a:latin typeface="Helvetica" charset="0"/>
              </a:rPr>
              <a:t>	 </a:t>
            </a:r>
            <a:r>
              <a:rPr lang="ja-JP" altLang="en-US" kern="0" dirty="0">
                <a:latin typeface="Helvetica" charset="0"/>
              </a:rPr>
              <a:t>“</a:t>
            </a:r>
            <a:r>
              <a:rPr lang="en-US" altLang="ja-JP" kern="0" dirty="0">
                <a:latin typeface="Helvetica" charset="0"/>
              </a:rPr>
              <a:t>…a process for influencing human behavior on a large scale, using marketing principles for the purpose of societal benefit rather than commercial profit.</a:t>
            </a:r>
            <a:r>
              <a:rPr lang="ja-JP" altLang="en-US" kern="0" dirty="0">
                <a:latin typeface="Helvetica" charset="0"/>
              </a:rPr>
              <a:t>”</a:t>
            </a:r>
            <a:r>
              <a:rPr lang="en-US" altLang="ja-JP" kern="0" dirty="0">
                <a:latin typeface="Helvetica" charset="0"/>
              </a:rPr>
              <a:t> </a:t>
            </a:r>
            <a:r>
              <a:rPr lang="en-US" altLang="ja-JP" sz="1400" kern="0" dirty="0">
                <a:latin typeface="Helvetica" charset="0"/>
              </a:rPr>
              <a:t>(W. Smith, Academy for Educational Development)</a:t>
            </a:r>
          </a:p>
          <a:p>
            <a:pPr>
              <a:lnSpc>
                <a:spcPct val="0"/>
              </a:lnSpc>
              <a:spcBef>
                <a:spcPct val="20000"/>
              </a:spcBef>
              <a:buClr>
                <a:srgbClr val="FF6600"/>
              </a:buClr>
              <a:buFont typeface="Arial" pitchFamily="34" charset="0"/>
              <a:buChar char="•"/>
              <a:defRPr/>
            </a:pPr>
            <a:endParaRPr lang="en-US" altLang="en-US" kern="0" dirty="0">
              <a:latin typeface="Helvetica" charset="0"/>
            </a:endParaRPr>
          </a:p>
          <a:p>
            <a:pPr lvl="1">
              <a:spcBef>
                <a:spcPct val="20000"/>
              </a:spcBef>
              <a:buClr>
                <a:srgbClr val="008080"/>
              </a:buClr>
              <a:buFont typeface="Arial" pitchFamily="34" charset="0"/>
              <a:buChar char="•"/>
              <a:defRPr/>
            </a:pPr>
            <a:r>
              <a:rPr lang="en-US" altLang="en-US" sz="2600" kern="0" dirty="0">
                <a:latin typeface="Helvetica" charset="0"/>
              </a:rPr>
              <a:t>Utilizes the</a:t>
            </a:r>
            <a:r>
              <a:rPr lang="ja-JP" altLang="en-US" sz="2600" kern="0" dirty="0">
                <a:latin typeface="Helvetica" charset="0"/>
              </a:rPr>
              <a:t>“</a:t>
            </a:r>
            <a:r>
              <a:rPr lang="en-US" altLang="ja-JP" sz="2600" kern="0" dirty="0">
                <a:latin typeface="Helvetica" charset="0"/>
              </a:rPr>
              <a:t>4 Ps</a:t>
            </a:r>
            <a:r>
              <a:rPr lang="ja-JP" altLang="en-US" sz="2600" kern="0" dirty="0">
                <a:latin typeface="Helvetica" charset="0"/>
              </a:rPr>
              <a:t>”</a:t>
            </a:r>
            <a:r>
              <a:rPr lang="en-US" altLang="ja-JP" sz="2600" kern="0" dirty="0">
                <a:latin typeface="Helvetica" charset="0"/>
              </a:rPr>
              <a:t> (Product, Price, Place, and Promotion) and often a </a:t>
            </a:r>
            <a:r>
              <a:rPr lang="ja-JP" altLang="en-US" sz="2600" kern="0" dirty="0">
                <a:latin typeface="Helvetica" charset="0"/>
              </a:rPr>
              <a:t>“</a:t>
            </a:r>
            <a:r>
              <a:rPr lang="en-US" altLang="ja-JP" sz="2600" kern="0" dirty="0">
                <a:latin typeface="Helvetica" charset="0"/>
              </a:rPr>
              <a:t>5th P</a:t>
            </a:r>
            <a:r>
              <a:rPr lang="ja-JP" altLang="en-US" sz="2600" kern="0" dirty="0">
                <a:latin typeface="Helvetica" charset="0"/>
              </a:rPr>
              <a:t>”</a:t>
            </a:r>
            <a:r>
              <a:rPr lang="en-US" altLang="ja-JP" sz="2600" kern="0" dirty="0">
                <a:latin typeface="Helvetica" charset="0"/>
              </a:rPr>
              <a:t> for </a:t>
            </a:r>
            <a:r>
              <a:rPr lang="ja-JP" altLang="en-US" sz="2600" kern="0" dirty="0">
                <a:latin typeface="Helvetica" charset="0"/>
              </a:rPr>
              <a:t>“</a:t>
            </a:r>
            <a:r>
              <a:rPr lang="en-US" altLang="ja-JP" sz="2600" kern="0" dirty="0">
                <a:latin typeface="Helvetica" charset="0"/>
              </a:rPr>
              <a:t>Policies</a:t>
            </a:r>
            <a:r>
              <a:rPr lang="ja-JP" altLang="en-US" sz="2600" kern="0" dirty="0">
                <a:latin typeface="Helvetica" charset="0"/>
              </a:rPr>
              <a:t>”</a:t>
            </a:r>
            <a:endParaRPr lang="en-US" altLang="ja-JP" sz="2600" kern="0" dirty="0">
              <a:latin typeface="Helvetica" charset="0"/>
            </a:endParaRPr>
          </a:p>
          <a:p>
            <a:pPr lvl="1">
              <a:spcBef>
                <a:spcPct val="20000"/>
              </a:spcBef>
              <a:buClr>
                <a:srgbClr val="008080"/>
              </a:buClr>
              <a:buFont typeface="Arial" pitchFamily="34" charset="0"/>
              <a:buChar char="•"/>
              <a:defRPr/>
            </a:pPr>
            <a:r>
              <a:rPr lang="en-US" altLang="en-US" sz="2600" kern="0" dirty="0">
                <a:latin typeface="Helvetica" charset="0"/>
              </a:rPr>
              <a:t>Relies an audience-driven approach</a:t>
            </a:r>
          </a:p>
          <a:p>
            <a:pPr lvl="1">
              <a:spcBef>
                <a:spcPct val="20000"/>
              </a:spcBef>
              <a:buClr>
                <a:srgbClr val="008080"/>
              </a:buClr>
              <a:buFont typeface="Arial" pitchFamily="34" charset="0"/>
              <a:buChar char="•"/>
              <a:defRPr/>
            </a:pPr>
            <a:r>
              <a:rPr lang="en-US" altLang="en-US" sz="2600" kern="0" dirty="0">
                <a:latin typeface="Helvetica" charset="0"/>
              </a:rPr>
              <a:t>Segments audiences into groups that are as homogenous as possible</a:t>
            </a:r>
          </a:p>
          <a:p>
            <a:pPr lvl="1">
              <a:spcBef>
                <a:spcPct val="20000"/>
              </a:spcBef>
              <a:buClr>
                <a:srgbClr val="008080"/>
              </a:buClr>
              <a:buFont typeface="Arial" pitchFamily="34" charset="0"/>
              <a:buChar char="•"/>
              <a:defRPr/>
            </a:pPr>
            <a:r>
              <a:rPr lang="en-US" altLang="en-US" sz="2600" kern="0" dirty="0">
                <a:latin typeface="Helvetica" charset="0"/>
              </a:rPr>
              <a:t>Focuses on </a:t>
            </a:r>
            <a:r>
              <a:rPr lang="ja-JP" altLang="en-US" sz="2600" kern="0" dirty="0">
                <a:latin typeface="Helvetica" charset="0"/>
              </a:rPr>
              <a:t>“</a:t>
            </a:r>
            <a:r>
              <a:rPr lang="en-US" altLang="ja-JP" sz="2600" kern="0" dirty="0">
                <a:latin typeface="Helvetica" charset="0"/>
              </a:rPr>
              <a:t>exchange of value</a:t>
            </a:r>
            <a:r>
              <a:rPr lang="en-US" altLang="en-US" sz="2600" kern="0" dirty="0">
                <a:latin typeface="Helvetica" charset="0"/>
              </a:rPr>
              <a:t>”</a:t>
            </a: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1524000" y="497435"/>
            <a:ext cx="9144000" cy="1014737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100" b="1" dirty="0">
                <a:latin typeface="Helvetica" charset="0"/>
              </a:rPr>
              <a:t>Social Marketing Best Practices</a:t>
            </a:r>
          </a:p>
          <a:p>
            <a:pPr algn="ctr"/>
            <a:r>
              <a:rPr lang="en-US" sz="3100" b="1" dirty="0">
                <a:latin typeface="Helvetica" charset="0"/>
              </a:rPr>
              <a:t>and Examples from Around the World</a:t>
            </a:r>
            <a:endParaRPr lang="en-US" sz="1600" b="1" i="1" dirty="0"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81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7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78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78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20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S"/>
              <a:defRPr sz="2200"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ts val="600"/>
              </a:spcBef>
              <a:buClr>
                <a:srgbClr val="C1F944"/>
              </a:buClr>
              <a:buSzPct val="90000"/>
              <a:buFont typeface="Wingdings" panose="05000000000000000000" pitchFamily="2" charset="2"/>
              <a:buChar char="S"/>
              <a:defRPr sz="2000"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ts val="6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S"/>
              <a:defRPr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ts val="600"/>
              </a:spcBef>
              <a:buClr>
                <a:srgbClr val="C1F944"/>
              </a:buClr>
              <a:buSzPct val="90000"/>
              <a:buFont typeface="Wingdings" panose="05000000000000000000" pitchFamily="2" charset="2"/>
              <a:buChar char="S"/>
              <a:defRPr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ts val="6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S"/>
              <a:defRPr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S"/>
              <a:defRPr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S"/>
              <a:defRPr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S"/>
              <a:defRPr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S"/>
              <a:defRPr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None/>
            </a:pPr>
            <a:fld id="{FA58D6A1-0109-4B49-899C-1E274415A603}" type="slidenum">
              <a:rPr lang="en-US" altLang="en-US" sz="1100" kern="0">
                <a:solidFill>
                  <a:srgbClr val="7F7F7F"/>
                </a:solidFill>
                <a:latin typeface="Lucida Grande" charset="0"/>
              </a:rPr>
              <a:pPr eaLnBrk="1" hangingPunct="1">
                <a:spcBef>
                  <a:spcPct val="0"/>
                </a:spcBef>
                <a:buClrTx/>
                <a:buSzTx/>
                <a:buNone/>
              </a:pPr>
              <a:t>13</a:t>
            </a:fld>
            <a:endParaRPr lang="en-US" altLang="en-US" sz="1100" kern="0">
              <a:solidFill>
                <a:srgbClr val="7F7F7F"/>
              </a:solidFill>
              <a:latin typeface="Lucida Grande" charset="0"/>
            </a:endParaRPr>
          </a:p>
        </p:txBody>
      </p:sp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1804194" y="1833307"/>
            <a:ext cx="8583613" cy="4735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9pPr>
          </a:lstStyle>
          <a:p>
            <a:pPr>
              <a:spcBef>
                <a:spcPct val="20000"/>
              </a:spcBef>
              <a:buClr>
                <a:srgbClr val="008080"/>
              </a:buClr>
              <a:defRPr/>
            </a:pPr>
            <a:r>
              <a:rPr lang="en-US" altLang="en-US" sz="2600" b="1" kern="0" dirty="0">
                <a:latin typeface="Helvetica" charset="0"/>
              </a:rPr>
              <a:t>Social Marketing programs </a:t>
            </a:r>
            <a:r>
              <a:rPr lang="en-US" altLang="en-US" sz="2600" kern="0" dirty="0">
                <a:latin typeface="Helvetica" charset="0"/>
              </a:rPr>
              <a:t>use Social and Behavior Change Communication (SBCC) to change behaviors</a:t>
            </a:r>
          </a:p>
          <a:p>
            <a:pPr marL="623888" indent="-392113">
              <a:spcBef>
                <a:spcPct val="20000"/>
              </a:spcBef>
              <a:buClr>
                <a:srgbClr val="008080"/>
              </a:buClr>
              <a:buFont typeface="Symbol" panose="05050102010706020507" pitchFamily="18" charset="2"/>
              <a:buChar char="Þ"/>
              <a:defRPr/>
            </a:pPr>
            <a:r>
              <a:rPr lang="en-US" altLang="en-US" sz="2600" i="1" kern="0" dirty="0">
                <a:latin typeface="Helvetica" charset="0"/>
              </a:rPr>
              <a:t>Including the consistent and correct use of health products and services</a:t>
            </a:r>
          </a:p>
          <a:p>
            <a:pPr marL="457200" indent="-457200">
              <a:spcBef>
                <a:spcPct val="20000"/>
              </a:spcBef>
              <a:buClr>
                <a:srgbClr val="008080"/>
              </a:buClr>
              <a:buFont typeface="Arial" panose="020B0604020202020204" pitchFamily="34" charset="0"/>
              <a:buChar char="•"/>
              <a:defRPr/>
            </a:pPr>
            <a:endParaRPr lang="en-US" altLang="en-US" sz="2600" kern="0" dirty="0">
              <a:latin typeface="Helvetica" charset="0"/>
            </a:endParaRPr>
          </a:p>
          <a:p>
            <a:pPr>
              <a:spcBef>
                <a:spcPct val="20000"/>
              </a:spcBef>
              <a:spcAft>
                <a:spcPts val="1200"/>
              </a:spcAft>
              <a:buClr>
                <a:srgbClr val="008080"/>
              </a:buClr>
              <a:defRPr/>
            </a:pPr>
            <a:r>
              <a:rPr lang="en-US" altLang="en-US" sz="2600" b="1" kern="0" dirty="0">
                <a:latin typeface="Helvetica" charset="0"/>
              </a:rPr>
              <a:t>Social Marketing programs </a:t>
            </a:r>
            <a:r>
              <a:rPr lang="en-US" altLang="en-US" sz="2600" kern="0" dirty="0">
                <a:latin typeface="Helvetica" charset="0"/>
              </a:rPr>
              <a:t>use evidence-based communication to positively influence a person’s</a:t>
            </a:r>
          </a:p>
          <a:p>
            <a:pPr marL="457200" indent="-457200">
              <a:spcBef>
                <a:spcPct val="20000"/>
              </a:spcBef>
              <a:buClr>
                <a:srgbClr val="008080"/>
              </a:buClr>
              <a:buFont typeface="Symbol" panose="05050102010706020507" pitchFamily="18" charset="2"/>
              <a:buChar char="Þ"/>
              <a:defRPr/>
            </a:pPr>
            <a:r>
              <a:rPr lang="en-US" altLang="en-US" sz="3200" b="1" kern="0" dirty="0">
                <a:latin typeface="Helvetica" charset="0"/>
              </a:rPr>
              <a:t>O</a:t>
            </a:r>
            <a:r>
              <a:rPr lang="en-US" altLang="en-US" sz="2600" kern="0" dirty="0">
                <a:latin typeface="Helvetica" charset="0"/>
              </a:rPr>
              <a:t>pportunity, </a:t>
            </a:r>
            <a:r>
              <a:rPr lang="en-US" altLang="en-US" sz="3200" b="1" kern="0" dirty="0">
                <a:latin typeface="Helvetica" charset="0"/>
              </a:rPr>
              <a:t>A</a:t>
            </a:r>
            <a:r>
              <a:rPr lang="en-US" altLang="en-US" sz="2600" kern="0" dirty="0">
                <a:latin typeface="Helvetica" charset="0"/>
              </a:rPr>
              <a:t>bility and </a:t>
            </a:r>
            <a:r>
              <a:rPr lang="en-US" altLang="en-US" sz="3200" b="1" kern="0" dirty="0">
                <a:latin typeface="Helvetica" charset="0"/>
              </a:rPr>
              <a:t>M</a:t>
            </a:r>
            <a:r>
              <a:rPr lang="en-US" altLang="en-US" sz="2600" kern="0" dirty="0">
                <a:latin typeface="Helvetica" charset="0"/>
              </a:rPr>
              <a:t>otivation to perform a targeted behavior</a:t>
            </a:r>
          </a:p>
          <a:p>
            <a:pPr>
              <a:spcBef>
                <a:spcPct val="20000"/>
              </a:spcBef>
              <a:buClr>
                <a:srgbClr val="008080"/>
              </a:buClr>
              <a:defRPr/>
            </a:pPr>
            <a:endParaRPr lang="en-US" altLang="en-US" kern="0" dirty="0">
              <a:latin typeface="Helvetica" charset="0"/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1524000" y="593302"/>
            <a:ext cx="9144000" cy="1014737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100" b="1" dirty="0">
                <a:latin typeface="Helvetica" charset="0"/>
              </a:rPr>
              <a:t>Social Marketing Best Practices</a:t>
            </a:r>
          </a:p>
          <a:p>
            <a:pPr algn="ctr"/>
            <a:r>
              <a:rPr lang="en-US" sz="3100" b="1" dirty="0">
                <a:latin typeface="Helvetica" charset="0"/>
              </a:rPr>
              <a:t>and Examples from Around the World</a:t>
            </a:r>
            <a:endParaRPr lang="en-US" sz="1600" b="1" i="1" dirty="0"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0667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7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Number Placeholder 2"/>
          <p:cNvSpPr>
            <a:spLocks noGrp="1"/>
          </p:cNvSpPr>
          <p:nvPr>
            <p:ph type="sldNum" sz="quarter" idx="12"/>
          </p:nvPr>
        </p:nvSpPr>
        <p:spPr bwMode="auto">
          <a:xfrm>
            <a:off x="4648200" y="6356351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20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S"/>
              <a:defRPr sz="2200"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ts val="600"/>
              </a:spcBef>
              <a:buClr>
                <a:srgbClr val="C1F944"/>
              </a:buClr>
              <a:buSzPct val="90000"/>
              <a:buFont typeface="Wingdings" panose="05000000000000000000" pitchFamily="2" charset="2"/>
              <a:buChar char="S"/>
              <a:defRPr sz="2000"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ts val="6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S"/>
              <a:defRPr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ts val="600"/>
              </a:spcBef>
              <a:buClr>
                <a:srgbClr val="C1F944"/>
              </a:buClr>
              <a:buSzPct val="90000"/>
              <a:buFont typeface="Wingdings" panose="05000000000000000000" pitchFamily="2" charset="2"/>
              <a:buChar char="S"/>
              <a:defRPr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ts val="6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S"/>
              <a:defRPr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S"/>
              <a:defRPr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S"/>
              <a:defRPr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S"/>
              <a:defRPr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S"/>
              <a:defRPr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None/>
            </a:pPr>
            <a:fld id="{B98D25F3-096D-44A2-92A1-8DB6E815C696}" type="slidenum">
              <a:rPr lang="en-US" altLang="en-US" sz="1100" kern="0">
                <a:solidFill>
                  <a:srgbClr val="7F7F7F"/>
                </a:solidFill>
                <a:latin typeface="Lucida Grande" charset="0"/>
              </a:rPr>
              <a:pPr eaLnBrk="1" hangingPunct="1">
                <a:spcBef>
                  <a:spcPct val="0"/>
                </a:spcBef>
                <a:buClrTx/>
                <a:buSzTx/>
                <a:buNone/>
              </a:pPr>
              <a:t>14</a:t>
            </a:fld>
            <a:endParaRPr lang="en-US" altLang="en-US" sz="1100" kern="0">
              <a:solidFill>
                <a:srgbClr val="7F7F7F"/>
              </a:solidFill>
              <a:latin typeface="Lucida Grande" charset="0"/>
            </a:endParaRPr>
          </a:p>
        </p:txBody>
      </p:sp>
      <p:sp>
        <p:nvSpPr>
          <p:cNvPr id="183317" name="Rectangle 21"/>
          <p:cNvSpPr>
            <a:spLocks noChangeArrowheads="1"/>
          </p:cNvSpPr>
          <p:nvPr/>
        </p:nvSpPr>
        <p:spPr bwMode="auto">
          <a:xfrm>
            <a:off x="1830388" y="6596063"/>
            <a:ext cx="6858000" cy="274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eaLnBrk="0" hangingPunct="0">
              <a:defRPr/>
            </a:pPr>
            <a:r>
              <a:rPr lang="en-US" sz="1200" kern="0" dirty="0">
                <a:solidFill>
                  <a:sysClr val="windowText" lastClr="000000"/>
                </a:solidFill>
                <a:latin typeface="Arial" charset="0"/>
                <a:ea typeface="ＭＳ Ｐゴシック" charset="0"/>
              </a:rPr>
              <a:t>Source: </a:t>
            </a:r>
            <a:r>
              <a:rPr lang="en-US" sz="1200" kern="0" dirty="0" err="1">
                <a:solidFill>
                  <a:sysClr val="windowText" lastClr="000000"/>
                </a:solidFill>
                <a:ea typeface="ＭＳ Ｐゴシック" charset="0"/>
              </a:rPr>
              <a:t>PERForM</a:t>
            </a:r>
            <a:r>
              <a:rPr lang="en-US" sz="1200" kern="0" dirty="0">
                <a:solidFill>
                  <a:sysClr val="windowText" lastClr="000000"/>
                </a:solidFill>
                <a:ea typeface="ＭＳ Ｐゴシック" charset="0"/>
              </a:rPr>
              <a:t> Framework, Population Services International (PSI)</a:t>
            </a:r>
            <a:endParaRPr lang="en-US" sz="1200" kern="0" dirty="0">
              <a:solidFill>
                <a:sysClr val="windowText" lastClr="000000"/>
              </a:solidFill>
              <a:latin typeface="Arial" charset="0"/>
              <a:ea typeface="ＭＳ Ｐゴシック" charset="0"/>
            </a:endParaRPr>
          </a:p>
        </p:txBody>
      </p:sp>
      <p:grpSp>
        <p:nvGrpSpPr>
          <p:cNvPr id="183379" name="Group 83"/>
          <p:cNvGrpSpPr>
            <a:grpSpLocks/>
          </p:cNvGrpSpPr>
          <p:nvPr/>
        </p:nvGrpSpPr>
        <p:grpSpPr bwMode="auto">
          <a:xfrm>
            <a:off x="7050089" y="6113464"/>
            <a:ext cx="2471737" cy="655637"/>
            <a:chOff x="4377" y="3566"/>
            <a:chExt cx="1383" cy="376"/>
          </a:xfrm>
        </p:grpSpPr>
        <p:sp>
          <p:nvSpPr>
            <p:cNvPr id="183380" name="Text Box 84"/>
            <p:cNvSpPr txBox="1">
              <a:spLocks noChangeArrowheads="1"/>
            </p:cNvSpPr>
            <p:nvPr/>
          </p:nvSpPr>
          <p:spPr bwMode="auto">
            <a:xfrm>
              <a:off x="4716" y="3571"/>
              <a:ext cx="1044" cy="371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GB" kern="0" dirty="0">
                  <a:solidFill>
                    <a:sysClr val="windowText" lastClr="000000"/>
                  </a:solidFill>
                  <a:latin typeface="Arial" charset="0"/>
                  <a:ea typeface="ＭＳ Ｐゴシック" charset="0"/>
                  <a:cs typeface="Arial" charset="0"/>
                </a:rPr>
                <a:t>Implement  activities</a:t>
              </a:r>
            </a:p>
          </p:txBody>
        </p:sp>
        <p:sp>
          <p:nvSpPr>
            <p:cNvPr id="183381" name="AutoShape 85"/>
            <p:cNvSpPr>
              <a:spLocks noChangeArrowheads="1"/>
            </p:cNvSpPr>
            <p:nvPr/>
          </p:nvSpPr>
          <p:spPr bwMode="auto">
            <a:xfrm>
              <a:off x="4377" y="3566"/>
              <a:ext cx="318" cy="227"/>
            </a:xfrm>
            <a:prstGeom prst="leftArrow">
              <a:avLst>
                <a:gd name="adj1" fmla="val 50000"/>
                <a:gd name="adj2" fmla="val 35022"/>
              </a:avLst>
            </a:prstGeom>
            <a:solidFill>
              <a:srgbClr val="0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ea typeface="ＭＳ Ｐゴシック" charset="0"/>
              </a:endParaRPr>
            </a:p>
          </p:txBody>
        </p:sp>
      </p:grpSp>
      <p:grpSp>
        <p:nvGrpSpPr>
          <p:cNvPr id="183382" name="Group 86"/>
          <p:cNvGrpSpPr>
            <a:grpSpLocks/>
          </p:cNvGrpSpPr>
          <p:nvPr/>
        </p:nvGrpSpPr>
        <p:grpSpPr bwMode="auto">
          <a:xfrm>
            <a:off x="7050088" y="3979864"/>
            <a:ext cx="2470150" cy="434975"/>
            <a:chOff x="4378" y="3475"/>
            <a:chExt cx="1382" cy="251"/>
          </a:xfrm>
        </p:grpSpPr>
        <p:sp>
          <p:nvSpPr>
            <p:cNvPr id="183383" name="Text Box 87"/>
            <p:cNvSpPr txBox="1">
              <a:spLocks noChangeArrowheads="1"/>
            </p:cNvSpPr>
            <p:nvPr/>
          </p:nvSpPr>
          <p:spPr bwMode="auto">
            <a:xfrm>
              <a:off x="4716" y="3475"/>
              <a:ext cx="1044" cy="217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GB" kern="0">
                  <a:solidFill>
                    <a:sysClr val="windowText" lastClr="000000"/>
                  </a:solidFill>
                  <a:latin typeface="Arial" charset="0"/>
                  <a:ea typeface="ＭＳ Ｐゴシック" charset="0"/>
                  <a:cs typeface="Arial" charset="0"/>
                </a:rPr>
                <a:t>To influence</a:t>
              </a:r>
            </a:p>
          </p:txBody>
        </p:sp>
        <p:sp>
          <p:nvSpPr>
            <p:cNvPr id="183384" name="AutoShape 88"/>
            <p:cNvSpPr>
              <a:spLocks noChangeArrowheads="1"/>
            </p:cNvSpPr>
            <p:nvPr/>
          </p:nvSpPr>
          <p:spPr bwMode="auto">
            <a:xfrm>
              <a:off x="4378" y="3499"/>
              <a:ext cx="318" cy="227"/>
            </a:xfrm>
            <a:prstGeom prst="leftArrow">
              <a:avLst>
                <a:gd name="adj1" fmla="val 50000"/>
                <a:gd name="adj2" fmla="val 35022"/>
              </a:avLst>
            </a:prstGeom>
            <a:solidFill>
              <a:srgbClr val="0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ea typeface="ＭＳ Ｐゴシック" charset="0"/>
              </a:endParaRPr>
            </a:p>
          </p:txBody>
        </p:sp>
      </p:grpSp>
      <p:grpSp>
        <p:nvGrpSpPr>
          <p:cNvPr id="183385" name="Group 89"/>
          <p:cNvGrpSpPr>
            <a:grpSpLocks/>
          </p:cNvGrpSpPr>
          <p:nvPr/>
        </p:nvGrpSpPr>
        <p:grpSpPr bwMode="auto">
          <a:xfrm>
            <a:off x="7048500" y="2695576"/>
            <a:ext cx="2471738" cy="650875"/>
            <a:chOff x="4377" y="3475"/>
            <a:chExt cx="1383" cy="373"/>
          </a:xfrm>
        </p:grpSpPr>
        <p:sp>
          <p:nvSpPr>
            <p:cNvPr id="183386" name="Text Box 90"/>
            <p:cNvSpPr txBox="1">
              <a:spLocks noChangeArrowheads="1"/>
            </p:cNvSpPr>
            <p:nvPr/>
          </p:nvSpPr>
          <p:spPr bwMode="auto">
            <a:xfrm>
              <a:off x="4716" y="3475"/>
              <a:ext cx="1044" cy="373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GB" kern="0">
                  <a:solidFill>
                    <a:sysClr val="windowText" lastClr="000000"/>
                  </a:solidFill>
                  <a:latin typeface="Arial" charset="0"/>
                  <a:ea typeface="ＭＳ Ｐゴシック" charset="0"/>
                  <a:cs typeface="Arial" charset="0"/>
                </a:rPr>
                <a:t>To change behaviours</a:t>
              </a:r>
            </a:p>
          </p:txBody>
        </p:sp>
        <p:sp>
          <p:nvSpPr>
            <p:cNvPr id="183387" name="AutoShape 91"/>
            <p:cNvSpPr>
              <a:spLocks noChangeArrowheads="1"/>
            </p:cNvSpPr>
            <p:nvPr/>
          </p:nvSpPr>
          <p:spPr bwMode="auto">
            <a:xfrm>
              <a:off x="4377" y="3566"/>
              <a:ext cx="318" cy="227"/>
            </a:xfrm>
            <a:prstGeom prst="leftArrow">
              <a:avLst>
                <a:gd name="adj1" fmla="val 50000"/>
                <a:gd name="adj2" fmla="val 35022"/>
              </a:avLst>
            </a:prstGeom>
            <a:solidFill>
              <a:srgbClr val="0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ea typeface="ＭＳ Ｐゴシック" charset="0"/>
              </a:endParaRPr>
            </a:p>
          </p:txBody>
        </p:sp>
      </p:grpSp>
      <p:grpSp>
        <p:nvGrpSpPr>
          <p:cNvPr id="183388" name="Group 92"/>
          <p:cNvGrpSpPr>
            <a:grpSpLocks/>
          </p:cNvGrpSpPr>
          <p:nvPr/>
        </p:nvGrpSpPr>
        <p:grpSpPr bwMode="auto">
          <a:xfrm>
            <a:off x="7048500" y="1641476"/>
            <a:ext cx="2471738" cy="650875"/>
            <a:chOff x="4377" y="3475"/>
            <a:chExt cx="1383" cy="374"/>
          </a:xfrm>
        </p:grpSpPr>
        <p:sp>
          <p:nvSpPr>
            <p:cNvPr id="183389" name="Text Box 93"/>
            <p:cNvSpPr txBox="1">
              <a:spLocks noChangeArrowheads="1"/>
            </p:cNvSpPr>
            <p:nvPr/>
          </p:nvSpPr>
          <p:spPr bwMode="auto">
            <a:xfrm>
              <a:off x="4716" y="3475"/>
              <a:ext cx="1044" cy="374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GB" kern="0">
                  <a:solidFill>
                    <a:sysClr val="windowText" lastClr="000000"/>
                  </a:solidFill>
                  <a:latin typeface="Arial" charset="0"/>
                  <a:ea typeface="ＭＳ Ｐゴシック" charset="0"/>
                  <a:cs typeface="Arial" charset="0"/>
                </a:rPr>
                <a:t>That improve health</a:t>
              </a:r>
            </a:p>
          </p:txBody>
        </p:sp>
        <p:sp>
          <p:nvSpPr>
            <p:cNvPr id="183390" name="AutoShape 94"/>
            <p:cNvSpPr>
              <a:spLocks noChangeArrowheads="1"/>
            </p:cNvSpPr>
            <p:nvPr/>
          </p:nvSpPr>
          <p:spPr bwMode="auto">
            <a:xfrm>
              <a:off x="4377" y="3566"/>
              <a:ext cx="318" cy="227"/>
            </a:xfrm>
            <a:prstGeom prst="leftArrow">
              <a:avLst>
                <a:gd name="adj1" fmla="val 50000"/>
                <a:gd name="adj2" fmla="val 35022"/>
              </a:avLst>
            </a:prstGeom>
            <a:solidFill>
              <a:srgbClr val="0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ea typeface="ＭＳ Ｐゴシック" charset="0"/>
              </a:endParaRPr>
            </a:p>
          </p:txBody>
        </p:sp>
      </p:grpSp>
      <p:grpSp>
        <p:nvGrpSpPr>
          <p:cNvPr id="183440" name="Group 144"/>
          <p:cNvGrpSpPr>
            <a:grpSpLocks/>
          </p:cNvGrpSpPr>
          <p:nvPr/>
        </p:nvGrpSpPr>
        <p:grpSpPr bwMode="auto">
          <a:xfrm>
            <a:off x="1650774" y="1633539"/>
            <a:ext cx="5397726" cy="4962525"/>
            <a:chOff x="193" y="952"/>
            <a:chExt cx="3368" cy="3203"/>
          </a:xfrm>
        </p:grpSpPr>
        <p:grpSp>
          <p:nvGrpSpPr>
            <p:cNvPr id="35851" name="Group 95"/>
            <p:cNvGrpSpPr>
              <a:grpSpLocks/>
            </p:cNvGrpSpPr>
            <p:nvPr/>
          </p:nvGrpSpPr>
          <p:grpSpPr bwMode="auto">
            <a:xfrm>
              <a:off x="193" y="952"/>
              <a:ext cx="3368" cy="3203"/>
              <a:chOff x="624" y="635"/>
              <a:chExt cx="3402" cy="3250"/>
            </a:xfrm>
          </p:grpSpPr>
          <p:sp>
            <p:nvSpPr>
              <p:cNvPr id="35853" name="Text Box 96"/>
              <p:cNvSpPr txBox="1">
                <a:spLocks noChangeArrowheads="1"/>
              </p:cNvSpPr>
              <p:nvPr/>
            </p:nvSpPr>
            <p:spPr bwMode="auto">
              <a:xfrm>
                <a:off x="624" y="3696"/>
                <a:ext cx="3386" cy="189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ts val="2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 sz="2200"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spcBef>
                    <a:spcPts val="600"/>
                  </a:spcBef>
                  <a:buClr>
                    <a:srgbClr val="C1F944"/>
                  </a:buClr>
                  <a:buSzPct val="90000"/>
                  <a:buFont typeface="Wingdings" panose="05000000000000000000" pitchFamily="2" charset="2"/>
                  <a:buChar char="S"/>
                  <a:defRPr sz="2000"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spcBef>
                    <a:spcPts val="6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spcBef>
                    <a:spcPts val="600"/>
                  </a:spcBef>
                  <a:buClr>
                    <a:srgbClr val="C1F944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spcBef>
                    <a:spcPts val="6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None/>
                </a:pPr>
                <a:r>
                  <a:rPr lang="en-GB" altLang="en-US" sz="1400" ker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PRODUCT	   PRICE	PLACE	PROMOTION</a:t>
                </a:r>
                <a:endParaRPr lang="en-GB" altLang="en-US" sz="1800" ker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854" name="Text Box 97"/>
              <p:cNvSpPr txBox="1">
                <a:spLocks noChangeArrowheads="1"/>
              </p:cNvSpPr>
              <p:nvPr/>
            </p:nvSpPr>
            <p:spPr bwMode="auto">
              <a:xfrm>
                <a:off x="624" y="3503"/>
                <a:ext cx="3386" cy="189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ts val="2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 sz="2200"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spcBef>
                    <a:spcPts val="600"/>
                  </a:spcBef>
                  <a:buClr>
                    <a:srgbClr val="C1F944"/>
                  </a:buClr>
                  <a:buSzPct val="90000"/>
                  <a:buFont typeface="Wingdings" panose="05000000000000000000" pitchFamily="2" charset="2"/>
                  <a:buChar char="S"/>
                  <a:defRPr sz="2000"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spcBef>
                    <a:spcPts val="6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spcBef>
                    <a:spcPts val="600"/>
                  </a:spcBef>
                  <a:buClr>
                    <a:srgbClr val="C1F944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spcBef>
                    <a:spcPts val="6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None/>
                </a:pPr>
                <a:r>
                  <a:rPr lang="en-GB" altLang="en-US" sz="1400" ker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SOCIAL MARKETING INTERVENTION</a:t>
                </a:r>
              </a:p>
            </p:txBody>
          </p:sp>
          <p:sp>
            <p:nvSpPr>
              <p:cNvPr id="35855" name="AutoShape 98"/>
              <p:cNvSpPr>
                <a:spLocks noChangeArrowheads="1"/>
              </p:cNvSpPr>
              <p:nvPr/>
            </p:nvSpPr>
            <p:spPr bwMode="auto">
              <a:xfrm>
                <a:off x="2016" y="3216"/>
                <a:ext cx="493" cy="241"/>
              </a:xfrm>
              <a:prstGeom prst="upArrow">
                <a:avLst>
                  <a:gd name="adj1" fmla="val 50000"/>
                  <a:gd name="adj2" fmla="val 25000"/>
                </a:avLst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ts val="2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 sz="2200"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spcBef>
                    <a:spcPts val="600"/>
                  </a:spcBef>
                  <a:buClr>
                    <a:srgbClr val="C1F944"/>
                  </a:buClr>
                  <a:buSzPct val="90000"/>
                  <a:buFont typeface="Wingdings" panose="05000000000000000000" pitchFamily="2" charset="2"/>
                  <a:buChar char="S"/>
                  <a:defRPr sz="2000"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spcBef>
                    <a:spcPts val="6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spcBef>
                    <a:spcPts val="600"/>
                  </a:spcBef>
                  <a:buClr>
                    <a:srgbClr val="C1F944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spcBef>
                    <a:spcPts val="6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None/>
                </a:pPr>
                <a:endParaRPr lang="en-US" altLang="en-US" sz="1800" kern="0">
                  <a:solidFill>
                    <a:schemeClr val="tx1"/>
                  </a:solidFill>
                  <a:latin typeface="Lucida Grande" charset="0"/>
                </a:endParaRPr>
              </a:p>
            </p:txBody>
          </p:sp>
          <p:sp>
            <p:nvSpPr>
              <p:cNvPr id="35856" name="AutoShape 99"/>
              <p:cNvSpPr>
                <a:spLocks noChangeArrowheads="1"/>
              </p:cNvSpPr>
              <p:nvPr/>
            </p:nvSpPr>
            <p:spPr bwMode="auto">
              <a:xfrm>
                <a:off x="1968" y="1680"/>
                <a:ext cx="493" cy="240"/>
              </a:xfrm>
              <a:prstGeom prst="upArrow">
                <a:avLst>
                  <a:gd name="adj1" fmla="val 50000"/>
                  <a:gd name="adj2" fmla="val 25000"/>
                </a:avLst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ts val="2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 sz="2200"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spcBef>
                    <a:spcPts val="600"/>
                  </a:spcBef>
                  <a:buClr>
                    <a:srgbClr val="C1F944"/>
                  </a:buClr>
                  <a:buSzPct val="90000"/>
                  <a:buFont typeface="Wingdings" panose="05000000000000000000" pitchFamily="2" charset="2"/>
                  <a:buChar char="S"/>
                  <a:defRPr sz="2000"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spcBef>
                    <a:spcPts val="6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spcBef>
                    <a:spcPts val="600"/>
                  </a:spcBef>
                  <a:buClr>
                    <a:srgbClr val="C1F944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spcBef>
                    <a:spcPts val="6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None/>
                </a:pPr>
                <a:endParaRPr lang="en-US" altLang="en-US" sz="1800" kern="0">
                  <a:solidFill>
                    <a:schemeClr val="tx1"/>
                  </a:solidFill>
                  <a:latin typeface="Lucida Grande" charset="0"/>
                </a:endParaRPr>
              </a:p>
            </p:txBody>
          </p:sp>
          <p:sp>
            <p:nvSpPr>
              <p:cNvPr id="35857" name="Text Box 100"/>
              <p:cNvSpPr txBox="1">
                <a:spLocks noChangeArrowheads="1"/>
              </p:cNvSpPr>
              <p:nvPr/>
            </p:nvSpPr>
            <p:spPr bwMode="auto">
              <a:xfrm>
                <a:off x="624" y="1200"/>
                <a:ext cx="3383" cy="320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ts val="2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 sz="2200"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spcBef>
                    <a:spcPts val="600"/>
                  </a:spcBef>
                  <a:buClr>
                    <a:srgbClr val="C1F944"/>
                  </a:buClr>
                  <a:buSzPct val="90000"/>
                  <a:buFont typeface="Wingdings" panose="05000000000000000000" pitchFamily="2" charset="2"/>
                  <a:buChar char="S"/>
                  <a:defRPr sz="2000"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spcBef>
                    <a:spcPts val="6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spcBef>
                    <a:spcPts val="600"/>
                  </a:spcBef>
                  <a:buClr>
                    <a:srgbClr val="C1F944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spcBef>
                    <a:spcPts val="6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None/>
                </a:pPr>
                <a:r>
                  <a:rPr lang="en-GB" altLang="en-US" sz="1400" b="1" ker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HEALTHY BEHAVIOUR AND/OR USE OF HEALTH PRODUCT</a:t>
                </a:r>
              </a:p>
            </p:txBody>
          </p:sp>
          <p:sp>
            <p:nvSpPr>
              <p:cNvPr id="35858" name="AutoShape 101"/>
              <p:cNvSpPr>
                <a:spLocks noChangeArrowheads="1"/>
              </p:cNvSpPr>
              <p:nvPr/>
            </p:nvSpPr>
            <p:spPr bwMode="auto">
              <a:xfrm>
                <a:off x="1968" y="816"/>
                <a:ext cx="493" cy="332"/>
              </a:xfrm>
              <a:prstGeom prst="upArrow">
                <a:avLst>
                  <a:gd name="adj1" fmla="val 50000"/>
                  <a:gd name="adj2" fmla="val 25000"/>
                </a:avLst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ts val="2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 sz="2200"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spcBef>
                    <a:spcPts val="600"/>
                  </a:spcBef>
                  <a:buClr>
                    <a:srgbClr val="C1F944"/>
                  </a:buClr>
                  <a:buSzPct val="90000"/>
                  <a:buFont typeface="Wingdings" panose="05000000000000000000" pitchFamily="2" charset="2"/>
                  <a:buChar char="S"/>
                  <a:defRPr sz="2000"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spcBef>
                    <a:spcPts val="6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spcBef>
                    <a:spcPts val="600"/>
                  </a:spcBef>
                  <a:buClr>
                    <a:srgbClr val="C1F944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spcBef>
                    <a:spcPts val="6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None/>
                </a:pPr>
                <a:endParaRPr lang="en-US" altLang="en-US" sz="1800" kern="0">
                  <a:solidFill>
                    <a:schemeClr val="tx1"/>
                  </a:solidFill>
                  <a:latin typeface="Lucida Grande" charset="0"/>
                </a:endParaRPr>
              </a:p>
            </p:txBody>
          </p:sp>
          <p:sp>
            <p:nvSpPr>
              <p:cNvPr id="35859" name="Text Box 102"/>
              <p:cNvSpPr txBox="1">
                <a:spLocks noChangeArrowheads="1"/>
              </p:cNvSpPr>
              <p:nvPr/>
            </p:nvSpPr>
            <p:spPr bwMode="auto">
              <a:xfrm>
                <a:off x="624" y="635"/>
                <a:ext cx="3402" cy="189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ts val="2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 sz="2200"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spcBef>
                    <a:spcPts val="600"/>
                  </a:spcBef>
                  <a:buClr>
                    <a:srgbClr val="C1F944"/>
                  </a:buClr>
                  <a:buSzPct val="90000"/>
                  <a:buFont typeface="Wingdings" panose="05000000000000000000" pitchFamily="2" charset="2"/>
                  <a:buChar char="S"/>
                  <a:defRPr sz="2000"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spcBef>
                    <a:spcPts val="6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spcBef>
                    <a:spcPts val="600"/>
                  </a:spcBef>
                  <a:buClr>
                    <a:srgbClr val="C1F944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spcBef>
                    <a:spcPts val="6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None/>
                </a:pPr>
                <a:r>
                  <a:rPr lang="en-GB" altLang="en-US" sz="1400" b="1" ker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IMPROVED HEALTH STATUS/QUALITY OF LIFE</a:t>
                </a:r>
                <a:endParaRPr lang="en-GB" altLang="en-US" sz="1400" b="1" ker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860" name="Text Box 103"/>
              <p:cNvSpPr txBox="1">
                <a:spLocks noChangeArrowheads="1"/>
              </p:cNvSpPr>
              <p:nvPr/>
            </p:nvSpPr>
            <p:spPr bwMode="auto">
              <a:xfrm>
                <a:off x="624" y="2016"/>
                <a:ext cx="3386" cy="184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ts val="2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 sz="2200"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spcBef>
                    <a:spcPts val="600"/>
                  </a:spcBef>
                  <a:buClr>
                    <a:srgbClr val="C1F944"/>
                  </a:buClr>
                  <a:buSzPct val="90000"/>
                  <a:buFont typeface="Wingdings" panose="05000000000000000000" pitchFamily="2" charset="2"/>
                  <a:buChar char="S"/>
                  <a:defRPr sz="2000"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spcBef>
                    <a:spcPts val="6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spcBef>
                    <a:spcPts val="600"/>
                  </a:spcBef>
                  <a:buClr>
                    <a:srgbClr val="C1F944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spcBef>
                    <a:spcPts val="6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None/>
                </a:pPr>
                <a:r>
                  <a:rPr lang="en-GB" altLang="en-US" sz="1400" b="1" ker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OPPORTUNITY        ABILITY	      MOTIVATION</a:t>
                </a:r>
              </a:p>
            </p:txBody>
          </p:sp>
          <p:sp>
            <p:nvSpPr>
              <p:cNvPr id="35861" name="Text Box 104"/>
              <p:cNvSpPr txBox="1">
                <a:spLocks noChangeArrowheads="1"/>
              </p:cNvSpPr>
              <p:nvPr/>
            </p:nvSpPr>
            <p:spPr bwMode="auto">
              <a:xfrm>
                <a:off x="624" y="3027"/>
                <a:ext cx="3386" cy="184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ts val="2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 sz="2200"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spcBef>
                    <a:spcPts val="600"/>
                  </a:spcBef>
                  <a:buClr>
                    <a:srgbClr val="C1F944"/>
                  </a:buClr>
                  <a:buSzPct val="90000"/>
                  <a:buFont typeface="Wingdings" panose="05000000000000000000" pitchFamily="2" charset="2"/>
                  <a:buChar char="S"/>
                  <a:defRPr sz="2000"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spcBef>
                    <a:spcPts val="6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spcBef>
                    <a:spcPts val="600"/>
                  </a:spcBef>
                  <a:buClr>
                    <a:srgbClr val="C1F944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spcBef>
                    <a:spcPts val="6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None/>
                </a:pPr>
                <a:r>
                  <a:rPr lang="en-GB" altLang="en-US" sz="1400" ker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POPULATION CHARACTERISTICS</a:t>
                </a:r>
              </a:p>
            </p:txBody>
          </p:sp>
          <p:sp>
            <p:nvSpPr>
              <p:cNvPr id="35862" name="Oval 105"/>
              <p:cNvSpPr>
                <a:spLocks noChangeArrowheads="1"/>
              </p:cNvSpPr>
              <p:nvPr/>
            </p:nvSpPr>
            <p:spPr bwMode="auto">
              <a:xfrm>
                <a:off x="1786" y="2249"/>
                <a:ext cx="513" cy="262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ts val="2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 sz="2200"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spcBef>
                    <a:spcPts val="600"/>
                  </a:spcBef>
                  <a:buClr>
                    <a:srgbClr val="C1F944"/>
                  </a:buClr>
                  <a:buSzPct val="90000"/>
                  <a:buFont typeface="Wingdings" panose="05000000000000000000" pitchFamily="2" charset="2"/>
                  <a:buChar char="S"/>
                  <a:defRPr sz="2000"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spcBef>
                    <a:spcPts val="6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spcBef>
                    <a:spcPts val="600"/>
                  </a:spcBef>
                  <a:buClr>
                    <a:srgbClr val="C1F944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spcBef>
                    <a:spcPts val="6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None/>
                </a:pPr>
                <a:endParaRPr lang="en-US" altLang="en-US" sz="1800" kern="0">
                  <a:solidFill>
                    <a:schemeClr val="tx1"/>
                  </a:solidFill>
                  <a:latin typeface="Lucida Grande" charset="0"/>
                </a:endParaRPr>
              </a:p>
            </p:txBody>
          </p:sp>
          <p:sp>
            <p:nvSpPr>
              <p:cNvPr id="35863" name="Oval 106"/>
              <p:cNvSpPr>
                <a:spLocks noChangeArrowheads="1"/>
              </p:cNvSpPr>
              <p:nvPr/>
            </p:nvSpPr>
            <p:spPr bwMode="auto">
              <a:xfrm>
                <a:off x="1786" y="2482"/>
                <a:ext cx="513" cy="263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ts val="2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 sz="2200"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spcBef>
                    <a:spcPts val="600"/>
                  </a:spcBef>
                  <a:buClr>
                    <a:srgbClr val="C1F944"/>
                  </a:buClr>
                  <a:buSzPct val="90000"/>
                  <a:buFont typeface="Wingdings" panose="05000000000000000000" pitchFamily="2" charset="2"/>
                  <a:buChar char="S"/>
                  <a:defRPr sz="2000"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spcBef>
                    <a:spcPts val="6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spcBef>
                    <a:spcPts val="600"/>
                  </a:spcBef>
                  <a:buClr>
                    <a:srgbClr val="C1F944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spcBef>
                    <a:spcPts val="6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None/>
                </a:pPr>
                <a:endParaRPr lang="en-US" altLang="en-US" sz="1800" kern="0">
                  <a:solidFill>
                    <a:schemeClr val="tx1"/>
                  </a:solidFill>
                  <a:latin typeface="Lucida Grande" charset="0"/>
                </a:endParaRPr>
              </a:p>
            </p:txBody>
          </p:sp>
          <p:sp>
            <p:nvSpPr>
              <p:cNvPr id="35864" name="Oval 107"/>
              <p:cNvSpPr>
                <a:spLocks noChangeArrowheads="1"/>
              </p:cNvSpPr>
              <p:nvPr/>
            </p:nvSpPr>
            <p:spPr bwMode="auto">
              <a:xfrm>
                <a:off x="1786" y="2716"/>
                <a:ext cx="514" cy="262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ts val="2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 sz="2200"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spcBef>
                    <a:spcPts val="600"/>
                  </a:spcBef>
                  <a:buClr>
                    <a:srgbClr val="C1F944"/>
                  </a:buClr>
                  <a:buSzPct val="90000"/>
                  <a:buFont typeface="Wingdings" panose="05000000000000000000" pitchFamily="2" charset="2"/>
                  <a:buChar char="S"/>
                  <a:defRPr sz="2000"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spcBef>
                    <a:spcPts val="6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spcBef>
                    <a:spcPts val="600"/>
                  </a:spcBef>
                  <a:buClr>
                    <a:srgbClr val="C1F944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spcBef>
                    <a:spcPts val="6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None/>
                </a:pPr>
                <a:endParaRPr lang="en-US" altLang="en-US" sz="1800" kern="0">
                  <a:solidFill>
                    <a:schemeClr val="tx1"/>
                  </a:solidFill>
                  <a:latin typeface="Lucida Grande" charset="0"/>
                </a:endParaRPr>
              </a:p>
            </p:txBody>
          </p:sp>
          <p:sp>
            <p:nvSpPr>
              <p:cNvPr id="35865" name="Oval 108"/>
              <p:cNvSpPr>
                <a:spLocks noChangeArrowheads="1"/>
              </p:cNvSpPr>
              <p:nvPr/>
            </p:nvSpPr>
            <p:spPr bwMode="auto">
              <a:xfrm>
                <a:off x="3412" y="2249"/>
                <a:ext cx="512" cy="262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ts val="2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 sz="2200"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spcBef>
                    <a:spcPts val="600"/>
                  </a:spcBef>
                  <a:buClr>
                    <a:srgbClr val="C1F944"/>
                  </a:buClr>
                  <a:buSzPct val="90000"/>
                  <a:buFont typeface="Wingdings" panose="05000000000000000000" pitchFamily="2" charset="2"/>
                  <a:buChar char="S"/>
                  <a:defRPr sz="2000"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spcBef>
                    <a:spcPts val="6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spcBef>
                    <a:spcPts val="600"/>
                  </a:spcBef>
                  <a:buClr>
                    <a:srgbClr val="C1F944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spcBef>
                    <a:spcPts val="6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None/>
                </a:pPr>
                <a:endParaRPr lang="en-US" altLang="en-US" sz="1800" kern="0">
                  <a:solidFill>
                    <a:schemeClr val="tx1"/>
                  </a:solidFill>
                  <a:latin typeface="Lucida Grande" charset="0"/>
                </a:endParaRPr>
              </a:p>
            </p:txBody>
          </p:sp>
          <p:sp>
            <p:nvSpPr>
              <p:cNvPr id="35866" name="Oval 109"/>
              <p:cNvSpPr>
                <a:spLocks noChangeArrowheads="1"/>
              </p:cNvSpPr>
              <p:nvPr/>
            </p:nvSpPr>
            <p:spPr bwMode="auto">
              <a:xfrm>
                <a:off x="2385" y="2249"/>
                <a:ext cx="513" cy="262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ts val="2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 sz="2200"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spcBef>
                    <a:spcPts val="600"/>
                  </a:spcBef>
                  <a:buClr>
                    <a:srgbClr val="C1F944"/>
                  </a:buClr>
                  <a:buSzPct val="90000"/>
                  <a:buFont typeface="Wingdings" panose="05000000000000000000" pitchFamily="2" charset="2"/>
                  <a:buChar char="S"/>
                  <a:defRPr sz="2000"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spcBef>
                    <a:spcPts val="6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spcBef>
                    <a:spcPts val="600"/>
                  </a:spcBef>
                  <a:buClr>
                    <a:srgbClr val="C1F944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spcBef>
                    <a:spcPts val="6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None/>
                </a:pPr>
                <a:endParaRPr lang="en-US" altLang="en-US" sz="1800" kern="0">
                  <a:solidFill>
                    <a:schemeClr val="tx1"/>
                  </a:solidFill>
                  <a:latin typeface="Lucida Grande" charset="0"/>
                </a:endParaRPr>
              </a:p>
            </p:txBody>
          </p:sp>
          <p:sp>
            <p:nvSpPr>
              <p:cNvPr id="35867" name="Oval 110"/>
              <p:cNvSpPr>
                <a:spLocks noChangeArrowheads="1"/>
              </p:cNvSpPr>
              <p:nvPr/>
            </p:nvSpPr>
            <p:spPr bwMode="auto">
              <a:xfrm>
                <a:off x="3412" y="2482"/>
                <a:ext cx="512" cy="263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ts val="2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 sz="2200"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spcBef>
                    <a:spcPts val="600"/>
                  </a:spcBef>
                  <a:buClr>
                    <a:srgbClr val="C1F944"/>
                  </a:buClr>
                  <a:buSzPct val="90000"/>
                  <a:buFont typeface="Wingdings" panose="05000000000000000000" pitchFamily="2" charset="2"/>
                  <a:buChar char="S"/>
                  <a:defRPr sz="2000"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spcBef>
                    <a:spcPts val="6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spcBef>
                    <a:spcPts val="600"/>
                  </a:spcBef>
                  <a:buClr>
                    <a:srgbClr val="C1F944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spcBef>
                    <a:spcPts val="6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None/>
                </a:pPr>
                <a:endParaRPr lang="en-US" altLang="en-US" sz="1800" kern="0">
                  <a:solidFill>
                    <a:schemeClr val="tx1"/>
                  </a:solidFill>
                  <a:latin typeface="Lucida Grande" charset="0"/>
                </a:endParaRPr>
              </a:p>
            </p:txBody>
          </p:sp>
          <p:sp>
            <p:nvSpPr>
              <p:cNvPr id="35868" name="Oval 111"/>
              <p:cNvSpPr>
                <a:spLocks noChangeArrowheads="1"/>
              </p:cNvSpPr>
              <p:nvPr/>
            </p:nvSpPr>
            <p:spPr bwMode="auto">
              <a:xfrm>
                <a:off x="2898" y="2482"/>
                <a:ext cx="514" cy="263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ts val="2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 sz="2200"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spcBef>
                    <a:spcPts val="600"/>
                  </a:spcBef>
                  <a:buClr>
                    <a:srgbClr val="C1F944"/>
                  </a:buClr>
                  <a:buSzPct val="90000"/>
                  <a:buFont typeface="Wingdings" panose="05000000000000000000" pitchFamily="2" charset="2"/>
                  <a:buChar char="S"/>
                  <a:defRPr sz="2000"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spcBef>
                    <a:spcPts val="6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spcBef>
                    <a:spcPts val="600"/>
                  </a:spcBef>
                  <a:buClr>
                    <a:srgbClr val="C1F944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spcBef>
                    <a:spcPts val="6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None/>
                </a:pPr>
                <a:endParaRPr lang="en-US" altLang="en-US" sz="1800" kern="0">
                  <a:solidFill>
                    <a:schemeClr val="tx1"/>
                  </a:solidFill>
                  <a:latin typeface="Lucida Grande" charset="0"/>
                </a:endParaRPr>
              </a:p>
            </p:txBody>
          </p:sp>
          <p:sp>
            <p:nvSpPr>
              <p:cNvPr id="35869" name="Oval 112"/>
              <p:cNvSpPr>
                <a:spLocks noChangeArrowheads="1"/>
              </p:cNvSpPr>
              <p:nvPr/>
            </p:nvSpPr>
            <p:spPr bwMode="auto">
              <a:xfrm>
                <a:off x="2385" y="2482"/>
                <a:ext cx="513" cy="263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ts val="2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 sz="2200"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spcBef>
                    <a:spcPts val="600"/>
                  </a:spcBef>
                  <a:buClr>
                    <a:srgbClr val="C1F944"/>
                  </a:buClr>
                  <a:buSzPct val="90000"/>
                  <a:buFont typeface="Wingdings" panose="05000000000000000000" pitchFamily="2" charset="2"/>
                  <a:buChar char="S"/>
                  <a:defRPr sz="2000"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spcBef>
                    <a:spcPts val="6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spcBef>
                    <a:spcPts val="600"/>
                  </a:spcBef>
                  <a:buClr>
                    <a:srgbClr val="C1F944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spcBef>
                    <a:spcPts val="6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None/>
                </a:pPr>
                <a:endParaRPr lang="en-US" altLang="en-US" sz="1800" kern="0">
                  <a:solidFill>
                    <a:schemeClr val="tx1"/>
                  </a:solidFill>
                  <a:latin typeface="Lucida Grande" charset="0"/>
                </a:endParaRPr>
              </a:p>
            </p:txBody>
          </p:sp>
          <p:sp>
            <p:nvSpPr>
              <p:cNvPr id="35870" name="Oval 113"/>
              <p:cNvSpPr>
                <a:spLocks noChangeArrowheads="1"/>
              </p:cNvSpPr>
              <p:nvPr/>
            </p:nvSpPr>
            <p:spPr bwMode="auto">
              <a:xfrm>
                <a:off x="931" y="2716"/>
                <a:ext cx="513" cy="262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ts val="2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 sz="2200"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spcBef>
                    <a:spcPts val="600"/>
                  </a:spcBef>
                  <a:buClr>
                    <a:srgbClr val="C1F944"/>
                  </a:buClr>
                  <a:buSzPct val="90000"/>
                  <a:buFont typeface="Wingdings" panose="05000000000000000000" pitchFamily="2" charset="2"/>
                  <a:buChar char="S"/>
                  <a:defRPr sz="2000"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spcBef>
                    <a:spcPts val="6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spcBef>
                    <a:spcPts val="600"/>
                  </a:spcBef>
                  <a:buClr>
                    <a:srgbClr val="C1F944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spcBef>
                    <a:spcPts val="6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None/>
                </a:pPr>
                <a:endParaRPr lang="en-US" altLang="en-US" sz="1800" kern="0">
                  <a:solidFill>
                    <a:schemeClr val="tx1"/>
                  </a:solidFill>
                  <a:latin typeface="Lucida Grande" charset="0"/>
                </a:endParaRPr>
              </a:p>
            </p:txBody>
          </p:sp>
          <p:sp>
            <p:nvSpPr>
              <p:cNvPr id="35871" name="Oval 114"/>
              <p:cNvSpPr>
                <a:spLocks noChangeArrowheads="1"/>
              </p:cNvSpPr>
              <p:nvPr/>
            </p:nvSpPr>
            <p:spPr bwMode="auto">
              <a:xfrm>
                <a:off x="2385" y="2716"/>
                <a:ext cx="513" cy="262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ts val="2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 sz="2200"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spcBef>
                    <a:spcPts val="600"/>
                  </a:spcBef>
                  <a:buClr>
                    <a:srgbClr val="C1F944"/>
                  </a:buClr>
                  <a:buSzPct val="90000"/>
                  <a:buFont typeface="Wingdings" panose="05000000000000000000" pitchFamily="2" charset="2"/>
                  <a:buChar char="S"/>
                  <a:defRPr sz="2000"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spcBef>
                    <a:spcPts val="6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spcBef>
                    <a:spcPts val="600"/>
                  </a:spcBef>
                  <a:buClr>
                    <a:srgbClr val="C1F944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spcBef>
                    <a:spcPts val="6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None/>
                </a:pPr>
                <a:endParaRPr lang="en-US" altLang="en-US" sz="1800" kern="0">
                  <a:solidFill>
                    <a:schemeClr val="tx1"/>
                  </a:solidFill>
                  <a:latin typeface="Lucida Grande" charset="0"/>
                </a:endParaRPr>
              </a:p>
            </p:txBody>
          </p:sp>
          <p:sp>
            <p:nvSpPr>
              <p:cNvPr id="35872" name="Oval 115"/>
              <p:cNvSpPr>
                <a:spLocks noChangeArrowheads="1"/>
              </p:cNvSpPr>
              <p:nvPr/>
            </p:nvSpPr>
            <p:spPr bwMode="auto">
              <a:xfrm>
                <a:off x="2898" y="2716"/>
                <a:ext cx="514" cy="262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ts val="2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 sz="2200"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spcBef>
                    <a:spcPts val="600"/>
                  </a:spcBef>
                  <a:buClr>
                    <a:srgbClr val="C1F944"/>
                  </a:buClr>
                  <a:buSzPct val="90000"/>
                  <a:buFont typeface="Wingdings" panose="05000000000000000000" pitchFamily="2" charset="2"/>
                  <a:buChar char="S"/>
                  <a:defRPr sz="2000"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spcBef>
                    <a:spcPts val="6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spcBef>
                    <a:spcPts val="600"/>
                  </a:spcBef>
                  <a:buClr>
                    <a:srgbClr val="C1F944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spcBef>
                    <a:spcPts val="6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None/>
                </a:pPr>
                <a:endParaRPr lang="en-US" altLang="en-US" sz="1800" kern="0">
                  <a:solidFill>
                    <a:schemeClr val="tx1"/>
                  </a:solidFill>
                  <a:latin typeface="Lucida Grande" charset="0"/>
                </a:endParaRPr>
              </a:p>
            </p:txBody>
          </p:sp>
          <p:sp>
            <p:nvSpPr>
              <p:cNvPr id="35873" name="Oval 116"/>
              <p:cNvSpPr>
                <a:spLocks noChangeArrowheads="1"/>
              </p:cNvSpPr>
              <p:nvPr/>
            </p:nvSpPr>
            <p:spPr bwMode="auto">
              <a:xfrm>
                <a:off x="3412" y="2716"/>
                <a:ext cx="512" cy="262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ts val="2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 sz="2200"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spcBef>
                    <a:spcPts val="600"/>
                  </a:spcBef>
                  <a:buClr>
                    <a:srgbClr val="C1F944"/>
                  </a:buClr>
                  <a:buSzPct val="90000"/>
                  <a:buFont typeface="Wingdings" panose="05000000000000000000" pitchFamily="2" charset="2"/>
                  <a:buChar char="S"/>
                  <a:defRPr sz="2000"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spcBef>
                    <a:spcPts val="6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spcBef>
                    <a:spcPts val="600"/>
                  </a:spcBef>
                  <a:buClr>
                    <a:srgbClr val="C1F944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spcBef>
                    <a:spcPts val="6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None/>
                </a:pPr>
                <a:endParaRPr lang="en-US" altLang="en-US" sz="1800" kern="0">
                  <a:solidFill>
                    <a:schemeClr val="tx1"/>
                  </a:solidFill>
                  <a:latin typeface="Lucida Grande" charset="0"/>
                </a:endParaRPr>
              </a:p>
            </p:txBody>
          </p:sp>
          <p:sp>
            <p:nvSpPr>
              <p:cNvPr id="35874" name="Oval 117"/>
              <p:cNvSpPr>
                <a:spLocks noChangeArrowheads="1"/>
              </p:cNvSpPr>
              <p:nvPr/>
            </p:nvSpPr>
            <p:spPr bwMode="auto">
              <a:xfrm>
                <a:off x="1187" y="2482"/>
                <a:ext cx="514" cy="263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ts val="2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 sz="2200"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spcBef>
                    <a:spcPts val="600"/>
                  </a:spcBef>
                  <a:buClr>
                    <a:srgbClr val="C1F944"/>
                  </a:buClr>
                  <a:buSzPct val="90000"/>
                  <a:buFont typeface="Wingdings" panose="05000000000000000000" pitchFamily="2" charset="2"/>
                  <a:buChar char="S"/>
                  <a:defRPr sz="2000"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spcBef>
                    <a:spcPts val="6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spcBef>
                    <a:spcPts val="600"/>
                  </a:spcBef>
                  <a:buClr>
                    <a:srgbClr val="C1F944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spcBef>
                    <a:spcPts val="6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None/>
                </a:pPr>
                <a:endParaRPr lang="en-US" altLang="en-US" sz="1800" kern="0">
                  <a:solidFill>
                    <a:schemeClr val="tx1"/>
                  </a:solidFill>
                  <a:latin typeface="Lucida Grande" charset="0"/>
                </a:endParaRPr>
              </a:p>
            </p:txBody>
          </p:sp>
          <p:sp>
            <p:nvSpPr>
              <p:cNvPr id="35875" name="Oval 118"/>
              <p:cNvSpPr>
                <a:spLocks noChangeArrowheads="1"/>
              </p:cNvSpPr>
              <p:nvPr/>
            </p:nvSpPr>
            <p:spPr bwMode="auto">
              <a:xfrm>
                <a:off x="674" y="2482"/>
                <a:ext cx="513" cy="263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ts val="2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 sz="2200"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spcBef>
                    <a:spcPts val="600"/>
                  </a:spcBef>
                  <a:buClr>
                    <a:srgbClr val="C1F944"/>
                  </a:buClr>
                  <a:buSzPct val="90000"/>
                  <a:buFont typeface="Wingdings" panose="05000000000000000000" pitchFamily="2" charset="2"/>
                  <a:buChar char="S"/>
                  <a:defRPr sz="2000"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spcBef>
                    <a:spcPts val="6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spcBef>
                    <a:spcPts val="600"/>
                  </a:spcBef>
                  <a:buClr>
                    <a:srgbClr val="C1F944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spcBef>
                    <a:spcPts val="6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None/>
                </a:pPr>
                <a:endParaRPr lang="en-US" altLang="en-US" sz="1800" kern="0">
                  <a:solidFill>
                    <a:schemeClr val="tx1"/>
                  </a:solidFill>
                  <a:latin typeface="Lucida Grande" charset="0"/>
                </a:endParaRPr>
              </a:p>
            </p:txBody>
          </p:sp>
          <p:sp>
            <p:nvSpPr>
              <p:cNvPr id="35876" name="Oval 119"/>
              <p:cNvSpPr>
                <a:spLocks noChangeArrowheads="1"/>
              </p:cNvSpPr>
              <p:nvPr/>
            </p:nvSpPr>
            <p:spPr bwMode="auto">
              <a:xfrm>
                <a:off x="1187" y="2249"/>
                <a:ext cx="514" cy="262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ts val="2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 sz="2200"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spcBef>
                    <a:spcPts val="600"/>
                  </a:spcBef>
                  <a:buClr>
                    <a:srgbClr val="C1F944"/>
                  </a:buClr>
                  <a:buSzPct val="90000"/>
                  <a:buFont typeface="Wingdings" panose="05000000000000000000" pitchFamily="2" charset="2"/>
                  <a:buChar char="S"/>
                  <a:defRPr sz="2000"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spcBef>
                    <a:spcPts val="6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spcBef>
                    <a:spcPts val="600"/>
                  </a:spcBef>
                  <a:buClr>
                    <a:srgbClr val="C1F944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spcBef>
                    <a:spcPts val="6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None/>
                </a:pPr>
                <a:endParaRPr lang="en-US" altLang="en-US" sz="1800" kern="0">
                  <a:solidFill>
                    <a:schemeClr val="tx1"/>
                  </a:solidFill>
                  <a:latin typeface="Lucida Grande" charset="0"/>
                </a:endParaRPr>
              </a:p>
            </p:txBody>
          </p:sp>
          <p:sp>
            <p:nvSpPr>
              <p:cNvPr id="35877" name="Oval 120"/>
              <p:cNvSpPr>
                <a:spLocks noChangeArrowheads="1"/>
              </p:cNvSpPr>
              <p:nvPr/>
            </p:nvSpPr>
            <p:spPr bwMode="auto">
              <a:xfrm>
                <a:off x="674" y="2249"/>
                <a:ext cx="513" cy="262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ts val="2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 sz="2200"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spcBef>
                    <a:spcPts val="600"/>
                  </a:spcBef>
                  <a:buClr>
                    <a:srgbClr val="C1F944"/>
                  </a:buClr>
                  <a:buSzPct val="90000"/>
                  <a:buFont typeface="Wingdings" panose="05000000000000000000" pitchFamily="2" charset="2"/>
                  <a:buChar char="S"/>
                  <a:defRPr sz="2000"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spcBef>
                    <a:spcPts val="6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spcBef>
                    <a:spcPts val="600"/>
                  </a:spcBef>
                  <a:buClr>
                    <a:srgbClr val="C1F944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spcBef>
                    <a:spcPts val="6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None/>
                </a:pPr>
                <a:endParaRPr lang="en-US" altLang="en-US" sz="1800" kern="0">
                  <a:solidFill>
                    <a:schemeClr val="tx1"/>
                  </a:solidFill>
                  <a:latin typeface="Lucida Grande" charset="0"/>
                </a:endParaRPr>
              </a:p>
            </p:txBody>
          </p:sp>
          <p:sp>
            <p:nvSpPr>
              <p:cNvPr id="35878" name="Text Box 121"/>
              <p:cNvSpPr txBox="1">
                <a:spLocks noChangeArrowheads="1"/>
              </p:cNvSpPr>
              <p:nvPr/>
            </p:nvSpPr>
            <p:spPr bwMode="auto">
              <a:xfrm>
                <a:off x="674" y="2249"/>
                <a:ext cx="513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ts val="2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 sz="2200"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spcBef>
                    <a:spcPts val="600"/>
                  </a:spcBef>
                  <a:buClr>
                    <a:srgbClr val="C1F944"/>
                  </a:buClr>
                  <a:buSzPct val="90000"/>
                  <a:buFont typeface="Wingdings" panose="05000000000000000000" pitchFamily="2" charset="2"/>
                  <a:buChar char="S"/>
                  <a:defRPr sz="2000"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spcBef>
                    <a:spcPts val="6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spcBef>
                    <a:spcPts val="600"/>
                  </a:spcBef>
                  <a:buClr>
                    <a:srgbClr val="C1F944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spcBef>
                    <a:spcPts val="6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None/>
                </a:pPr>
                <a:endParaRPr lang="en-GB" altLang="en-US" sz="900" b="1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eaLnBrk="1" hangingPunct="1">
                  <a:spcBef>
                    <a:spcPct val="0"/>
                  </a:spcBef>
                  <a:buClrTx/>
                  <a:buSzTx/>
                  <a:buNone/>
                </a:pPr>
                <a:r>
                  <a:rPr lang="en-GB" altLang="en-US" sz="900" b="1" ker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Availability</a:t>
                </a:r>
              </a:p>
            </p:txBody>
          </p:sp>
          <p:sp>
            <p:nvSpPr>
              <p:cNvPr id="35879" name="Text Box 122"/>
              <p:cNvSpPr txBox="1">
                <a:spLocks noChangeArrowheads="1"/>
              </p:cNvSpPr>
              <p:nvPr/>
            </p:nvSpPr>
            <p:spPr bwMode="auto">
              <a:xfrm>
                <a:off x="674" y="2482"/>
                <a:ext cx="513" cy="2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ts val="2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 sz="2200"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spcBef>
                    <a:spcPts val="600"/>
                  </a:spcBef>
                  <a:buClr>
                    <a:srgbClr val="C1F944"/>
                  </a:buClr>
                  <a:buSzPct val="90000"/>
                  <a:buFont typeface="Wingdings" panose="05000000000000000000" pitchFamily="2" charset="2"/>
                  <a:buChar char="S"/>
                  <a:defRPr sz="2000"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spcBef>
                    <a:spcPts val="6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spcBef>
                    <a:spcPts val="600"/>
                  </a:spcBef>
                  <a:buClr>
                    <a:srgbClr val="C1F944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spcBef>
                    <a:spcPts val="6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None/>
                </a:pPr>
                <a:r>
                  <a:rPr lang="en-GB" altLang="en-US" sz="900" b="1" ker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Brand Attributes</a:t>
                </a:r>
              </a:p>
            </p:txBody>
          </p:sp>
          <p:sp>
            <p:nvSpPr>
              <p:cNvPr id="35880" name="Text Box 123"/>
              <p:cNvSpPr txBox="1">
                <a:spLocks noChangeArrowheads="1"/>
              </p:cNvSpPr>
              <p:nvPr/>
            </p:nvSpPr>
            <p:spPr bwMode="auto">
              <a:xfrm>
                <a:off x="2898" y="2482"/>
                <a:ext cx="514" cy="2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ts val="2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 sz="2200"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spcBef>
                    <a:spcPts val="600"/>
                  </a:spcBef>
                  <a:buClr>
                    <a:srgbClr val="C1F944"/>
                  </a:buClr>
                  <a:buSzPct val="90000"/>
                  <a:buFont typeface="Wingdings" panose="05000000000000000000" pitchFamily="2" charset="2"/>
                  <a:buChar char="S"/>
                  <a:defRPr sz="2000"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spcBef>
                    <a:spcPts val="6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spcBef>
                    <a:spcPts val="600"/>
                  </a:spcBef>
                  <a:buClr>
                    <a:srgbClr val="C1F944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spcBef>
                    <a:spcPts val="6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None/>
                </a:pPr>
                <a:r>
                  <a:rPr lang="en-GB" altLang="en-US" sz="900" b="1" ker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Locus of control</a:t>
                </a:r>
              </a:p>
            </p:txBody>
          </p:sp>
          <p:sp>
            <p:nvSpPr>
              <p:cNvPr id="35881" name="Text Box 124"/>
              <p:cNvSpPr txBox="1">
                <a:spLocks noChangeArrowheads="1"/>
              </p:cNvSpPr>
              <p:nvPr/>
            </p:nvSpPr>
            <p:spPr bwMode="auto">
              <a:xfrm>
                <a:off x="3412" y="2716"/>
                <a:ext cx="513" cy="2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ts val="2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 sz="2200"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spcBef>
                    <a:spcPts val="600"/>
                  </a:spcBef>
                  <a:buClr>
                    <a:srgbClr val="C1F944"/>
                  </a:buClr>
                  <a:buSzPct val="90000"/>
                  <a:buFont typeface="Wingdings" panose="05000000000000000000" pitchFamily="2" charset="2"/>
                  <a:buChar char="S"/>
                  <a:defRPr sz="2000"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spcBef>
                    <a:spcPts val="6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spcBef>
                    <a:spcPts val="600"/>
                  </a:spcBef>
                  <a:buClr>
                    <a:srgbClr val="C1F944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spcBef>
                    <a:spcPts val="6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None/>
                </a:pPr>
                <a:r>
                  <a:rPr lang="en-GB" altLang="en-US" sz="800" b="1" ker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Willingness to pay</a:t>
                </a:r>
              </a:p>
            </p:txBody>
          </p:sp>
          <p:sp>
            <p:nvSpPr>
              <p:cNvPr id="35882" name="Text Box 125"/>
              <p:cNvSpPr txBox="1">
                <a:spLocks noChangeArrowheads="1"/>
              </p:cNvSpPr>
              <p:nvPr/>
            </p:nvSpPr>
            <p:spPr bwMode="auto">
              <a:xfrm>
                <a:off x="3412" y="2405"/>
                <a:ext cx="512" cy="3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ts val="2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 sz="2200"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spcBef>
                    <a:spcPts val="600"/>
                  </a:spcBef>
                  <a:buClr>
                    <a:srgbClr val="C1F944"/>
                  </a:buClr>
                  <a:buSzPct val="90000"/>
                  <a:buFont typeface="Wingdings" panose="05000000000000000000" pitchFamily="2" charset="2"/>
                  <a:buChar char="S"/>
                  <a:defRPr sz="2000"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spcBef>
                    <a:spcPts val="6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spcBef>
                    <a:spcPts val="600"/>
                  </a:spcBef>
                  <a:buClr>
                    <a:srgbClr val="C1F944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spcBef>
                    <a:spcPts val="6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None/>
                </a:pPr>
                <a:endParaRPr lang="en-GB" altLang="en-US" sz="900" b="1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ClrTx/>
                  <a:buSzTx/>
                  <a:buNone/>
                </a:pPr>
                <a:r>
                  <a:rPr lang="en-GB" altLang="en-US" sz="800" b="1" kern="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Outcome expectation</a:t>
                </a:r>
              </a:p>
            </p:txBody>
          </p:sp>
          <p:sp>
            <p:nvSpPr>
              <p:cNvPr id="35883" name="Text Box 126"/>
              <p:cNvSpPr txBox="1">
                <a:spLocks noChangeArrowheads="1"/>
              </p:cNvSpPr>
              <p:nvPr/>
            </p:nvSpPr>
            <p:spPr bwMode="auto">
              <a:xfrm>
                <a:off x="3412" y="2249"/>
                <a:ext cx="512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ts val="2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 sz="2200"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spcBef>
                    <a:spcPts val="600"/>
                  </a:spcBef>
                  <a:buClr>
                    <a:srgbClr val="C1F944"/>
                  </a:buClr>
                  <a:buSzPct val="90000"/>
                  <a:buFont typeface="Wingdings" panose="05000000000000000000" pitchFamily="2" charset="2"/>
                  <a:buChar char="S"/>
                  <a:defRPr sz="2000"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spcBef>
                    <a:spcPts val="6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spcBef>
                    <a:spcPts val="600"/>
                  </a:spcBef>
                  <a:buClr>
                    <a:srgbClr val="C1F944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spcBef>
                    <a:spcPts val="6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None/>
                </a:pPr>
                <a:endParaRPr lang="en-GB" altLang="en-US" sz="900" b="1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ClrTx/>
                  <a:buSzTx/>
                  <a:buNone/>
                </a:pPr>
                <a:r>
                  <a:rPr lang="en-GB" altLang="en-US" sz="900" b="1" ker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Belief</a:t>
                </a:r>
              </a:p>
            </p:txBody>
          </p:sp>
          <p:sp>
            <p:nvSpPr>
              <p:cNvPr id="35884" name="Text Box 127"/>
              <p:cNvSpPr txBox="1">
                <a:spLocks noChangeArrowheads="1"/>
              </p:cNvSpPr>
              <p:nvPr/>
            </p:nvSpPr>
            <p:spPr bwMode="auto">
              <a:xfrm>
                <a:off x="2898" y="2716"/>
                <a:ext cx="514" cy="1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ts val="2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 sz="2200"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spcBef>
                    <a:spcPts val="600"/>
                  </a:spcBef>
                  <a:buClr>
                    <a:srgbClr val="C1F944"/>
                  </a:buClr>
                  <a:buSzPct val="90000"/>
                  <a:buFont typeface="Wingdings" panose="05000000000000000000" pitchFamily="2" charset="2"/>
                  <a:buChar char="S"/>
                  <a:defRPr sz="2000"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spcBef>
                    <a:spcPts val="6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spcBef>
                    <a:spcPts val="600"/>
                  </a:spcBef>
                  <a:buClr>
                    <a:srgbClr val="C1F944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spcBef>
                    <a:spcPts val="6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None/>
                </a:pPr>
                <a:r>
                  <a:rPr lang="en-GB" altLang="en-US" sz="900" b="1" ker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Threat</a:t>
                </a:r>
              </a:p>
            </p:txBody>
          </p:sp>
          <p:sp>
            <p:nvSpPr>
              <p:cNvPr id="35885" name="Text Box 128"/>
              <p:cNvSpPr txBox="1">
                <a:spLocks noChangeArrowheads="1"/>
              </p:cNvSpPr>
              <p:nvPr/>
            </p:nvSpPr>
            <p:spPr bwMode="auto">
              <a:xfrm>
                <a:off x="2385" y="2249"/>
                <a:ext cx="513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ts val="2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 sz="2200"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spcBef>
                    <a:spcPts val="600"/>
                  </a:spcBef>
                  <a:buClr>
                    <a:srgbClr val="C1F944"/>
                  </a:buClr>
                  <a:buSzPct val="90000"/>
                  <a:buFont typeface="Wingdings" panose="05000000000000000000" pitchFamily="2" charset="2"/>
                  <a:buChar char="S"/>
                  <a:defRPr sz="2000"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spcBef>
                    <a:spcPts val="6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spcBef>
                    <a:spcPts val="600"/>
                  </a:spcBef>
                  <a:buClr>
                    <a:srgbClr val="C1F944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spcBef>
                    <a:spcPts val="6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None/>
                </a:pPr>
                <a:r>
                  <a:rPr lang="en-GB" altLang="en-US" sz="900" b="1" ker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Attitudes</a:t>
                </a:r>
              </a:p>
            </p:txBody>
          </p:sp>
          <p:sp>
            <p:nvSpPr>
              <p:cNvPr id="35886" name="Text Box 129"/>
              <p:cNvSpPr txBox="1">
                <a:spLocks noChangeArrowheads="1"/>
              </p:cNvSpPr>
              <p:nvPr/>
            </p:nvSpPr>
            <p:spPr bwMode="auto">
              <a:xfrm>
                <a:off x="2385" y="2482"/>
                <a:ext cx="513" cy="2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ts val="2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 sz="2200"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spcBef>
                    <a:spcPts val="600"/>
                  </a:spcBef>
                  <a:buClr>
                    <a:srgbClr val="C1F944"/>
                  </a:buClr>
                  <a:buSzPct val="90000"/>
                  <a:buFont typeface="Wingdings" panose="05000000000000000000" pitchFamily="2" charset="2"/>
                  <a:buChar char="S"/>
                  <a:defRPr sz="2000"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spcBef>
                    <a:spcPts val="6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spcBef>
                    <a:spcPts val="600"/>
                  </a:spcBef>
                  <a:buClr>
                    <a:srgbClr val="C1F944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spcBef>
                    <a:spcPts val="6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None/>
                </a:pPr>
                <a:r>
                  <a:rPr lang="en-GB" altLang="en-US" sz="900" b="1" ker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Intentions</a:t>
                </a:r>
              </a:p>
            </p:txBody>
          </p:sp>
          <p:sp>
            <p:nvSpPr>
              <p:cNvPr id="35887" name="Text Box 130"/>
              <p:cNvSpPr txBox="1">
                <a:spLocks noChangeArrowheads="1"/>
              </p:cNvSpPr>
              <p:nvPr/>
            </p:nvSpPr>
            <p:spPr bwMode="auto">
              <a:xfrm>
                <a:off x="2385" y="2716"/>
                <a:ext cx="513" cy="2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ts val="2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 sz="2200"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spcBef>
                    <a:spcPts val="600"/>
                  </a:spcBef>
                  <a:buClr>
                    <a:srgbClr val="C1F944"/>
                  </a:buClr>
                  <a:buSzPct val="90000"/>
                  <a:buFont typeface="Wingdings" panose="05000000000000000000" pitchFamily="2" charset="2"/>
                  <a:buChar char="S"/>
                  <a:defRPr sz="2000"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spcBef>
                    <a:spcPts val="6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spcBef>
                    <a:spcPts val="600"/>
                  </a:spcBef>
                  <a:buClr>
                    <a:srgbClr val="C1F944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spcBef>
                    <a:spcPts val="6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None/>
                </a:pPr>
                <a:r>
                  <a:rPr lang="en-GB" altLang="en-US" sz="900" b="1" ker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Subjective norm</a:t>
                </a:r>
              </a:p>
            </p:txBody>
          </p:sp>
          <p:sp>
            <p:nvSpPr>
              <p:cNvPr id="35888" name="Text Box 131"/>
              <p:cNvSpPr txBox="1">
                <a:spLocks noChangeArrowheads="1"/>
              </p:cNvSpPr>
              <p:nvPr/>
            </p:nvSpPr>
            <p:spPr bwMode="auto">
              <a:xfrm>
                <a:off x="1786" y="2716"/>
                <a:ext cx="513" cy="2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ts val="2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 sz="2200"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spcBef>
                    <a:spcPts val="600"/>
                  </a:spcBef>
                  <a:buClr>
                    <a:srgbClr val="C1F944"/>
                  </a:buClr>
                  <a:buSzPct val="90000"/>
                  <a:buFont typeface="Wingdings" panose="05000000000000000000" pitchFamily="2" charset="2"/>
                  <a:buChar char="S"/>
                  <a:defRPr sz="2000"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spcBef>
                    <a:spcPts val="6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spcBef>
                    <a:spcPts val="600"/>
                  </a:spcBef>
                  <a:buClr>
                    <a:srgbClr val="C1F944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spcBef>
                    <a:spcPts val="6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None/>
                </a:pPr>
                <a:r>
                  <a:rPr lang="en-GB" altLang="en-US" sz="900" b="1" ker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Self </a:t>
                </a:r>
              </a:p>
              <a:p>
                <a:pPr algn="ctr" eaLnBrk="1" hangingPunct="1">
                  <a:spcBef>
                    <a:spcPct val="0"/>
                  </a:spcBef>
                  <a:buClrTx/>
                  <a:buSzTx/>
                  <a:buNone/>
                </a:pPr>
                <a:r>
                  <a:rPr lang="en-GB" altLang="en-US" sz="900" b="1" ker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Efficacy</a:t>
                </a:r>
              </a:p>
            </p:txBody>
          </p:sp>
          <p:sp>
            <p:nvSpPr>
              <p:cNvPr id="35889" name="Text Box 132"/>
              <p:cNvSpPr txBox="1">
                <a:spLocks noChangeArrowheads="1"/>
              </p:cNvSpPr>
              <p:nvPr/>
            </p:nvSpPr>
            <p:spPr bwMode="auto">
              <a:xfrm>
                <a:off x="1786" y="2482"/>
                <a:ext cx="513" cy="2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ts val="2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 sz="2200"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spcBef>
                    <a:spcPts val="600"/>
                  </a:spcBef>
                  <a:buClr>
                    <a:srgbClr val="C1F944"/>
                  </a:buClr>
                  <a:buSzPct val="90000"/>
                  <a:buFont typeface="Wingdings" panose="05000000000000000000" pitchFamily="2" charset="2"/>
                  <a:buChar char="S"/>
                  <a:defRPr sz="2000"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spcBef>
                    <a:spcPts val="6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spcBef>
                    <a:spcPts val="600"/>
                  </a:spcBef>
                  <a:buClr>
                    <a:srgbClr val="C1F944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spcBef>
                    <a:spcPts val="6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None/>
                </a:pPr>
                <a:r>
                  <a:rPr lang="en-GB" altLang="en-US" sz="900" b="1" kern="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Social Support</a:t>
                </a:r>
              </a:p>
            </p:txBody>
          </p:sp>
          <p:sp>
            <p:nvSpPr>
              <p:cNvPr id="35890" name="Text Box 133"/>
              <p:cNvSpPr txBox="1">
                <a:spLocks noChangeArrowheads="1"/>
              </p:cNvSpPr>
              <p:nvPr/>
            </p:nvSpPr>
            <p:spPr bwMode="auto">
              <a:xfrm>
                <a:off x="1786" y="2249"/>
                <a:ext cx="514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ts val="2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 sz="2200"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spcBef>
                    <a:spcPts val="600"/>
                  </a:spcBef>
                  <a:buClr>
                    <a:srgbClr val="C1F944"/>
                  </a:buClr>
                  <a:buSzPct val="90000"/>
                  <a:buFont typeface="Wingdings" panose="05000000000000000000" pitchFamily="2" charset="2"/>
                  <a:buChar char="S"/>
                  <a:defRPr sz="2000"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spcBef>
                    <a:spcPts val="6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spcBef>
                    <a:spcPts val="600"/>
                  </a:spcBef>
                  <a:buClr>
                    <a:srgbClr val="C1F944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spcBef>
                    <a:spcPts val="6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None/>
                </a:pPr>
                <a:r>
                  <a:rPr lang="en-GB" altLang="en-US" sz="900" b="1" ker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Knowledge</a:t>
                </a:r>
              </a:p>
            </p:txBody>
          </p:sp>
          <p:sp>
            <p:nvSpPr>
              <p:cNvPr id="35891" name="Text Box 134"/>
              <p:cNvSpPr txBox="1">
                <a:spLocks noChangeArrowheads="1"/>
              </p:cNvSpPr>
              <p:nvPr/>
            </p:nvSpPr>
            <p:spPr bwMode="auto">
              <a:xfrm>
                <a:off x="931" y="2716"/>
                <a:ext cx="514" cy="2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ts val="2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 sz="2200"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spcBef>
                    <a:spcPts val="600"/>
                  </a:spcBef>
                  <a:buClr>
                    <a:srgbClr val="C1F944"/>
                  </a:buClr>
                  <a:buSzPct val="90000"/>
                  <a:buFont typeface="Wingdings" panose="05000000000000000000" pitchFamily="2" charset="2"/>
                  <a:buChar char="S"/>
                  <a:defRPr sz="2000"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spcBef>
                    <a:spcPts val="6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spcBef>
                    <a:spcPts val="600"/>
                  </a:spcBef>
                  <a:buClr>
                    <a:srgbClr val="C1F944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spcBef>
                    <a:spcPts val="6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None/>
                </a:pPr>
                <a:r>
                  <a:rPr lang="en-GB" altLang="en-US" sz="900" b="1" ker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Social </a:t>
                </a:r>
              </a:p>
              <a:p>
                <a:pPr algn="ctr" eaLnBrk="1" hangingPunct="1">
                  <a:spcBef>
                    <a:spcPct val="0"/>
                  </a:spcBef>
                  <a:buClrTx/>
                  <a:buSzTx/>
                  <a:buNone/>
                </a:pPr>
                <a:r>
                  <a:rPr lang="en-GB" altLang="en-US" sz="900" b="1" ker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Norm</a:t>
                </a:r>
              </a:p>
            </p:txBody>
          </p:sp>
          <p:sp>
            <p:nvSpPr>
              <p:cNvPr id="35892" name="Text Box 135"/>
              <p:cNvSpPr txBox="1">
                <a:spLocks noChangeArrowheads="1"/>
              </p:cNvSpPr>
              <p:nvPr/>
            </p:nvSpPr>
            <p:spPr bwMode="auto">
              <a:xfrm>
                <a:off x="1187" y="2482"/>
                <a:ext cx="515" cy="2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ts val="2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 sz="2200"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spcBef>
                    <a:spcPts val="600"/>
                  </a:spcBef>
                  <a:buClr>
                    <a:srgbClr val="C1F944"/>
                  </a:buClr>
                  <a:buSzPct val="90000"/>
                  <a:buFont typeface="Wingdings" panose="05000000000000000000" pitchFamily="2" charset="2"/>
                  <a:buChar char="S"/>
                  <a:defRPr sz="2000"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spcBef>
                    <a:spcPts val="6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spcBef>
                    <a:spcPts val="600"/>
                  </a:spcBef>
                  <a:buClr>
                    <a:srgbClr val="C1F944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spcBef>
                    <a:spcPts val="6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None/>
                </a:pPr>
                <a:r>
                  <a:rPr lang="en-GB" altLang="en-US" sz="900" b="1" ker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Quality of Care</a:t>
                </a:r>
              </a:p>
            </p:txBody>
          </p:sp>
          <p:sp>
            <p:nvSpPr>
              <p:cNvPr id="35893" name="Text Box 136"/>
              <p:cNvSpPr txBox="1">
                <a:spLocks noChangeArrowheads="1"/>
              </p:cNvSpPr>
              <p:nvPr/>
            </p:nvSpPr>
            <p:spPr bwMode="auto">
              <a:xfrm>
                <a:off x="1187" y="2249"/>
                <a:ext cx="515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ts val="2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 sz="2200"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spcBef>
                    <a:spcPts val="600"/>
                  </a:spcBef>
                  <a:buClr>
                    <a:srgbClr val="C1F944"/>
                  </a:buClr>
                  <a:buSzPct val="90000"/>
                  <a:buFont typeface="Wingdings" panose="05000000000000000000" pitchFamily="2" charset="2"/>
                  <a:buChar char="S"/>
                  <a:defRPr sz="2000"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spcBef>
                    <a:spcPts val="6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spcBef>
                    <a:spcPts val="600"/>
                  </a:spcBef>
                  <a:buClr>
                    <a:srgbClr val="C1F944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spcBef>
                    <a:spcPts val="6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None/>
                </a:pPr>
                <a:r>
                  <a:rPr lang="en-GB" altLang="en-US" sz="900" b="1" ker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Brand </a:t>
                </a:r>
              </a:p>
              <a:p>
                <a:pPr algn="ctr" eaLnBrk="1" hangingPunct="1">
                  <a:spcBef>
                    <a:spcPct val="0"/>
                  </a:spcBef>
                  <a:buClrTx/>
                  <a:buSzTx/>
                  <a:buNone/>
                </a:pPr>
                <a:r>
                  <a:rPr lang="en-GB" altLang="en-US" sz="900" b="1" ker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Appeal</a:t>
                </a:r>
              </a:p>
            </p:txBody>
          </p:sp>
          <p:sp>
            <p:nvSpPr>
              <p:cNvPr id="35894" name="Line 137"/>
              <p:cNvSpPr>
                <a:spLocks noChangeShapeType="1"/>
              </p:cNvSpPr>
              <p:nvPr/>
            </p:nvSpPr>
            <p:spPr bwMode="auto">
              <a:xfrm>
                <a:off x="1701" y="2016"/>
                <a:ext cx="1" cy="101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5895" name="Line 138"/>
              <p:cNvSpPr>
                <a:spLocks noChangeShapeType="1"/>
              </p:cNvSpPr>
              <p:nvPr/>
            </p:nvSpPr>
            <p:spPr bwMode="auto">
              <a:xfrm>
                <a:off x="2385" y="2016"/>
                <a:ext cx="1" cy="101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5896" name="Line 139"/>
              <p:cNvSpPr>
                <a:spLocks noChangeShapeType="1"/>
              </p:cNvSpPr>
              <p:nvPr/>
            </p:nvSpPr>
            <p:spPr bwMode="auto">
              <a:xfrm>
                <a:off x="4010" y="2016"/>
                <a:ext cx="1" cy="101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5897" name="Line 140"/>
              <p:cNvSpPr>
                <a:spLocks noChangeShapeType="1"/>
              </p:cNvSpPr>
              <p:nvPr/>
            </p:nvSpPr>
            <p:spPr bwMode="auto">
              <a:xfrm>
                <a:off x="624" y="2050"/>
                <a:ext cx="1" cy="101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5898" name="Text Box 141"/>
              <p:cNvSpPr txBox="1">
                <a:spLocks noChangeArrowheads="1"/>
              </p:cNvSpPr>
              <p:nvPr/>
            </p:nvSpPr>
            <p:spPr bwMode="auto">
              <a:xfrm>
                <a:off x="624" y="1488"/>
                <a:ext cx="3383" cy="192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ts val="2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 sz="2200"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spcBef>
                    <a:spcPts val="600"/>
                  </a:spcBef>
                  <a:buClr>
                    <a:srgbClr val="C1F944"/>
                  </a:buClr>
                  <a:buSzPct val="90000"/>
                  <a:buFont typeface="Wingdings" panose="05000000000000000000" pitchFamily="2" charset="2"/>
                  <a:buChar char="S"/>
                  <a:defRPr sz="2000"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spcBef>
                    <a:spcPts val="6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spcBef>
                    <a:spcPts val="600"/>
                  </a:spcBef>
                  <a:buClr>
                    <a:srgbClr val="C1F944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spcBef>
                    <a:spcPts val="6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S"/>
                  <a:defRPr>
                    <a:solidFill>
                      <a:srgbClr val="595959"/>
                    </a:solidFill>
                    <a:latin typeface="Calisto MT" panose="02040603050505030304" pitchFamily="18" charset="0"/>
                    <a:ea typeface="MS PGothic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None/>
                </a:pPr>
                <a:r>
                  <a:rPr lang="en-GB" altLang="en-US" sz="1400" b="1" ker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AT RISK POPULATION</a:t>
                </a:r>
              </a:p>
            </p:txBody>
          </p:sp>
        </p:grpSp>
        <p:sp>
          <p:nvSpPr>
            <p:cNvPr id="183439" name="Rectangle 143"/>
            <p:cNvSpPr>
              <a:spLocks noChangeArrowheads="1"/>
            </p:cNvSpPr>
            <p:nvPr/>
          </p:nvSpPr>
          <p:spPr bwMode="auto">
            <a:xfrm>
              <a:off x="193" y="3496"/>
              <a:ext cx="812" cy="2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ea typeface="ＭＳ Ｐゴシック" charset="0"/>
              </a:endParaRPr>
            </a:p>
          </p:txBody>
        </p:sp>
      </p:grpSp>
      <p:sp>
        <p:nvSpPr>
          <p:cNvPr id="67" name="Rectangle 3"/>
          <p:cNvSpPr>
            <a:spLocks noChangeArrowheads="1"/>
          </p:cNvSpPr>
          <p:nvPr/>
        </p:nvSpPr>
        <p:spPr bwMode="auto">
          <a:xfrm>
            <a:off x="1703388" y="1158837"/>
            <a:ext cx="8583612" cy="52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008080"/>
              </a:buClr>
              <a:defRPr/>
            </a:pPr>
            <a:r>
              <a:rPr lang="en-US" sz="2600" b="1" kern="0" dirty="0">
                <a:solidFill>
                  <a:sysClr val="windowText" lastClr="000000"/>
                </a:solidFill>
                <a:latin typeface="Helvetica" charset="0"/>
                <a:ea typeface="ＭＳ Ｐゴシック" charset="0"/>
              </a:rPr>
              <a:t>Social Marketing Framework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008080"/>
              </a:buClr>
              <a:defRPr/>
            </a:pPr>
            <a:endParaRPr lang="en-US" sz="2600" b="1" kern="0" dirty="0">
              <a:solidFill>
                <a:sysClr val="windowText" lastClr="000000"/>
              </a:solidFill>
              <a:latin typeface="Helvetica" charset="0"/>
              <a:ea typeface="ＭＳ Ｐゴシック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008080"/>
              </a:buClr>
              <a:defRPr/>
            </a:pPr>
            <a:endParaRPr lang="en-US" sz="2600" b="1" kern="0" dirty="0">
              <a:solidFill>
                <a:sysClr val="windowText" lastClr="000000"/>
              </a:solidFill>
              <a:latin typeface="Helvetica" charset="0"/>
              <a:ea typeface="ＭＳ Ｐゴシック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008080"/>
              </a:buClr>
              <a:defRPr/>
            </a:pPr>
            <a:endParaRPr lang="en-US" sz="2600" b="1" kern="0" dirty="0">
              <a:solidFill>
                <a:sysClr val="windowText" lastClr="000000"/>
              </a:solidFill>
              <a:latin typeface="Helvetica" charset="0"/>
              <a:ea typeface="ＭＳ Ｐゴシック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008080"/>
              </a:buClr>
              <a:defRPr/>
            </a:pPr>
            <a:endParaRPr lang="en-US" sz="2600" b="1" kern="0" dirty="0">
              <a:solidFill>
                <a:sysClr val="windowText" lastClr="000000"/>
              </a:solidFill>
              <a:latin typeface="Helvetica" charset="0"/>
              <a:ea typeface="ＭＳ Ｐゴシック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008080"/>
              </a:buClr>
              <a:defRPr/>
            </a:pPr>
            <a:endParaRPr lang="en-US" sz="2600" b="1" kern="0" dirty="0">
              <a:solidFill>
                <a:sysClr val="windowText" lastClr="000000"/>
              </a:solidFill>
              <a:latin typeface="Helvetica" charset="0"/>
              <a:ea typeface="ＭＳ Ｐゴシック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008080"/>
              </a:buClr>
              <a:defRPr/>
            </a:pPr>
            <a:endParaRPr lang="en-US" sz="2600" b="1" kern="0" dirty="0">
              <a:solidFill>
                <a:sysClr val="windowText" lastClr="000000"/>
              </a:solidFill>
              <a:latin typeface="Helvetica" charset="0"/>
              <a:ea typeface="ＭＳ Ｐゴシック" charset="0"/>
            </a:endParaRPr>
          </a:p>
        </p:txBody>
      </p:sp>
      <p:sp>
        <p:nvSpPr>
          <p:cNvPr id="68" name="Title 3"/>
          <p:cNvSpPr txBox="1">
            <a:spLocks/>
          </p:cNvSpPr>
          <p:nvPr/>
        </p:nvSpPr>
        <p:spPr>
          <a:xfrm>
            <a:off x="1532164" y="188838"/>
            <a:ext cx="9144000" cy="1014737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100" b="1" dirty="0">
                <a:latin typeface="Helvetica" charset="0"/>
              </a:rPr>
              <a:t>Social Marketing Best Practices</a:t>
            </a:r>
          </a:p>
          <a:p>
            <a:pPr algn="ctr"/>
            <a:r>
              <a:rPr lang="en-US" sz="3100" b="1" dirty="0">
                <a:latin typeface="Helvetica" charset="0"/>
              </a:rPr>
              <a:t>and Examples from Around the World</a:t>
            </a:r>
            <a:endParaRPr lang="en-US" sz="1600" b="1" i="1" dirty="0"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0167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3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8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33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3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3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33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3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3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33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3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3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33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3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3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3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20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S"/>
              <a:defRPr sz="2200"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ts val="600"/>
              </a:spcBef>
              <a:buClr>
                <a:srgbClr val="C1F944"/>
              </a:buClr>
              <a:buSzPct val="90000"/>
              <a:buFont typeface="Wingdings" panose="05000000000000000000" pitchFamily="2" charset="2"/>
              <a:buChar char="S"/>
              <a:defRPr sz="2000"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ts val="6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S"/>
              <a:defRPr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ts val="600"/>
              </a:spcBef>
              <a:buClr>
                <a:srgbClr val="C1F944"/>
              </a:buClr>
              <a:buSzPct val="90000"/>
              <a:buFont typeface="Wingdings" panose="05000000000000000000" pitchFamily="2" charset="2"/>
              <a:buChar char="S"/>
              <a:defRPr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ts val="6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S"/>
              <a:defRPr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S"/>
              <a:defRPr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S"/>
              <a:defRPr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S"/>
              <a:defRPr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S"/>
              <a:defRPr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None/>
            </a:pPr>
            <a:fld id="{F5CC0316-5FFC-4639-873E-8E537ADC215F}" type="slidenum">
              <a:rPr lang="en-US" altLang="en-US" sz="1100" kern="0">
                <a:solidFill>
                  <a:srgbClr val="7F7F7F"/>
                </a:solidFill>
                <a:latin typeface="Lucida Grande" charset="0"/>
              </a:rPr>
              <a:pPr eaLnBrk="1" hangingPunct="1">
                <a:spcBef>
                  <a:spcPct val="0"/>
                </a:spcBef>
                <a:buClrTx/>
                <a:buSzTx/>
                <a:buNone/>
              </a:pPr>
              <a:t>15</a:t>
            </a:fld>
            <a:endParaRPr lang="en-US" altLang="en-US" sz="1100" kern="0">
              <a:solidFill>
                <a:srgbClr val="7F7F7F"/>
              </a:solidFill>
              <a:latin typeface="Lucida Grande" charset="0"/>
            </a:endParaRPr>
          </a:p>
        </p:txBody>
      </p:sp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1697038" y="1608039"/>
            <a:ext cx="8763698" cy="2746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9pPr>
          </a:lstStyle>
          <a:p>
            <a:pPr>
              <a:spcBef>
                <a:spcPct val="20000"/>
              </a:spcBef>
              <a:buClr>
                <a:srgbClr val="008080"/>
              </a:buClr>
              <a:defRPr/>
            </a:pPr>
            <a:r>
              <a:rPr lang="en-US" altLang="en-US" sz="2600" b="1" kern="0" dirty="0">
                <a:latin typeface="Helvetica" charset="0"/>
              </a:rPr>
              <a:t>Who is Population Services International (PSI)?</a:t>
            </a:r>
            <a:endParaRPr lang="en-US" altLang="en-US" sz="800" b="1" kern="0" dirty="0">
              <a:latin typeface="Helvetica" charset="0"/>
            </a:endParaRPr>
          </a:p>
          <a:p>
            <a:pPr marL="231775" indent="-231775" algn="just">
              <a:spcBef>
                <a:spcPct val="20000"/>
              </a:spcBef>
              <a:buClr>
                <a:srgbClr val="008080"/>
              </a:buClr>
              <a:defRPr/>
            </a:pPr>
            <a:r>
              <a:rPr lang="en-US" altLang="en-US" sz="2600" b="1" kern="0" dirty="0">
                <a:latin typeface="Helvetica" charset="0"/>
              </a:rPr>
              <a:t>	“</a:t>
            </a:r>
            <a:r>
              <a:rPr lang="en-US" altLang="ja-JP" sz="2100" kern="0" dirty="0"/>
              <a:t>PSI is a leading global health organization with programs targeting malaria, child survival, HIV, reproductive health and non-communicable disease. Working in partnership within the public and private sectors, and harnessing the power of the markets, PSI provides life-saving products, clinical services and behavior change communications that empower the world's most vulnerable populations to lead healthier lives.</a:t>
            </a:r>
            <a:r>
              <a:rPr lang="en-US" altLang="en-US" sz="2100" kern="0" dirty="0"/>
              <a:t>”</a:t>
            </a:r>
            <a:endParaRPr lang="en-US" altLang="ja-JP" sz="2100" kern="0" dirty="0"/>
          </a:p>
          <a:p>
            <a:pPr>
              <a:spcBef>
                <a:spcPct val="20000"/>
              </a:spcBef>
              <a:buClr>
                <a:srgbClr val="008080"/>
              </a:buClr>
              <a:defRPr/>
            </a:pPr>
            <a:endParaRPr lang="en-US" altLang="en-US" sz="2000" b="1" kern="0" dirty="0">
              <a:latin typeface="Helvetica" charset="0"/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1524000" y="545464"/>
            <a:ext cx="9144000" cy="1014737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100" b="1" dirty="0">
                <a:latin typeface="Helvetica" charset="0"/>
              </a:rPr>
              <a:t>Social Marketing Best Practices</a:t>
            </a:r>
          </a:p>
          <a:p>
            <a:pPr algn="ctr"/>
            <a:r>
              <a:rPr lang="en-US" sz="3100" b="1" dirty="0">
                <a:latin typeface="Helvetica" charset="0"/>
              </a:rPr>
              <a:t>and Examples from Around the World</a:t>
            </a:r>
            <a:endParaRPr lang="en-US" sz="1600" b="1" i="1" dirty="0">
              <a:latin typeface="Helvetica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697039" y="4535716"/>
            <a:ext cx="5371537" cy="2307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>
              <a:spcBef>
                <a:spcPct val="20000"/>
              </a:spcBef>
              <a:buClr>
                <a:srgbClr val="008080"/>
              </a:buClr>
              <a:defRPr/>
            </a:pPr>
            <a:r>
              <a:rPr lang="en-US" sz="2600" b="1" kern="0" dirty="0">
                <a:solidFill>
                  <a:sysClr val="windowText" lastClr="000000"/>
                </a:solidFill>
                <a:latin typeface="Helvetica" charset="0"/>
                <a:ea typeface="ＭＳ Ｐゴシック" charset="0"/>
              </a:rPr>
              <a:t>PSI </a:t>
            </a:r>
            <a:r>
              <a:rPr lang="en-US" sz="2600" b="1" kern="0" dirty="0">
                <a:solidFill>
                  <a:sysClr val="windowText" lastClr="000000"/>
                </a:solidFill>
                <a:latin typeface="Helvetica" charset="0"/>
              </a:rPr>
              <a:t>works in more than 60 countries around the world</a:t>
            </a:r>
          </a:p>
          <a:p>
            <a:pPr marL="457200" indent="-457200" eaLnBrk="0" hangingPunct="0">
              <a:spcBef>
                <a:spcPct val="20000"/>
              </a:spcBef>
              <a:buClr>
                <a:srgbClr val="008080"/>
              </a:buClr>
              <a:buFont typeface="Wingdings" panose="05000000000000000000" pitchFamily="2" charset="2"/>
              <a:buChar char="Ø"/>
              <a:defRPr/>
            </a:pPr>
            <a:r>
              <a:rPr lang="en-US" sz="2000" kern="0" dirty="0">
                <a:solidFill>
                  <a:sysClr val="windowText" lastClr="000000"/>
                </a:solidFill>
                <a:latin typeface="Helvetica" charset="0"/>
              </a:rPr>
              <a:t>HIV prevention, malaria prevention and treatment, family planning, and maternal &amp; child health</a:t>
            </a:r>
          </a:p>
          <a:p>
            <a:pPr marL="457200" indent="-457200" eaLnBrk="0" hangingPunct="0">
              <a:spcBef>
                <a:spcPct val="20000"/>
              </a:spcBef>
              <a:buClr>
                <a:srgbClr val="008080"/>
              </a:buClr>
              <a:buFont typeface="Wingdings" panose="05000000000000000000" pitchFamily="2" charset="2"/>
              <a:buChar char="Ø"/>
              <a:defRPr/>
            </a:pPr>
            <a:r>
              <a:rPr lang="en-US" sz="2000" kern="0" dirty="0">
                <a:solidFill>
                  <a:sysClr val="windowText" lastClr="000000"/>
                </a:solidFill>
                <a:latin typeface="Helvetica" charset="0"/>
              </a:rPr>
              <a:t>Social franchising of private sector clinics</a:t>
            </a:r>
          </a:p>
        </p:txBody>
      </p:sp>
      <p:pic>
        <p:nvPicPr>
          <p:cNvPr id="2" name="Picture 1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593" y="4354287"/>
            <a:ext cx="3596807" cy="229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062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20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S"/>
              <a:defRPr sz="2200"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ts val="600"/>
              </a:spcBef>
              <a:buClr>
                <a:srgbClr val="C1F944"/>
              </a:buClr>
              <a:buSzPct val="90000"/>
              <a:buFont typeface="Wingdings" panose="05000000000000000000" pitchFamily="2" charset="2"/>
              <a:buChar char="S"/>
              <a:defRPr sz="2000"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ts val="6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S"/>
              <a:defRPr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ts val="600"/>
              </a:spcBef>
              <a:buClr>
                <a:srgbClr val="C1F944"/>
              </a:buClr>
              <a:buSzPct val="90000"/>
              <a:buFont typeface="Wingdings" panose="05000000000000000000" pitchFamily="2" charset="2"/>
              <a:buChar char="S"/>
              <a:defRPr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ts val="6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S"/>
              <a:defRPr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S"/>
              <a:defRPr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S"/>
              <a:defRPr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S"/>
              <a:defRPr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S"/>
              <a:defRPr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None/>
            </a:pPr>
            <a:fld id="{6379F287-7CC9-45BA-97EE-D0E3A7F2C249}" type="slidenum">
              <a:rPr lang="en-US" altLang="en-US" sz="1100" kern="0">
                <a:solidFill>
                  <a:srgbClr val="7F7F7F"/>
                </a:solidFill>
                <a:latin typeface="Lucida Grande" charset="0"/>
              </a:rPr>
              <a:pPr eaLnBrk="1" hangingPunct="1">
                <a:spcBef>
                  <a:spcPct val="0"/>
                </a:spcBef>
                <a:buClrTx/>
                <a:buSzTx/>
                <a:buNone/>
              </a:pPr>
              <a:t>16</a:t>
            </a:fld>
            <a:endParaRPr lang="en-US" altLang="en-US" sz="1100" kern="0">
              <a:solidFill>
                <a:srgbClr val="7F7F7F"/>
              </a:solidFill>
              <a:latin typeface="Lucida Grande" charset="0"/>
            </a:endParaRPr>
          </a:p>
        </p:txBody>
      </p:sp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1814286" y="1753180"/>
            <a:ext cx="7884450" cy="51048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ts val="20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2200">
                <a:solidFill>
                  <a:srgbClr val="595959"/>
                </a:solidFill>
                <a:latin typeface="Calisto MT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ts val="600"/>
              </a:spcBef>
              <a:buClr>
                <a:srgbClr val="C1F944"/>
              </a:buClr>
              <a:buSzPct val="90000"/>
              <a:buFont typeface="Wingdings" pitchFamily="2" charset="2"/>
              <a:buChar char="S"/>
              <a:defRPr sz="2000">
                <a:solidFill>
                  <a:srgbClr val="595959"/>
                </a:solidFill>
                <a:latin typeface="Calisto MT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>
                <a:solidFill>
                  <a:srgbClr val="595959"/>
                </a:solidFill>
                <a:latin typeface="Calisto MT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ts val="600"/>
              </a:spcBef>
              <a:buClr>
                <a:srgbClr val="C1F944"/>
              </a:buClr>
              <a:buSzPct val="90000"/>
              <a:buFont typeface="Wingdings" pitchFamily="2" charset="2"/>
              <a:buChar char="S"/>
              <a:defRPr>
                <a:solidFill>
                  <a:srgbClr val="595959"/>
                </a:solidFill>
                <a:latin typeface="Calisto MT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>
                <a:solidFill>
                  <a:srgbClr val="595959"/>
                </a:solidFill>
                <a:latin typeface="Calisto MT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itchFamily="2" charset="2"/>
              <a:buChar char="S"/>
              <a:defRPr>
                <a:solidFill>
                  <a:srgbClr val="595959"/>
                </a:solidFill>
                <a:latin typeface="Calisto MT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itchFamily="2" charset="2"/>
              <a:buChar char="S"/>
              <a:defRPr>
                <a:solidFill>
                  <a:srgbClr val="595959"/>
                </a:solidFill>
                <a:latin typeface="Calisto MT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itchFamily="2" charset="2"/>
              <a:buChar char="S"/>
              <a:defRPr>
                <a:solidFill>
                  <a:srgbClr val="595959"/>
                </a:solidFill>
                <a:latin typeface="Calisto MT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itchFamily="2" charset="2"/>
              <a:buChar char="S"/>
              <a:defRPr>
                <a:solidFill>
                  <a:srgbClr val="595959"/>
                </a:solidFill>
                <a:latin typeface="Calisto MT" pitchFamily="18" charset="0"/>
                <a:ea typeface="MS PGothic" pitchFamily="34" charset="-128"/>
              </a:defRPr>
            </a:lvl9pPr>
          </a:lstStyle>
          <a:p>
            <a:pPr>
              <a:spcBef>
                <a:spcPct val="20000"/>
              </a:spcBef>
              <a:buClr>
                <a:srgbClr val="008080"/>
              </a:buClr>
              <a:buSzTx/>
              <a:buNone/>
              <a:defRPr/>
            </a:pPr>
            <a:r>
              <a:rPr lang="en-US" altLang="en-US" sz="2800" b="1" kern="0" dirty="0">
                <a:solidFill>
                  <a:schemeClr val="tx1"/>
                </a:solidFill>
                <a:latin typeface="Helvetica" charset="0"/>
              </a:rPr>
              <a:t>Let’s look at a few humorous examples from around the world</a:t>
            </a:r>
          </a:p>
          <a:p>
            <a:pPr marL="166688" indent="-166688">
              <a:spcBef>
                <a:spcPct val="20000"/>
              </a:spcBef>
              <a:buClr>
                <a:srgbClr val="008080"/>
              </a:buClr>
              <a:buSzTx/>
              <a:buNone/>
              <a:defRPr/>
            </a:pPr>
            <a:endParaRPr lang="en-US" altLang="en-US" sz="1600" b="1" kern="0" dirty="0">
              <a:solidFill>
                <a:schemeClr val="tx1"/>
              </a:solidFill>
              <a:latin typeface="Helvetica" charset="0"/>
            </a:endParaRPr>
          </a:p>
          <a:p>
            <a:pPr marL="166688" indent="-166688">
              <a:spcBef>
                <a:spcPct val="20000"/>
              </a:spcBef>
              <a:buClr>
                <a:srgbClr val="008080"/>
              </a:buClr>
              <a:buSzTx/>
              <a:buNone/>
              <a:defRPr/>
            </a:pPr>
            <a:r>
              <a:rPr lang="en-US" altLang="en-US" sz="2400" b="1" kern="0" dirty="0">
                <a:solidFill>
                  <a:schemeClr val="tx1"/>
                </a:solidFill>
                <a:latin typeface="Lucida Grande" charset="0"/>
                <a:cs typeface="Arial" pitchFamily="34" charset="0"/>
              </a:rPr>
              <a:t>Captain </a:t>
            </a:r>
            <a:r>
              <a:rPr lang="en-US" altLang="en-US" sz="2400" b="1" kern="0" dirty="0" err="1">
                <a:solidFill>
                  <a:schemeClr val="tx1"/>
                </a:solidFill>
                <a:latin typeface="Lucida Grande" charset="0"/>
                <a:cs typeface="Arial" pitchFamily="34" charset="0"/>
              </a:rPr>
              <a:t>Clorin</a:t>
            </a:r>
            <a:r>
              <a:rPr lang="en-US" altLang="en-US" sz="2400" b="1" kern="0" dirty="0">
                <a:solidFill>
                  <a:schemeClr val="tx1"/>
                </a:solidFill>
                <a:latin typeface="Lucida Grande" charset="0"/>
                <a:cs typeface="Arial" pitchFamily="34" charset="0"/>
              </a:rPr>
              <a:t> </a:t>
            </a:r>
            <a:r>
              <a:rPr lang="en-US" altLang="en-US" sz="2000" b="1" kern="0" dirty="0">
                <a:solidFill>
                  <a:schemeClr val="tx1"/>
                </a:solidFill>
                <a:latin typeface="Lucida Grande" charset="0"/>
                <a:cs typeface="Arial" pitchFamily="34" charset="0"/>
              </a:rPr>
              <a:t>(safe water chlorination solution)</a:t>
            </a:r>
            <a:endParaRPr lang="en-US" altLang="en-US" sz="2400" b="1" kern="0" dirty="0">
              <a:solidFill>
                <a:schemeClr val="tx1"/>
              </a:solidFill>
              <a:latin typeface="Lucida Grande" charset="0"/>
              <a:cs typeface="Arial" pitchFamily="34" charset="0"/>
            </a:endParaRPr>
          </a:p>
          <a:p>
            <a:pPr marL="166688" indent="-166688">
              <a:spcBef>
                <a:spcPct val="20000"/>
              </a:spcBef>
              <a:spcAft>
                <a:spcPts val="1200"/>
              </a:spcAft>
              <a:buClr>
                <a:srgbClr val="008080"/>
              </a:buClr>
              <a:buSzTx/>
              <a:buNone/>
              <a:defRPr/>
            </a:pPr>
            <a:r>
              <a:rPr lang="en-US" altLang="en-US" sz="1400" u="sng" kern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http://www.youtube.com/watch?v=NQE2pXP6WTI</a:t>
            </a:r>
            <a:endParaRPr lang="en-US" altLang="en-US" sz="1400" u="sng" kern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rgbClr val="008080"/>
              </a:buClr>
              <a:buSzTx/>
              <a:defRPr/>
            </a:pPr>
            <a:r>
              <a:rPr lang="en-US" altLang="en-US" sz="2400" kern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Targeted Behavior: Consistent use of Point-of-Use Water Treatment</a:t>
            </a:r>
            <a:r>
              <a:rPr lang="en-US" altLang="en-US" sz="2800" kern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000" kern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(for diarrheal disease prevention)</a:t>
            </a:r>
            <a:endParaRPr lang="en-US" altLang="en-US" sz="2800" kern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rgbClr val="008080"/>
              </a:buClr>
              <a:buSzTx/>
              <a:defRPr/>
            </a:pPr>
            <a:r>
              <a:rPr lang="en-US" altLang="en-US" sz="2400" kern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Primary Target Group: Caregivers of school-aged children in Zambia</a:t>
            </a:r>
          </a:p>
          <a:p>
            <a:pPr>
              <a:spcBef>
                <a:spcPct val="20000"/>
              </a:spcBef>
              <a:buClr>
                <a:srgbClr val="008080"/>
              </a:buClr>
              <a:buSzTx/>
              <a:defRPr/>
            </a:pPr>
            <a:r>
              <a:rPr lang="en-US" altLang="en-US" sz="2400" kern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Influencing </a:t>
            </a:r>
            <a:r>
              <a:rPr lang="en-US" altLang="en-US" sz="3200" b="1" kern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altLang="en-US" sz="2400" kern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otivation and </a:t>
            </a:r>
            <a:r>
              <a:rPr lang="en-US" altLang="en-US" sz="3200" b="1" kern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altLang="en-US" sz="2400" kern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bility</a:t>
            </a:r>
            <a:endParaRPr lang="en-US" altLang="en-US" sz="1600" b="1" kern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166688" indent="-166688">
              <a:spcBef>
                <a:spcPct val="20000"/>
              </a:spcBef>
              <a:buClr>
                <a:srgbClr val="008080"/>
              </a:buClr>
              <a:buSzTx/>
              <a:buNone/>
              <a:defRPr/>
            </a:pPr>
            <a:endParaRPr lang="en-US" altLang="en-US" sz="1400" u="sng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1524000" y="553238"/>
            <a:ext cx="9144000" cy="1014737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100" b="1" dirty="0">
                <a:latin typeface="Helvetica" charset="0"/>
              </a:rPr>
              <a:t>Social Marketing Best Practices</a:t>
            </a:r>
          </a:p>
          <a:p>
            <a:pPr algn="ctr"/>
            <a:r>
              <a:rPr lang="en-US" sz="3100" b="1" dirty="0">
                <a:latin typeface="Helvetica" charset="0"/>
              </a:rPr>
              <a:t>and Examples from Around the World</a:t>
            </a:r>
            <a:endParaRPr lang="en-US" sz="1600" b="1" i="1" dirty="0">
              <a:latin typeface="Helvetica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6560" y="2261180"/>
            <a:ext cx="1664352" cy="14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33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7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7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7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8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78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78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8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8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8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8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8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20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S"/>
              <a:defRPr sz="2200"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ts val="600"/>
              </a:spcBef>
              <a:buClr>
                <a:srgbClr val="C1F944"/>
              </a:buClr>
              <a:buSzPct val="90000"/>
              <a:buFont typeface="Wingdings" panose="05000000000000000000" pitchFamily="2" charset="2"/>
              <a:buChar char="S"/>
              <a:defRPr sz="2000"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ts val="6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S"/>
              <a:defRPr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ts val="600"/>
              </a:spcBef>
              <a:buClr>
                <a:srgbClr val="C1F944"/>
              </a:buClr>
              <a:buSzPct val="90000"/>
              <a:buFont typeface="Wingdings" panose="05000000000000000000" pitchFamily="2" charset="2"/>
              <a:buChar char="S"/>
              <a:defRPr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ts val="6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S"/>
              <a:defRPr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S"/>
              <a:defRPr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S"/>
              <a:defRPr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S"/>
              <a:defRPr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S"/>
              <a:defRPr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None/>
            </a:pPr>
            <a:fld id="{6379F287-7CC9-45BA-97EE-D0E3A7F2C249}" type="slidenum">
              <a:rPr lang="en-US" altLang="en-US" sz="1100" kern="0">
                <a:solidFill>
                  <a:srgbClr val="7F7F7F"/>
                </a:solidFill>
                <a:latin typeface="Lucida Grande" charset="0"/>
              </a:rPr>
              <a:pPr eaLnBrk="1" hangingPunct="1">
                <a:spcBef>
                  <a:spcPct val="0"/>
                </a:spcBef>
                <a:buClrTx/>
                <a:buSzTx/>
                <a:buNone/>
              </a:pPr>
              <a:t>17</a:t>
            </a:fld>
            <a:endParaRPr lang="en-US" altLang="en-US" sz="1100" kern="0" dirty="0">
              <a:solidFill>
                <a:srgbClr val="7F7F7F"/>
              </a:solidFill>
              <a:latin typeface="Lucida Grande" charset="0"/>
            </a:endParaRPr>
          </a:p>
        </p:txBody>
      </p:sp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1814286" y="1753180"/>
            <a:ext cx="7884450" cy="51048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ts val="20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2200">
                <a:solidFill>
                  <a:srgbClr val="595959"/>
                </a:solidFill>
                <a:latin typeface="Calisto MT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ts val="600"/>
              </a:spcBef>
              <a:buClr>
                <a:srgbClr val="C1F944"/>
              </a:buClr>
              <a:buSzPct val="90000"/>
              <a:buFont typeface="Wingdings" pitchFamily="2" charset="2"/>
              <a:buChar char="S"/>
              <a:defRPr sz="2000">
                <a:solidFill>
                  <a:srgbClr val="595959"/>
                </a:solidFill>
                <a:latin typeface="Calisto MT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>
                <a:solidFill>
                  <a:srgbClr val="595959"/>
                </a:solidFill>
                <a:latin typeface="Calisto MT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ts val="600"/>
              </a:spcBef>
              <a:buClr>
                <a:srgbClr val="C1F944"/>
              </a:buClr>
              <a:buSzPct val="90000"/>
              <a:buFont typeface="Wingdings" pitchFamily="2" charset="2"/>
              <a:buChar char="S"/>
              <a:defRPr>
                <a:solidFill>
                  <a:srgbClr val="595959"/>
                </a:solidFill>
                <a:latin typeface="Calisto MT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>
                <a:solidFill>
                  <a:srgbClr val="595959"/>
                </a:solidFill>
                <a:latin typeface="Calisto MT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itchFamily="2" charset="2"/>
              <a:buChar char="S"/>
              <a:defRPr>
                <a:solidFill>
                  <a:srgbClr val="595959"/>
                </a:solidFill>
                <a:latin typeface="Calisto MT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itchFamily="2" charset="2"/>
              <a:buChar char="S"/>
              <a:defRPr>
                <a:solidFill>
                  <a:srgbClr val="595959"/>
                </a:solidFill>
                <a:latin typeface="Calisto MT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itchFamily="2" charset="2"/>
              <a:buChar char="S"/>
              <a:defRPr>
                <a:solidFill>
                  <a:srgbClr val="595959"/>
                </a:solidFill>
                <a:latin typeface="Calisto MT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itchFamily="2" charset="2"/>
              <a:buChar char="S"/>
              <a:defRPr>
                <a:solidFill>
                  <a:srgbClr val="595959"/>
                </a:solidFill>
                <a:latin typeface="Calisto MT" pitchFamily="18" charset="0"/>
                <a:ea typeface="MS PGothic" pitchFamily="34" charset="-128"/>
              </a:defRPr>
            </a:lvl9pPr>
          </a:lstStyle>
          <a:p>
            <a:pPr>
              <a:spcBef>
                <a:spcPct val="20000"/>
              </a:spcBef>
              <a:buClr>
                <a:srgbClr val="008080"/>
              </a:buClr>
              <a:buSzTx/>
              <a:buNone/>
              <a:defRPr/>
            </a:pPr>
            <a:r>
              <a:rPr lang="en-US" altLang="en-US" sz="2800" b="1" kern="0" dirty="0">
                <a:solidFill>
                  <a:schemeClr val="tx1"/>
                </a:solidFill>
                <a:latin typeface="Helvetica" charset="0"/>
              </a:rPr>
              <a:t>Let’s look at a few humorous examples from around the world</a:t>
            </a:r>
          </a:p>
          <a:p>
            <a:pPr marL="166688" indent="-166688">
              <a:spcBef>
                <a:spcPct val="20000"/>
              </a:spcBef>
              <a:buClr>
                <a:srgbClr val="008080"/>
              </a:buClr>
              <a:buSzTx/>
              <a:buNone/>
              <a:defRPr/>
            </a:pPr>
            <a:endParaRPr lang="en-US" altLang="en-US" sz="1600" b="1" kern="0" dirty="0">
              <a:solidFill>
                <a:schemeClr val="tx1"/>
              </a:solidFill>
              <a:latin typeface="Helvetica" charset="0"/>
            </a:endParaRPr>
          </a:p>
          <a:p>
            <a:pPr marL="166688" indent="-166688">
              <a:spcBef>
                <a:spcPct val="20000"/>
              </a:spcBef>
              <a:buClr>
                <a:srgbClr val="008080"/>
              </a:buClr>
              <a:buSzTx/>
              <a:buNone/>
              <a:defRPr/>
            </a:pPr>
            <a:r>
              <a:rPr lang="en-US" altLang="en-US" sz="2400" b="1" kern="0" dirty="0">
                <a:solidFill>
                  <a:schemeClr val="tx1"/>
                </a:solidFill>
                <a:latin typeface="Lucida Grande" charset="0"/>
                <a:cs typeface="Times New Roman" pitchFamily="18" charset="0"/>
              </a:rPr>
              <a:t>Kenya - Trust Condom </a:t>
            </a:r>
            <a:r>
              <a:rPr lang="en-US" altLang="en-US" sz="2000" b="1" kern="0" dirty="0">
                <a:solidFill>
                  <a:schemeClr val="tx1"/>
                </a:solidFill>
                <a:latin typeface="Lucida Grande" charset="0"/>
                <a:cs typeface="Times New Roman" pitchFamily="18" charset="0"/>
              </a:rPr>
              <a:t>(male condom brand)</a:t>
            </a:r>
            <a:endParaRPr lang="en-US" altLang="en-US" sz="2400" b="1" kern="0" dirty="0">
              <a:solidFill>
                <a:schemeClr val="tx1"/>
              </a:solidFill>
              <a:latin typeface="Lucida Grande" charset="0"/>
              <a:cs typeface="Times New Roman" pitchFamily="18" charset="0"/>
            </a:endParaRPr>
          </a:p>
          <a:p>
            <a:pPr marL="166688" indent="-166688">
              <a:spcBef>
                <a:spcPct val="20000"/>
              </a:spcBef>
              <a:spcAft>
                <a:spcPts val="1200"/>
              </a:spcAft>
              <a:buClr>
                <a:srgbClr val="008080"/>
              </a:buClr>
              <a:buSzTx/>
              <a:buNone/>
              <a:defRPr/>
            </a:pPr>
            <a:r>
              <a:rPr lang="en-US" altLang="en-US" sz="1600" kern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http://www.youtube.com/watch?v=NsYNvSDxA6Q</a:t>
            </a:r>
            <a:r>
              <a:rPr lang="en-US" altLang="en-US" sz="1600" kern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en-US" sz="1800" kern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rgbClr val="008080"/>
              </a:buClr>
              <a:buSzTx/>
              <a:defRPr/>
            </a:pPr>
            <a:r>
              <a:rPr lang="en-US" altLang="en-US" sz="2400" kern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Targeted Behavior: Consistent condom use </a:t>
            </a:r>
            <a:r>
              <a:rPr lang="en-US" altLang="en-US" sz="2000" kern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(for HIV and STI prevention)</a:t>
            </a:r>
            <a:endParaRPr lang="en-US" altLang="en-US" sz="2800" kern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rgbClr val="008080"/>
              </a:buClr>
              <a:buSzTx/>
              <a:defRPr/>
            </a:pPr>
            <a:r>
              <a:rPr lang="en-US" altLang="en-US" sz="2400" kern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Primary Target Group: Sexually active males 15 – 24 years of age in Kenya</a:t>
            </a:r>
          </a:p>
          <a:p>
            <a:pPr>
              <a:spcBef>
                <a:spcPct val="20000"/>
              </a:spcBef>
              <a:buClr>
                <a:srgbClr val="008080"/>
              </a:buClr>
              <a:buSzTx/>
              <a:defRPr/>
            </a:pPr>
            <a:r>
              <a:rPr lang="en-US" altLang="en-US" sz="2400" kern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Influencing </a:t>
            </a:r>
            <a:r>
              <a:rPr lang="en-US" altLang="en-US" sz="3200" b="1" kern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altLang="en-US" sz="2400" kern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otivation (brand appeal, social norms and reducing stigma)</a:t>
            </a:r>
            <a:endParaRPr lang="en-US" altLang="en-US" sz="1400" u="sng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1524000" y="553238"/>
            <a:ext cx="9144000" cy="1014737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100" b="1" dirty="0">
                <a:latin typeface="Helvetica" charset="0"/>
              </a:rPr>
              <a:t>Social Marketing Best Practices</a:t>
            </a:r>
          </a:p>
          <a:p>
            <a:pPr algn="ctr"/>
            <a:r>
              <a:rPr lang="en-US" sz="3100" b="1" dirty="0">
                <a:latin typeface="Helvetica" charset="0"/>
              </a:rPr>
              <a:t>and Examples from Around the World</a:t>
            </a:r>
            <a:endParaRPr lang="en-US" sz="1600" b="1" i="1" dirty="0">
              <a:latin typeface="Helvetica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1958" y="2272655"/>
            <a:ext cx="1858779" cy="146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314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7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78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78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78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8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78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78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78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8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1524000" y="1611203"/>
            <a:ext cx="6110514" cy="5297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>
              <a:spcBef>
                <a:spcPct val="20000"/>
              </a:spcBef>
              <a:spcAft>
                <a:spcPts val="800"/>
              </a:spcAft>
              <a:buClr>
                <a:srgbClr val="008080"/>
              </a:buClr>
              <a:defRPr/>
            </a:pPr>
            <a:r>
              <a:rPr lang="en-US" sz="2800" b="1" kern="0" dirty="0">
                <a:solidFill>
                  <a:sysClr val="windowText" lastClr="000000"/>
                </a:solidFill>
                <a:latin typeface="Helvetica" charset="0"/>
              </a:rPr>
              <a:t>Social Franchising… an innovative model to promote quality services</a:t>
            </a:r>
          </a:p>
          <a:p>
            <a:pPr eaLnBrk="0" hangingPunct="0">
              <a:spcBef>
                <a:spcPct val="20000"/>
              </a:spcBef>
              <a:spcAft>
                <a:spcPts val="800"/>
              </a:spcAft>
              <a:buClr>
                <a:srgbClr val="008080"/>
              </a:buClr>
              <a:defRPr/>
            </a:pPr>
            <a:r>
              <a:rPr lang="en-US" sz="2200" kern="0" dirty="0">
                <a:solidFill>
                  <a:sysClr val="windowText" lastClr="000000"/>
                </a:solidFill>
                <a:latin typeface="Helvetica" charset="0"/>
              </a:rPr>
              <a:t>“A </a:t>
            </a:r>
            <a:r>
              <a:rPr lang="en-US" sz="2200" b="1" kern="0" dirty="0">
                <a:solidFill>
                  <a:sysClr val="windowText" lastClr="000000"/>
                </a:solidFill>
                <a:latin typeface="Helvetica" charset="0"/>
              </a:rPr>
              <a:t>‘social franchise’ </a:t>
            </a:r>
            <a:r>
              <a:rPr lang="en-US" sz="2200" kern="0" dirty="0">
                <a:solidFill>
                  <a:sysClr val="windowText" lastClr="000000"/>
                </a:solidFill>
                <a:latin typeface="Helvetica" charset="0"/>
              </a:rPr>
              <a:t>is a network of private sector healthcare providers that are linked through agreements to provide socially beneficial health services under a common franchise brand.  A 'franchisor' (typically a non-profit) manages the brand and oversees the administration of the program.”</a:t>
            </a:r>
          </a:p>
          <a:p>
            <a:pPr marL="508000" indent="-333375" eaLnBrk="0" hangingPunct="0"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ü"/>
              <a:defRPr/>
            </a:pPr>
            <a:r>
              <a:rPr lang="en-US" sz="2200" i="1" kern="0" dirty="0">
                <a:solidFill>
                  <a:sysClr val="windowText" lastClr="000000"/>
                </a:solidFill>
                <a:latin typeface="Helvetica" charset="0"/>
              </a:rPr>
              <a:t>Voluntary Testing and Counseling for HIV</a:t>
            </a:r>
          </a:p>
          <a:p>
            <a:pPr marL="508000" indent="-333375" eaLnBrk="0" hangingPunct="0"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ü"/>
              <a:defRPr/>
            </a:pPr>
            <a:r>
              <a:rPr lang="en-US" sz="2200" i="1" kern="0" dirty="0">
                <a:solidFill>
                  <a:sysClr val="windowText" lastClr="000000"/>
                </a:solidFill>
                <a:latin typeface="Helvetica" charset="0"/>
              </a:rPr>
              <a:t>Social Franchising of Reproductive Health Clinics</a:t>
            </a:r>
          </a:p>
          <a:p>
            <a:pPr marL="508000" indent="-333375" eaLnBrk="0" hangingPunct="0">
              <a:buClr>
                <a:srgbClr val="008080"/>
              </a:buClr>
              <a:buFont typeface="Wingdings" panose="05000000000000000000" pitchFamily="2" charset="2"/>
              <a:buChar char="ü"/>
              <a:defRPr/>
            </a:pPr>
            <a:r>
              <a:rPr lang="en-US" sz="2200" i="1" kern="0" dirty="0">
                <a:solidFill>
                  <a:sysClr val="windowText" lastClr="000000"/>
                </a:solidFill>
                <a:latin typeface="Helvetica" charset="0"/>
              </a:rPr>
              <a:t>Male circumcision for HIV prevention</a:t>
            </a:r>
          </a:p>
          <a:p>
            <a:pPr marL="0" lvl="1" eaLnBrk="0" hangingPunct="0">
              <a:spcBef>
                <a:spcPct val="20000"/>
              </a:spcBef>
              <a:spcAft>
                <a:spcPts val="800"/>
              </a:spcAft>
              <a:buClr>
                <a:srgbClr val="008080"/>
              </a:buClr>
              <a:defRPr/>
            </a:pPr>
            <a:endParaRPr lang="en-US" kern="0" dirty="0">
              <a:solidFill>
                <a:sysClr val="windowText" lastClr="000000"/>
              </a:solidFill>
              <a:latin typeface="Helvetica" charset="0"/>
            </a:endParaRPr>
          </a:p>
          <a:p>
            <a:pPr marL="914400" lvl="1" indent="-457200" eaLnBrk="0" hangingPunct="0">
              <a:spcBef>
                <a:spcPct val="20000"/>
              </a:spcBef>
              <a:spcAft>
                <a:spcPts val="800"/>
              </a:spcAft>
              <a:buClr>
                <a:srgbClr val="008080"/>
              </a:buClr>
              <a:buFont typeface="Wingdings" charset="2"/>
              <a:buChar char="ü"/>
              <a:defRPr/>
            </a:pPr>
            <a:endParaRPr lang="en-US" kern="0" dirty="0">
              <a:solidFill>
                <a:sysClr val="windowText" lastClr="000000"/>
              </a:solidFill>
              <a:latin typeface="Helvetica" charset="0"/>
            </a:endParaRPr>
          </a:p>
          <a:p>
            <a:pPr marL="0" lvl="1" eaLnBrk="0" hangingPunct="0">
              <a:spcBef>
                <a:spcPct val="20000"/>
              </a:spcBef>
              <a:spcAft>
                <a:spcPts val="800"/>
              </a:spcAft>
              <a:buClr>
                <a:srgbClr val="008080"/>
              </a:buClr>
              <a:defRPr/>
            </a:pPr>
            <a:endParaRPr lang="en-US" kern="0" dirty="0">
              <a:solidFill>
                <a:sysClr val="windowText" lastClr="000000"/>
              </a:solidFill>
              <a:latin typeface="Helvetica" charset="0"/>
            </a:endParaRPr>
          </a:p>
          <a:p>
            <a:pPr marL="0" lvl="1" eaLnBrk="0" hangingPunct="0">
              <a:spcBef>
                <a:spcPct val="20000"/>
              </a:spcBef>
              <a:spcAft>
                <a:spcPts val="800"/>
              </a:spcAft>
              <a:buClr>
                <a:srgbClr val="008080"/>
              </a:buClr>
              <a:defRPr/>
            </a:pPr>
            <a:endParaRPr lang="en-US" kern="0" dirty="0">
              <a:solidFill>
                <a:sysClr val="windowText" lastClr="000000"/>
              </a:solidFill>
              <a:latin typeface="Helvetica" charset="0"/>
            </a:endParaRPr>
          </a:p>
          <a:p>
            <a:pPr marL="0" lvl="1" eaLnBrk="0" hangingPunct="0">
              <a:spcBef>
                <a:spcPct val="20000"/>
              </a:spcBef>
              <a:spcAft>
                <a:spcPts val="800"/>
              </a:spcAft>
              <a:buClr>
                <a:srgbClr val="008080"/>
              </a:buClr>
              <a:defRPr/>
            </a:pPr>
            <a:endParaRPr lang="en-US" sz="2000" kern="0" dirty="0">
              <a:solidFill>
                <a:sysClr val="windowText" lastClr="000000"/>
              </a:solidFill>
              <a:latin typeface="Helvetica" charset="0"/>
            </a:endParaRPr>
          </a:p>
        </p:txBody>
      </p:sp>
      <p:pic>
        <p:nvPicPr>
          <p:cNvPr id="4" name="Picture 3" descr="12m_Famille2_ProFam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75883" y="3425371"/>
            <a:ext cx="2259887" cy="1723752"/>
          </a:xfrm>
          <a:prstGeom prst="rect">
            <a:avLst/>
          </a:prstGeom>
        </p:spPr>
      </p:pic>
      <p:pic>
        <p:nvPicPr>
          <p:cNvPr id="5" name="Picture 4" descr="NewStart Logo_HIV (2).tiff">
            <a:hlinkClick r:id="rId4"/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3201" y="5149123"/>
            <a:ext cx="2424285" cy="1722446"/>
          </a:xfrm>
          <a:prstGeom prst="rect">
            <a:avLst/>
          </a:prstGeom>
        </p:spPr>
      </p:pic>
      <p:pic>
        <p:nvPicPr>
          <p:cNvPr id="2" name="Picture 1">
            <a:hlinkClick r:id="rId6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34514" y="2011444"/>
            <a:ext cx="3033486" cy="1207711"/>
          </a:xfrm>
          <a:prstGeom prst="rect">
            <a:avLst/>
          </a:prstGeom>
        </p:spPr>
      </p:pic>
      <p:sp>
        <p:nvSpPr>
          <p:cNvPr id="6" name="Title 3"/>
          <p:cNvSpPr txBox="1">
            <a:spLocks/>
          </p:cNvSpPr>
          <p:nvPr/>
        </p:nvSpPr>
        <p:spPr>
          <a:xfrm>
            <a:off x="1524000" y="480667"/>
            <a:ext cx="9144000" cy="1014737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100" b="1" dirty="0">
                <a:latin typeface="Helvetica" charset="0"/>
              </a:rPr>
              <a:t>Social Marketing Best Practices</a:t>
            </a:r>
          </a:p>
          <a:p>
            <a:pPr algn="ctr"/>
            <a:r>
              <a:rPr lang="en-US" sz="3100" b="1" dirty="0">
                <a:latin typeface="Helvetica" charset="0"/>
              </a:rPr>
              <a:t>and Examples from Around the World</a:t>
            </a:r>
            <a:endParaRPr lang="en-US" sz="1600" b="1" i="1" dirty="0"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2759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7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7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Number Placeholder 2"/>
          <p:cNvSpPr>
            <a:spLocks noGrp="1"/>
          </p:cNvSpPr>
          <p:nvPr>
            <p:ph type="sldNum" sz="quarter" idx="12"/>
          </p:nvPr>
        </p:nvSpPr>
        <p:spPr bwMode="auto">
          <a:xfrm>
            <a:off x="4648200" y="6369051"/>
            <a:ext cx="2895600" cy="3524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20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S"/>
              <a:defRPr sz="2200"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ts val="600"/>
              </a:spcBef>
              <a:buClr>
                <a:srgbClr val="C1F944"/>
              </a:buClr>
              <a:buSzPct val="90000"/>
              <a:buFont typeface="Wingdings" panose="05000000000000000000" pitchFamily="2" charset="2"/>
              <a:buChar char="S"/>
              <a:defRPr sz="2000"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ts val="6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S"/>
              <a:defRPr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ts val="600"/>
              </a:spcBef>
              <a:buClr>
                <a:srgbClr val="C1F944"/>
              </a:buClr>
              <a:buSzPct val="90000"/>
              <a:buFont typeface="Wingdings" panose="05000000000000000000" pitchFamily="2" charset="2"/>
              <a:buChar char="S"/>
              <a:defRPr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ts val="6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S"/>
              <a:defRPr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S"/>
              <a:defRPr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S"/>
              <a:defRPr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S"/>
              <a:defRPr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S"/>
              <a:defRPr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None/>
            </a:pPr>
            <a:fld id="{F0A735BF-F112-4EE7-ADC5-F619B66EC170}" type="slidenum">
              <a:rPr lang="en-US" altLang="en-US" sz="1100" kern="0">
                <a:solidFill>
                  <a:srgbClr val="7F7F7F"/>
                </a:solidFill>
                <a:latin typeface="Lucida Grande" charset="0"/>
              </a:rPr>
              <a:pPr eaLnBrk="1" hangingPunct="1">
                <a:spcBef>
                  <a:spcPct val="0"/>
                </a:spcBef>
                <a:buClrTx/>
                <a:buSzTx/>
                <a:buNone/>
              </a:pPr>
              <a:t>19</a:t>
            </a:fld>
            <a:endParaRPr lang="en-US" altLang="en-US" sz="1100" kern="0" dirty="0">
              <a:solidFill>
                <a:srgbClr val="7F7F7F"/>
              </a:solidFill>
              <a:latin typeface="Lucida Grande" charset="0"/>
            </a:endParaRPr>
          </a:p>
        </p:txBody>
      </p:sp>
      <p:sp>
        <p:nvSpPr>
          <p:cNvPr id="207875" name="Rectangle 3"/>
          <p:cNvSpPr>
            <a:spLocks noChangeArrowheads="1"/>
          </p:cNvSpPr>
          <p:nvPr/>
        </p:nvSpPr>
        <p:spPr bwMode="auto">
          <a:xfrm>
            <a:off x="1654629" y="1770743"/>
            <a:ext cx="7471029" cy="4950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230188" indent="-230188" eaLnBrk="0" hangingPunct="0">
              <a:defRPr sz="2400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9pPr>
          </a:lstStyle>
          <a:p>
            <a:pPr>
              <a:spcBef>
                <a:spcPct val="20000"/>
              </a:spcBef>
              <a:buClr>
                <a:srgbClr val="008080"/>
              </a:buClr>
              <a:defRPr/>
            </a:pPr>
            <a:r>
              <a:rPr lang="en-US" altLang="ja-JP" i="1" u="sng" kern="0" dirty="0">
                <a:latin typeface="Helvetica" charset="0"/>
              </a:rPr>
              <a:t>The</a:t>
            </a:r>
            <a:r>
              <a:rPr lang="ja-JP" altLang="en-US" b="1" i="1" u="sng" kern="0" dirty="0">
                <a:latin typeface="Helvetica" charset="0"/>
              </a:rPr>
              <a:t>“</a:t>
            </a:r>
            <a:r>
              <a:rPr lang="en-US" altLang="ja-JP" b="1" i="1" u="sng" kern="0" dirty="0">
                <a:latin typeface="Helvetica" charset="0"/>
              </a:rPr>
              <a:t>truth” </a:t>
            </a:r>
            <a:r>
              <a:rPr lang="en-US" altLang="ja-JP" i="1" u="sng" kern="0" dirty="0">
                <a:latin typeface="Helvetica" charset="0"/>
              </a:rPr>
              <a:t>Smoking Cessation Campaign in the U.S.</a:t>
            </a:r>
          </a:p>
          <a:p>
            <a:pPr>
              <a:spcBef>
                <a:spcPct val="20000"/>
              </a:spcBef>
              <a:buClr>
                <a:srgbClr val="008080"/>
              </a:buClr>
              <a:defRPr/>
            </a:pPr>
            <a:endParaRPr lang="en-US" altLang="en-US" sz="800" kern="0" dirty="0">
              <a:latin typeface="Helvetica" charset="0"/>
            </a:endParaRP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rgbClr val="008080"/>
              </a:buClr>
              <a:buFont typeface="Times" charset="0"/>
              <a:buChar char="•"/>
              <a:defRPr/>
            </a:pPr>
            <a:r>
              <a:rPr lang="en-US" altLang="en-US" kern="0" dirty="0">
                <a:latin typeface="Helvetica" charset="0"/>
              </a:rPr>
              <a:t>Branded behavior change communication strategy to promote cigarette cessation among young people in the state of Florida</a:t>
            </a: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rgbClr val="008080"/>
              </a:buClr>
              <a:buFont typeface="Times" charset="0"/>
              <a:buChar char="•"/>
              <a:defRPr/>
            </a:pPr>
            <a:r>
              <a:rPr lang="en-US" altLang="en-US" kern="0" dirty="0">
                <a:latin typeface="Helvetica" charset="0"/>
              </a:rPr>
              <a:t>Campaign originally developed in 1998 by the Crispin Porter + </a:t>
            </a:r>
            <a:r>
              <a:rPr lang="en-US" altLang="en-US" kern="0" dirty="0" err="1">
                <a:latin typeface="Helvetica" charset="0"/>
              </a:rPr>
              <a:t>Bogusky</a:t>
            </a:r>
            <a:r>
              <a:rPr lang="en-US" altLang="en-US" kern="0" dirty="0">
                <a:latin typeface="Helvetica" charset="0"/>
              </a:rPr>
              <a:t> marketing/ad agency</a:t>
            </a: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rgbClr val="008080"/>
              </a:buClr>
              <a:buFont typeface="Times" charset="0"/>
              <a:buChar char="•"/>
              <a:defRPr/>
            </a:pPr>
            <a:r>
              <a:rPr lang="en-US" altLang="en-US" kern="0" dirty="0">
                <a:latin typeface="Helvetica" charset="0"/>
              </a:rPr>
              <a:t>Funded through legal damages paid by “Big Tobacco” to Florida</a:t>
            </a:r>
          </a:p>
          <a:p>
            <a:pPr>
              <a:spcBef>
                <a:spcPct val="20000"/>
              </a:spcBef>
              <a:buClr>
                <a:srgbClr val="008080"/>
              </a:buClr>
              <a:buFont typeface="Times" charset="0"/>
              <a:buChar char="•"/>
              <a:defRPr/>
            </a:pPr>
            <a:r>
              <a:rPr lang="en-US" altLang="en-US" kern="0" dirty="0">
                <a:latin typeface="Helvetica" charset="0"/>
              </a:rPr>
              <a:t>The “truth” branded smoking cessation campaign has expanded and is still effectively targeting American youth with anti-smoking messages</a:t>
            </a: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1524000" y="587052"/>
            <a:ext cx="9144000" cy="1014737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100" b="1" dirty="0">
                <a:latin typeface="Helvetica" charset="0"/>
              </a:rPr>
              <a:t>Social Marketing Best Practices</a:t>
            </a:r>
          </a:p>
          <a:p>
            <a:pPr algn="ctr"/>
            <a:r>
              <a:rPr lang="en-US" sz="3100" b="1" dirty="0">
                <a:latin typeface="Helvetica" charset="0"/>
              </a:rPr>
              <a:t>and Examples from Around the World</a:t>
            </a:r>
            <a:endParaRPr lang="en-US" sz="1600" b="1" i="1" dirty="0">
              <a:latin typeface="Helvetica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5658" y="3364793"/>
            <a:ext cx="1542343" cy="151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166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7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7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7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7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7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7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7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7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7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78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78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78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78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78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78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524000" y="0"/>
            <a:ext cx="9144000" cy="6629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23"/>
          </p:nvPr>
        </p:nvSpPr>
        <p:spPr>
          <a:xfrm>
            <a:off x="5638800" y="6620256"/>
            <a:ext cx="480060" cy="237744"/>
          </a:xfrm>
        </p:spPr>
        <p:txBody>
          <a:bodyPr/>
          <a:lstStyle/>
          <a:p>
            <a:fld id="{256D3EEF-DE4E-429D-8EC4-DDC531AFF587}" type="slidenum">
              <a:rPr lang="en-US" sz="1400" kern="0">
                <a:solidFill>
                  <a:sysClr val="windowText" lastClr="000000"/>
                </a:solidFill>
              </a:rPr>
              <a:pPr/>
              <a:t>2</a:t>
            </a:fld>
            <a:endParaRPr lang="en-US" sz="1400" kern="0" dirty="0">
              <a:solidFill>
                <a:sysClr val="windowText" lastClr="000000"/>
              </a:solidFill>
            </a:endParaRPr>
          </a:p>
        </p:txBody>
      </p:sp>
      <p:pic>
        <p:nvPicPr>
          <p:cNvPr id="12" name="Picture 11" descr="Side_Panel_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1" y="1219200"/>
            <a:ext cx="1742639" cy="3553854"/>
          </a:xfrm>
          <a:prstGeom prst="rect">
            <a:avLst/>
          </a:prstGeom>
        </p:spPr>
      </p:pic>
      <p:pic>
        <p:nvPicPr>
          <p:cNvPr id="10" name="Picture 9" descr="IMG_0963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306" y="1639695"/>
            <a:ext cx="1518401" cy="2743200"/>
          </a:xfrm>
          <a:prstGeom prst="rect">
            <a:avLst/>
          </a:prstGeom>
        </p:spPr>
      </p:pic>
      <p:pic>
        <p:nvPicPr>
          <p:cNvPr id="14" name="Picture 13" descr="IMG_0966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1" y="3894938"/>
            <a:ext cx="1408843" cy="2505862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>
            <a:off x="6629400" y="3886200"/>
            <a:ext cx="1143000" cy="762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524000" y="228600"/>
            <a:ext cx="9144000" cy="381000"/>
          </a:xfrm>
          <a:noFill/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000" dirty="0">
                <a:solidFill>
                  <a:schemeClr val="tx2"/>
                </a:solidFill>
              </a:rPr>
              <a:t>AHA! Journal – Capturing the Phenotype</a:t>
            </a:r>
          </a:p>
        </p:txBody>
      </p:sp>
      <p:pic>
        <p:nvPicPr>
          <p:cNvPr id="18" name="Picture 17" descr="IMG_0965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1" y="3657600"/>
            <a:ext cx="1399775" cy="251460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9" name="Straight Arrow Connector 18"/>
          <p:cNvCxnSpPr/>
          <p:nvPr/>
        </p:nvCxnSpPr>
        <p:spPr>
          <a:xfrm flipH="1">
            <a:off x="4191000" y="3886200"/>
            <a:ext cx="114300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IMG_0964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1" y="838200"/>
            <a:ext cx="1239497" cy="2226672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22" name="Straight Arrow Connector 21"/>
          <p:cNvCxnSpPr/>
          <p:nvPr/>
        </p:nvCxnSpPr>
        <p:spPr>
          <a:xfrm flipH="1" flipV="1">
            <a:off x="4038600" y="1676400"/>
            <a:ext cx="1219200" cy="762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23" descr="IMG_0967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838200"/>
            <a:ext cx="1219200" cy="2209800"/>
          </a:xfrm>
          <a:prstGeom prst="rect">
            <a:avLst/>
          </a:prstGeom>
        </p:spPr>
      </p:pic>
      <p:cxnSp>
        <p:nvCxnSpPr>
          <p:cNvPr id="25" name="Straight Arrow Connector 24"/>
          <p:cNvCxnSpPr/>
          <p:nvPr/>
        </p:nvCxnSpPr>
        <p:spPr>
          <a:xfrm flipV="1">
            <a:off x="6629400" y="1676400"/>
            <a:ext cx="1219200" cy="762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Line Callout 3 28"/>
          <p:cNvSpPr/>
          <p:nvPr/>
        </p:nvSpPr>
        <p:spPr>
          <a:xfrm>
            <a:off x="9448800" y="3124200"/>
            <a:ext cx="1143000" cy="457200"/>
          </a:xfrm>
          <a:prstGeom prst="borderCallout3">
            <a:avLst>
              <a:gd name="adj1" fmla="val 44439"/>
              <a:gd name="adj2" fmla="val -1910"/>
              <a:gd name="adj3" fmla="val 52467"/>
              <a:gd name="adj4" fmla="val -7676"/>
              <a:gd name="adj5" fmla="val 37382"/>
              <a:gd name="adj6" fmla="val -27677"/>
              <a:gd name="adj7" fmla="val -27524"/>
              <a:gd name="adj8" fmla="val -10582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kern="0" dirty="0">
                <a:solidFill>
                  <a:sysClr val="windowText" lastClr="000000"/>
                </a:solidFill>
              </a:rPr>
              <a:t>Speak or type your journal entry on any screen</a:t>
            </a:r>
          </a:p>
        </p:txBody>
      </p:sp>
    </p:spTree>
    <p:extLst>
      <p:ext uri="{BB962C8B-B14F-4D97-AF65-F5344CB8AC3E}">
        <p14:creationId xmlns:p14="http://schemas.microsoft.com/office/powerpoint/2010/main" val="20830707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Number Placeholder 2"/>
          <p:cNvSpPr>
            <a:spLocks noGrp="1"/>
          </p:cNvSpPr>
          <p:nvPr>
            <p:ph type="sldNum" sz="quarter" idx="12"/>
          </p:nvPr>
        </p:nvSpPr>
        <p:spPr bwMode="auto">
          <a:xfrm>
            <a:off x="4648200" y="6369051"/>
            <a:ext cx="2895600" cy="3524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20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S"/>
              <a:defRPr sz="2200"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ts val="600"/>
              </a:spcBef>
              <a:buClr>
                <a:srgbClr val="C1F944"/>
              </a:buClr>
              <a:buSzPct val="90000"/>
              <a:buFont typeface="Wingdings" panose="05000000000000000000" pitchFamily="2" charset="2"/>
              <a:buChar char="S"/>
              <a:defRPr sz="2000"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ts val="6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S"/>
              <a:defRPr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ts val="600"/>
              </a:spcBef>
              <a:buClr>
                <a:srgbClr val="C1F944"/>
              </a:buClr>
              <a:buSzPct val="90000"/>
              <a:buFont typeface="Wingdings" panose="05000000000000000000" pitchFamily="2" charset="2"/>
              <a:buChar char="S"/>
              <a:defRPr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ts val="6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S"/>
              <a:defRPr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S"/>
              <a:defRPr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S"/>
              <a:defRPr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S"/>
              <a:defRPr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S"/>
              <a:defRPr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None/>
            </a:pPr>
            <a:fld id="{492CC757-45C9-4965-920F-DC1195568DC8}" type="slidenum">
              <a:rPr lang="en-US" altLang="en-US" sz="1100" kern="0">
                <a:solidFill>
                  <a:srgbClr val="7F7F7F"/>
                </a:solidFill>
                <a:latin typeface="Lucida Grande" charset="0"/>
              </a:rPr>
              <a:pPr eaLnBrk="1" hangingPunct="1">
                <a:spcBef>
                  <a:spcPct val="0"/>
                </a:spcBef>
                <a:buClrTx/>
                <a:buSzTx/>
                <a:buNone/>
              </a:pPr>
              <a:t>20</a:t>
            </a:fld>
            <a:endParaRPr lang="en-US" altLang="en-US" sz="1100" kern="0">
              <a:solidFill>
                <a:srgbClr val="7F7F7F"/>
              </a:solidFill>
              <a:latin typeface="Lucida Grande" charset="0"/>
            </a:endParaRPr>
          </a:p>
        </p:txBody>
      </p:sp>
      <p:sp>
        <p:nvSpPr>
          <p:cNvPr id="207875" name="Rectangle 3"/>
          <p:cNvSpPr>
            <a:spLocks noChangeArrowheads="1"/>
          </p:cNvSpPr>
          <p:nvPr/>
        </p:nvSpPr>
        <p:spPr bwMode="auto">
          <a:xfrm>
            <a:off x="1524000" y="1608038"/>
            <a:ext cx="8967788" cy="5249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230188" indent="-230188" eaLnBrk="0" hangingPunct="0">
              <a:defRPr sz="2400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9pPr>
          </a:lstStyle>
          <a:p>
            <a:pPr>
              <a:spcBef>
                <a:spcPct val="20000"/>
              </a:spcBef>
              <a:buClr>
                <a:srgbClr val="008080"/>
              </a:buClr>
              <a:defRPr/>
            </a:pPr>
            <a:r>
              <a:rPr lang="ja-JP" altLang="en-US" b="1" i="1" u="sng" kern="0" dirty="0">
                <a:latin typeface="Helvetica" charset="0"/>
              </a:rPr>
              <a:t>“</a:t>
            </a:r>
            <a:r>
              <a:rPr lang="en-US" altLang="ja-JP" b="1" i="1" u="sng" kern="0" dirty="0">
                <a:latin typeface="Helvetica" charset="0"/>
              </a:rPr>
              <a:t>truth” </a:t>
            </a:r>
            <a:r>
              <a:rPr lang="en-US" altLang="ja-JP" i="1" u="sng" kern="0" dirty="0">
                <a:latin typeface="Helvetica" charset="0"/>
              </a:rPr>
              <a:t>Smoking Cessation Campaign in the U.S.</a:t>
            </a:r>
          </a:p>
          <a:p>
            <a:pPr>
              <a:spcBef>
                <a:spcPct val="20000"/>
              </a:spcBef>
              <a:buClr>
                <a:srgbClr val="008080"/>
              </a:buClr>
              <a:defRPr/>
            </a:pPr>
            <a:endParaRPr lang="en-US" altLang="en-US" sz="800" kern="0" dirty="0">
              <a:latin typeface="Helvetica" charset="0"/>
            </a:endParaRPr>
          </a:p>
          <a:p>
            <a:pPr>
              <a:spcBef>
                <a:spcPct val="20000"/>
              </a:spcBef>
              <a:buClr>
                <a:srgbClr val="008080"/>
              </a:buClr>
              <a:buFont typeface="Times" charset="0"/>
              <a:buChar char="•"/>
              <a:defRPr/>
            </a:pPr>
            <a:r>
              <a:rPr lang="en-US" altLang="en-US" kern="0" dirty="0">
                <a:latin typeface="Helvetica" charset="0"/>
              </a:rPr>
              <a:t>Key Research Finding</a:t>
            </a:r>
          </a:p>
          <a:p>
            <a:pPr>
              <a:spcBef>
                <a:spcPct val="20000"/>
              </a:spcBef>
              <a:buClr>
                <a:srgbClr val="008080"/>
              </a:buClr>
              <a:defRPr/>
            </a:pPr>
            <a:r>
              <a:rPr lang="en-US" altLang="en-US" kern="0" dirty="0">
                <a:latin typeface="Helvetica" charset="0"/>
              </a:rPr>
              <a:t>	</a:t>
            </a:r>
            <a:r>
              <a:rPr lang="en-US" altLang="en-US" sz="2000" kern="0" dirty="0">
                <a:latin typeface="Helvetica" charset="0"/>
              </a:rPr>
              <a:t>Tobacco brands in particular fulfill and connect at almost 	every </a:t>
            </a:r>
            <a:r>
              <a:rPr lang="ja-JP" altLang="en-US" sz="2000" kern="0" dirty="0">
                <a:latin typeface="Helvetica" charset="0"/>
              </a:rPr>
              <a:t>“</a:t>
            </a:r>
            <a:r>
              <a:rPr lang="en-US" altLang="ja-JP" sz="2000" kern="0" dirty="0">
                <a:latin typeface="Helvetica" charset="0"/>
              </a:rPr>
              <a:t>need state</a:t>
            </a:r>
            <a:r>
              <a:rPr lang="ja-JP" altLang="en-US" sz="2000" kern="0" dirty="0">
                <a:latin typeface="Helvetica" charset="0"/>
              </a:rPr>
              <a:t>”</a:t>
            </a:r>
            <a:r>
              <a:rPr lang="en-US" altLang="ja-JP" sz="2000" kern="0" dirty="0">
                <a:latin typeface="Helvetica" charset="0"/>
              </a:rPr>
              <a:t> of teenagers (taking risks, rebelling, fitting in, independence, self-expression and respect)</a:t>
            </a:r>
            <a:endParaRPr lang="en-US" altLang="en-US" sz="2000" kern="0" dirty="0">
              <a:latin typeface="Helvetica" charset="0"/>
            </a:endParaRPr>
          </a:p>
        </p:txBody>
      </p:sp>
      <p:grpSp>
        <p:nvGrpSpPr>
          <p:cNvPr id="141316" name="Group 4"/>
          <p:cNvGrpSpPr>
            <a:grpSpLocks/>
          </p:cNvGrpSpPr>
          <p:nvPr/>
        </p:nvGrpSpPr>
        <p:grpSpPr bwMode="auto">
          <a:xfrm>
            <a:off x="2090147" y="3943338"/>
            <a:ext cx="3698875" cy="2425713"/>
            <a:chOff x="96" y="1536"/>
            <a:chExt cx="2448" cy="1694"/>
          </a:xfrm>
        </p:grpSpPr>
        <p:sp>
          <p:nvSpPr>
            <p:cNvPr id="207877" name="Oval 5"/>
            <p:cNvSpPr>
              <a:spLocks noChangeArrowheads="1"/>
            </p:cNvSpPr>
            <p:nvPr/>
          </p:nvSpPr>
          <p:spPr bwMode="auto">
            <a:xfrm>
              <a:off x="1741" y="2496"/>
              <a:ext cx="803" cy="440"/>
            </a:xfrm>
            <a:prstGeom prst="ellipse">
              <a:avLst/>
            </a:prstGeom>
            <a:solidFill>
              <a:srgbClr val="C0C0C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Ctr="1"/>
            <a:lstStyle/>
            <a:p>
              <a:pPr algn="ctr" eaLnBrk="0" hangingPunct="0">
                <a:defRPr/>
              </a:pPr>
              <a:r>
                <a:rPr lang="en-US" sz="2000" kern="0" baseline="-25000">
                  <a:solidFill>
                    <a:sysClr val="windowText" lastClr="000000"/>
                  </a:solidFill>
                  <a:latin typeface="Helvetica" charset="0"/>
                  <a:ea typeface="ＭＳ Ｐゴシック" charset="0"/>
                </a:rPr>
                <a:t>Be</a:t>
              </a:r>
            </a:p>
            <a:p>
              <a:pPr algn="ctr" eaLnBrk="0" hangingPunct="0">
                <a:defRPr/>
              </a:pPr>
              <a:r>
                <a:rPr lang="en-US" sz="2000" kern="0" baseline="-25000">
                  <a:solidFill>
                    <a:sysClr val="windowText" lastClr="000000"/>
                  </a:solidFill>
                  <a:latin typeface="Helvetica" charset="0"/>
                  <a:ea typeface="ＭＳ Ｐゴシック" charset="0"/>
                </a:rPr>
                <a:t>independent</a:t>
              </a:r>
            </a:p>
          </p:txBody>
        </p:sp>
        <p:sp>
          <p:nvSpPr>
            <p:cNvPr id="207878" name="Rectangle 6"/>
            <p:cNvSpPr>
              <a:spLocks noChangeArrowheads="1"/>
            </p:cNvSpPr>
            <p:nvPr/>
          </p:nvSpPr>
          <p:spPr bwMode="auto">
            <a:xfrm>
              <a:off x="912" y="2245"/>
              <a:ext cx="720" cy="270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algn="ctr" eaLnBrk="0" hangingPunct="0">
                <a:defRPr/>
              </a:pPr>
              <a:r>
                <a:rPr lang="en-US" b="1" kern="0" baseline="-25000" dirty="0">
                  <a:solidFill>
                    <a:sysClr val="windowText" lastClr="000000"/>
                  </a:solidFill>
                  <a:latin typeface="Helvetica" charset="0"/>
                  <a:ea typeface="ＭＳ Ｐゴシック" charset="0"/>
                </a:rPr>
                <a:t>CONTROL</a:t>
              </a:r>
            </a:p>
          </p:txBody>
        </p:sp>
        <p:sp>
          <p:nvSpPr>
            <p:cNvPr id="207879" name="Oval 7"/>
            <p:cNvSpPr>
              <a:spLocks noChangeArrowheads="1"/>
            </p:cNvSpPr>
            <p:nvPr/>
          </p:nvSpPr>
          <p:spPr bwMode="auto">
            <a:xfrm>
              <a:off x="1741" y="1824"/>
              <a:ext cx="707" cy="432"/>
            </a:xfrm>
            <a:prstGeom prst="ellipse">
              <a:avLst/>
            </a:prstGeom>
            <a:solidFill>
              <a:srgbClr val="C0C0C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tIns="0" bIns="685800"/>
            <a:lstStyle/>
            <a:p>
              <a:pPr algn="ctr" eaLnBrk="0" hangingPunct="0">
                <a:defRPr/>
              </a:pPr>
              <a:r>
                <a:rPr lang="en-US" sz="2000" kern="0" baseline="-25000">
                  <a:solidFill>
                    <a:sysClr val="windowText" lastClr="000000"/>
                  </a:solidFill>
                  <a:latin typeface="Helvetica" charset="0"/>
                  <a:ea typeface="ＭＳ Ｐゴシック" charset="0"/>
                </a:rPr>
                <a:t>Express </a:t>
              </a:r>
              <a:br>
                <a:rPr lang="en-US" sz="2000" kern="0" baseline="-25000">
                  <a:solidFill>
                    <a:sysClr val="windowText" lastClr="000000"/>
                  </a:solidFill>
                  <a:latin typeface="Helvetica" charset="0"/>
                  <a:ea typeface="ＭＳ Ｐゴシック" charset="0"/>
                </a:rPr>
              </a:br>
              <a:r>
                <a:rPr lang="en-US" sz="2000" kern="0" baseline="-25000">
                  <a:solidFill>
                    <a:sysClr val="windowText" lastClr="000000"/>
                  </a:solidFill>
                  <a:latin typeface="Helvetica" charset="0"/>
                  <a:ea typeface="ＭＳ Ｐゴシック" charset="0"/>
                </a:rPr>
                <a:t>themselves</a:t>
              </a:r>
            </a:p>
          </p:txBody>
        </p:sp>
        <p:sp>
          <p:nvSpPr>
            <p:cNvPr id="207880" name="Oval 8"/>
            <p:cNvSpPr>
              <a:spLocks noChangeArrowheads="1"/>
            </p:cNvSpPr>
            <p:nvPr/>
          </p:nvSpPr>
          <p:spPr bwMode="auto">
            <a:xfrm>
              <a:off x="963" y="1536"/>
              <a:ext cx="673" cy="342"/>
            </a:xfrm>
            <a:prstGeom prst="ellipse">
              <a:avLst/>
            </a:prstGeom>
            <a:solidFill>
              <a:srgbClr val="C0C0C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Ctr="1"/>
            <a:lstStyle/>
            <a:p>
              <a:pPr algn="ctr" eaLnBrk="0" hangingPunct="0">
                <a:defRPr/>
              </a:pPr>
              <a:r>
                <a:rPr lang="en-US" sz="2000" kern="0" baseline="-25000" dirty="0">
                  <a:solidFill>
                    <a:sysClr val="windowText" lastClr="000000"/>
                  </a:solidFill>
                  <a:latin typeface="Helvetica" charset="0"/>
                  <a:ea typeface="ＭＳ Ｐゴシック" charset="0"/>
                </a:rPr>
                <a:t>Take risks</a:t>
              </a:r>
            </a:p>
          </p:txBody>
        </p:sp>
        <p:sp>
          <p:nvSpPr>
            <p:cNvPr id="207881" name="Oval 9"/>
            <p:cNvSpPr>
              <a:spLocks noChangeArrowheads="1"/>
            </p:cNvSpPr>
            <p:nvPr/>
          </p:nvSpPr>
          <p:spPr bwMode="auto">
            <a:xfrm>
              <a:off x="192" y="1878"/>
              <a:ext cx="679" cy="340"/>
            </a:xfrm>
            <a:prstGeom prst="ellipse">
              <a:avLst/>
            </a:prstGeom>
            <a:solidFill>
              <a:srgbClr val="C0C0C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Ctr="1"/>
            <a:lstStyle/>
            <a:p>
              <a:pPr algn="ctr" eaLnBrk="0" hangingPunct="0">
                <a:defRPr/>
              </a:pPr>
              <a:r>
                <a:rPr lang="en-US" sz="2000" kern="0" baseline="-25000">
                  <a:solidFill>
                    <a:sysClr val="windowText" lastClr="000000"/>
                  </a:solidFill>
                  <a:latin typeface="Helvetica" charset="0"/>
                  <a:ea typeface="ＭＳ Ｐゴシック" charset="0"/>
                </a:rPr>
                <a:t>Rebel</a:t>
              </a:r>
            </a:p>
          </p:txBody>
        </p:sp>
        <p:sp>
          <p:nvSpPr>
            <p:cNvPr id="207882" name="Oval 10"/>
            <p:cNvSpPr>
              <a:spLocks noChangeArrowheads="1"/>
            </p:cNvSpPr>
            <p:nvPr/>
          </p:nvSpPr>
          <p:spPr bwMode="auto">
            <a:xfrm>
              <a:off x="96" y="2592"/>
              <a:ext cx="770" cy="432"/>
            </a:xfrm>
            <a:prstGeom prst="ellipse">
              <a:avLst/>
            </a:prstGeom>
            <a:solidFill>
              <a:srgbClr val="C0C0C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Ctr="1"/>
            <a:lstStyle/>
            <a:p>
              <a:pPr algn="ctr" eaLnBrk="0" hangingPunct="0">
                <a:defRPr/>
              </a:pPr>
              <a:r>
                <a:rPr lang="en-US" sz="2000" kern="0" baseline="-25000">
                  <a:solidFill>
                    <a:sysClr val="windowText" lastClr="000000"/>
                  </a:solidFill>
                  <a:latin typeface="Helvetica" charset="0"/>
                  <a:ea typeface="ＭＳ Ｐゴシック" charset="0"/>
                </a:rPr>
                <a:t>Feel respected</a:t>
              </a:r>
              <a:endParaRPr lang="en-US" kern="0" baseline="-25000">
                <a:solidFill>
                  <a:sysClr val="windowText" lastClr="000000"/>
                </a:solidFill>
                <a:latin typeface="Helvetica" charset="0"/>
                <a:ea typeface="ＭＳ Ｐゴシック" charset="0"/>
              </a:endParaRPr>
            </a:p>
          </p:txBody>
        </p:sp>
        <p:sp>
          <p:nvSpPr>
            <p:cNvPr id="207883" name="Oval 11"/>
            <p:cNvSpPr>
              <a:spLocks noChangeArrowheads="1"/>
            </p:cNvSpPr>
            <p:nvPr/>
          </p:nvSpPr>
          <p:spPr bwMode="auto">
            <a:xfrm>
              <a:off x="963" y="2888"/>
              <a:ext cx="673" cy="342"/>
            </a:xfrm>
            <a:prstGeom prst="ellipse">
              <a:avLst/>
            </a:prstGeom>
            <a:solidFill>
              <a:srgbClr val="C0C0C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Ctr="1"/>
            <a:lstStyle/>
            <a:p>
              <a:pPr algn="ctr" eaLnBrk="0" hangingPunct="0">
                <a:defRPr/>
              </a:pPr>
              <a:r>
                <a:rPr lang="en-US" sz="2000" kern="0" baseline="-25000">
                  <a:solidFill>
                    <a:sysClr val="windowText" lastClr="000000"/>
                  </a:solidFill>
                  <a:latin typeface="Helvetica" charset="0"/>
                  <a:ea typeface="ＭＳ Ｐゴシック" charset="0"/>
                </a:rPr>
                <a:t>Fit in</a:t>
              </a:r>
            </a:p>
          </p:txBody>
        </p:sp>
        <p:cxnSp>
          <p:nvCxnSpPr>
            <p:cNvPr id="207884" name="AutoShape 12"/>
            <p:cNvCxnSpPr>
              <a:cxnSpLocks noChangeShapeType="1"/>
              <a:stCxn id="207879" idx="2"/>
            </p:cNvCxnSpPr>
            <p:nvPr/>
          </p:nvCxnSpPr>
          <p:spPr bwMode="auto">
            <a:xfrm flipH="1">
              <a:off x="1558" y="2040"/>
              <a:ext cx="183" cy="202"/>
            </a:xfrm>
            <a:prstGeom prst="straightConnector1">
              <a:avLst/>
            </a:prstGeom>
            <a:noFill/>
            <a:ln w="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07885" name="AutoShape 13"/>
            <p:cNvCxnSpPr>
              <a:cxnSpLocks noChangeShapeType="1"/>
              <a:stCxn id="207880" idx="4"/>
              <a:endCxn id="207878" idx="0"/>
            </p:cNvCxnSpPr>
            <p:nvPr/>
          </p:nvCxnSpPr>
          <p:spPr bwMode="auto">
            <a:xfrm flipH="1">
              <a:off x="1272" y="1878"/>
              <a:ext cx="28" cy="367"/>
            </a:xfrm>
            <a:prstGeom prst="straightConnector1">
              <a:avLst/>
            </a:prstGeom>
            <a:noFill/>
            <a:ln w="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07886" name="AutoShape 14"/>
            <p:cNvCxnSpPr>
              <a:cxnSpLocks noChangeShapeType="1"/>
              <a:stCxn id="207883" idx="0"/>
              <a:endCxn id="207878" idx="2"/>
            </p:cNvCxnSpPr>
            <p:nvPr/>
          </p:nvCxnSpPr>
          <p:spPr bwMode="auto">
            <a:xfrm flipH="1" flipV="1">
              <a:off x="1272" y="2515"/>
              <a:ext cx="28" cy="373"/>
            </a:xfrm>
            <a:prstGeom prst="straightConnector1">
              <a:avLst/>
            </a:prstGeom>
            <a:noFill/>
            <a:ln w="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07887" name="AutoShape 15"/>
            <p:cNvCxnSpPr>
              <a:cxnSpLocks noChangeShapeType="1"/>
              <a:stCxn id="207882" idx="6"/>
            </p:cNvCxnSpPr>
            <p:nvPr/>
          </p:nvCxnSpPr>
          <p:spPr bwMode="auto">
            <a:xfrm flipV="1">
              <a:off x="866" y="2552"/>
              <a:ext cx="176" cy="256"/>
            </a:xfrm>
            <a:prstGeom prst="straightConnector1">
              <a:avLst/>
            </a:prstGeom>
            <a:noFill/>
            <a:ln w="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07888" name="AutoShape 16"/>
            <p:cNvCxnSpPr>
              <a:cxnSpLocks noChangeShapeType="1"/>
              <a:stCxn id="207877" idx="2"/>
            </p:cNvCxnSpPr>
            <p:nvPr/>
          </p:nvCxnSpPr>
          <p:spPr bwMode="auto">
            <a:xfrm flipH="1" flipV="1">
              <a:off x="1569" y="2515"/>
              <a:ext cx="172" cy="201"/>
            </a:xfrm>
            <a:prstGeom prst="straightConnector1">
              <a:avLst/>
            </a:prstGeom>
            <a:noFill/>
            <a:ln w="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07889" name="AutoShape 17"/>
            <p:cNvCxnSpPr>
              <a:cxnSpLocks noChangeShapeType="1"/>
              <a:stCxn id="207881" idx="6"/>
            </p:cNvCxnSpPr>
            <p:nvPr/>
          </p:nvCxnSpPr>
          <p:spPr bwMode="auto">
            <a:xfrm>
              <a:off x="866" y="2050"/>
              <a:ext cx="176" cy="202"/>
            </a:xfrm>
            <a:prstGeom prst="straightConnector1">
              <a:avLst/>
            </a:prstGeom>
            <a:noFill/>
            <a:ln w="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141317" name="Text Box 18"/>
          <p:cNvSpPr txBox="1">
            <a:spLocks noChangeArrowheads="1"/>
          </p:cNvSpPr>
          <p:nvPr/>
        </p:nvSpPr>
        <p:spPr bwMode="auto">
          <a:xfrm rot="-5400000">
            <a:off x="5958681" y="3947319"/>
            <a:ext cx="8270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20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S"/>
              <a:defRPr sz="2200"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ts val="600"/>
              </a:spcBef>
              <a:buClr>
                <a:srgbClr val="C1F944"/>
              </a:buClr>
              <a:buSzPct val="90000"/>
              <a:buFont typeface="Wingdings" panose="05000000000000000000" pitchFamily="2" charset="2"/>
              <a:buChar char="S"/>
              <a:defRPr sz="2000"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ts val="6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S"/>
              <a:defRPr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ts val="600"/>
              </a:spcBef>
              <a:buClr>
                <a:srgbClr val="C1F944"/>
              </a:buClr>
              <a:buSzPct val="90000"/>
              <a:buFont typeface="Wingdings" panose="05000000000000000000" pitchFamily="2" charset="2"/>
              <a:buChar char="S"/>
              <a:defRPr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ts val="6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S"/>
              <a:defRPr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S"/>
              <a:defRPr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S"/>
              <a:defRPr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S"/>
              <a:defRPr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S"/>
              <a:defRPr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en-US" sz="1400" kern="0">
                <a:solidFill>
                  <a:schemeClr val="tx1"/>
                </a:solidFill>
                <a:latin typeface="Arial" panose="020B0604020202020204" pitchFamily="34" charset="0"/>
              </a:rPr>
              <a:t>Benefits</a:t>
            </a:r>
          </a:p>
        </p:txBody>
      </p:sp>
      <p:graphicFrame>
        <p:nvGraphicFramePr>
          <p:cNvPr id="207904" name="Group 32"/>
          <p:cNvGraphicFramePr>
            <a:graphicFrameLocks noGrp="1"/>
          </p:cNvGraphicFramePr>
          <p:nvPr/>
        </p:nvGraphicFramePr>
        <p:xfrm>
          <a:off x="6705600" y="3446464"/>
          <a:ext cx="3962400" cy="3063875"/>
        </p:xfrm>
        <a:graphic>
          <a:graphicData uri="http://schemas.openxmlformats.org/drawingml/2006/table">
            <a:tbl>
              <a:tblPr/>
              <a:tblGrid>
                <a:gridCol w="2066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5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58937">
                <a:tc>
                  <a:txBody>
                    <a:bodyPr/>
                    <a:lstStyle>
                      <a:lvl1pPr marL="101600" eaLnBrk="0" hangingPunct="0">
                        <a:spcBef>
                          <a:spcPts val="2000"/>
                        </a:spcBef>
                        <a:buClr>
                          <a:schemeClr val="accent1"/>
                        </a:buClr>
                        <a:buSzPct val="90000"/>
                        <a:buFont typeface="Wingdings" pitchFamily="2" charset="2"/>
                        <a:defRPr sz="2000">
                          <a:solidFill>
                            <a:srgbClr val="595959"/>
                          </a:solidFill>
                          <a:latin typeface="Calisto MT" pitchFamily="18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ts val="600"/>
                        </a:spcBef>
                        <a:buClr>
                          <a:srgbClr val="C1F944"/>
                        </a:buClr>
                        <a:buSzPct val="90000"/>
                        <a:buFont typeface="Wingdings" pitchFamily="2" charset="2"/>
                        <a:defRPr>
                          <a:solidFill>
                            <a:srgbClr val="595959"/>
                          </a:solidFill>
                          <a:latin typeface="Calisto MT" pitchFamily="18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90000"/>
                        <a:buFont typeface="Wingdings" pitchFamily="2" charset="2"/>
                        <a:defRPr sz="1600">
                          <a:solidFill>
                            <a:srgbClr val="595959"/>
                          </a:solidFill>
                          <a:latin typeface="Calisto MT" pitchFamily="18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ts val="600"/>
                        </a:spcBef>
                        <a:buClr>
                          <a:srgbClr val="C1F944"/>
                        </a:buClr>
                        <a:buSzPct val="90000"/>
                        <a:buFont typeface="Wingdings" pitchFamily="2" charset="2"/>
                        <a:defRPr sz="1600">
                          <a:solidFill>
                            <a:srgbClr val="595959"/>
                          </a:solidFill>
                          <a:latin typeface="Calisto MT" pitchFamily="18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90000"/>
                        <a:buFont typeface="Wingdings" pitchFamily="2" charset="2"/>
                        <a:defRPr sz="1600">
                          <a:solidFill>
                            <a:srgbClr val="595959"/>
                          </a:solidFill>
                          <a:latin typeface="Calisto MT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0000"/>
                        <a:buFont typeface="Wingdings" pitchFamily="2" charset="2"/>
                        <a:defRPr sz="1600">
                          <a:solidFill>
                            <a:srgbClr val="595959"/>
                          </a:solidFill>
                          <a:latin typeface="Calisto MT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0000"/>
                        <a:buFont typeface="Wingdings" pitchFamily="2" charset="2"/>
                        <a:defRPr sz="1600">
                          <a:solidFill>
                            <a:srgbClr val="595959"/>
                          </a:solidFill>
                          <a:latin typeface="Calisto MT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0000"/>
                        <a:buFont typeface="Wingdings" pitchFamily="2" charset="2"/>
                        <a:defRPr sz="1600">
                          <a:solidFill>
                            <a:srgbClr val="595959"/>
                          </a:solidFill>
                          <a:latin typeface="Calisto MT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0000"/>
                        <a:buFont typeface="Wingdings" pitchFamily="2" charset="2"/>
                        <a:defRPr sz="1600">
                          <a:solidFill>
                            <a:srgbClr val="595959"/>
                          </a:solidFill>
                          <a:latin typeface="Calisto MT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10160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en-US" sz="1400" b="0" i="0" u="sng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MS PGothic" pitchFamily="34" charset="-128"/>
                        </a:rPr>
                        <a:t>SMOKING</a:t>
                      </a:r>
                    </a:p>
                    <a:p>
                      <a:pPr marL="10160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080"/>
                        </a:buClr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MS PGothic" pitchFamily="34" charset="-128"/>
                        </a:rPr>
                        <a:t> Rebellion</a:t>
                      </a:r>
                    </a:p>
                    <a:p>
                      <a:pPr marL="10160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080"/>
                        </a:buClr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MS PGothic" pitchFamily="34" charset="-128"/>
                        </a:rPr>
                        <a:t> Sign of</a:t>
                      </a:r>
                    </a:p>
                    <a:p>
                      <a:pPr marL="10160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MS PGothic" pitchFamily="34" charset="-128"/>
                        </a:rPr>
                        <a:t>    independence</a:t>
                      </a:r>
                    </a:p>
                    <a:p>
                      <a:pPr marL="10160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080"/>
                        </a:buClr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MS PGothic" pitchFamily="34" charset="-128"/>
                        </a:rPr>
                        <a:t> Peer conformity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01600" eaLnBrk="0" hangingPunct="0">
                        <a:spcBef>
                          <a:spcPts val="2000"/>
                        </a:spcBef>
                        <a:buClr>
                          <a:schemeClr val="accent1"/>
                        </a:buClr>
                        <a:buSzPct val="90000"/>
                        <a:buFont typeface="Wingdings" pitchFamily="2" charset="2"/>
                        <a:defRPr sz="2000">
                          <a:solidFill>
                            <a:srgbClr val="595959"/>
                          </a:solidFill>
                          <a:latin typeface="Calisto MT" pitchFamily="18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ts val="600"/>
                        </a:spcBef>
                        <a:buClr>
                          <a:srgbClr val="C1F944"/>
                        </a:buClr>
                        <a:buSzPct val="90000"/>
                        <a:buFont typeface="Wingdings" pitchFamily="2" charset="2"/>
                        <a:defRPr>
                          <a:solidFill>
                            <a:srgbClr val="595959"/>
                          </a:solidFill>
                          <a:latin typeface="Calisto MT" pitchFamily="18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90000"/>
                        <a:buFont typeface="Wingdings" pitchFamily="2" charset="2"/>
                        <a:defRPr sz="1600">
                          <a:solidFill>
                            <a:srgbClr val="595959"/>
                          </a:solidFill>
                          <a:latin typeface="Calisto MT" pitchFamily="18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ts val="600"/>
                        </a:spcBef>
                        <a:buClr>
                          <a:srgbClr val="C1F944"/>
                        </a:buClr>
                        <a:buSzPct val="90000"/>
                        <a:buFont typeface="Wingdings" pitchFamily="2" charset="2"/>
                        <a:defRPr sz="1600">
                          <a:solidFill>
                            <a:srgbClr val="595959"/>
                          </a:solidFill>
                          <a:latin typeface="Calisto MT" pitchFamily="18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90000"/>
                        <a:buFont typeface="Wingdings" pitchFamily="2" charset="2"/>
                        <a:defRPr sz="1600">
                          <a:solidFill>
                            <a:srgbClr val="595959"/>
                          </a:solidFill>
                          <a:latin typeface="Calisto MT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0000"/>
                        <a:buFont typeface="Wingdings" pitchFamily="2" charset="2"/>
                        <a:defRPr sz="1600">
                          <a:solidFill>
                            <a:srgbClr val="595959"/>
                          </a:solidFill>
                          <a:latin typeface="Calisto MT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0000"/>
                        <a:buFont typeface="Wingdings" pitchFamily="2" charset="2"/>
                        <a:defRPr sz="1600">
                          <a:solidFill>
                            <a:srgbClr val="595959"/>
                          </a:solidFill>
                          <a:latin typeface="Calisto MT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0000"/>
                        <a:buFont typeface="Wingdings" pitchFamily="2" charset="2"/>
                        <a:defRPr sz="1600">
                          <a:solidFill>
                            <a:srgbClr val="595959"/>
                          </a:solidFill>
                          <a:latin typeface="Calisto MT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0000"/>
                        <a:buFont typeface="Wingdings" pitchFamily="2" charset="2"/>
                        <a:defRPr sz="1600">
                          <a:solidFill>
                            <a:srgbClr val="595959"/>
                          </a:solidFill>
                          <a:latin typeface="Calisto MT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10160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en-US" sz="1400" b="0" i="0" u="sng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MS PGothic" pitchFamily="34" charset="-128"/>
                        </a:rPr>
                        <a:t>NOT SMOKING</a:t>
                      </a: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MS PGothic" pitchFamily="34" charset="-128"/>
                        </a:rPr>
                        <a:t> </a:t>
                      </a:r>
                    </a:p>
                    <a:p>
                      <a:pPr marL="10160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080"/>
                        </a:buClr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MS PGothic" pitchFamily="34" charset="-128"/>
                        </a:rPr>
                        <a:t>Reduces risk of </a:t>
                      </a:r>
                    </a:p>
                    <a:p>
                      <a:pPr marL="10160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MS PGothic" pitchFamily="34" charset="-128"/>
                        </a:rPr>
                        <a:t>   distant health </a:t>
                      </a:r>
                    </a:p>
                    <a:p>
                      <a:pPr marL="10160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MS PGothic" pitchFamily="34" charset="-128"/>
                        </a:rPr>
                        <a:t>   problems</a:t>
                      </a:r>
                    </a:p>
                    <a:p>
                      <a:pPr marL="10160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MS PGothic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04938">
                <a:tc>
                  <a:txBody>
                    <a:bodyPr/>
                    <a:lstStyle>
                      <a:lvl1pPr marL="101600" eaLnBrk="0" hangingPunct="0">
                        <a:spcBef>
                          <a:spcPts val="2000"/>
                        </a:spcBef>
                        <a:buClr>
                          <a:schemeClr val="accent1"/>
                        </a:buClr>
                        <a:buSzPct val="90000"/>
                        <a:buFont typeface="Wingdings" pitchFamily="2" charset="2"/>
                        <a:defRPr sz="2000">
                          <a:solidFill>
                            <a:srgbClr val="595959"/>
                          </a:solidFill>
                          <a:latin typeface="Calisto MT" pitchFamily="18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ts val="600"/>
                        </a:spcBef>
                        <a:buClr>
                          <a:srgbClr val="C1F944"/>
                        </a:buClr>
                        <a:buSzPct val="90000"/>
                        <a:buFont typeface="Wingdings" pitchFamily="2" charset="2"/>
                        <a:defRPr>
                          <a:solidFill>
                            <a:srgbClr val="595959"/>
                          </a:solidFill>
                          <a:latin typeface="Calisto MT" pitchFamily="18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90000"/>
                        <a:buFont typeface="Wingdings" pitchFamily="2" charset="2"/>
                        <a:defRPr sz="1600">
                          <a:solidFill>
                            <a:srgbClr val="595959"/>
                          </a:solidFill>
                          <a:latin typeface="Calisto MT" pitchFamily="18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ts val="600"/>
                        </a:spcBef>
                        <a:buClr>
                          <a:srgbClr val="C1F944"/>
                        </a:buClr>
                        <a:buSzPct val="90000"/>
                        <a:buFont typeface="Wingdings" pitchFamily="2" charset="2"/>
                        <a:defRPr sz="1600">
                          <a:solidFill>
                            <a:srgbClr val="595959"/>
                          </a:solidFill>
                          <a:latin typeface="Calisto MT" pitchFamily="18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90000"/>
                        <a:buFont typeface="Wingdings" pitchFamily="2" charset="2"/>
                        <a:defRPr sz="1600">
                          <a:solidFill>
                            <a:srgbClr val="595959"/>
                          </a:solidFill>
                          <a:latin typeface="Calisto MT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0000"/>
                        <a:buFont typeface="Wingdings" pitchFamily="2" charset="2"/>
                        <a:defRPr sz="1600">
                          <a:solidFill>
                            <a:srgbClr val="595959"/>
                          </a:solidFill>
                          <a:latin typeface="Calisto MT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0000"/>
                        <a:buFont typeface="Wingdings" pitchFamily="2" charset="2"/>
                        <a:defRPr sz="1600">
                          <a:solidFill>
                            <a:srgbClr val="595959"/>
                          </a:solidFill>
                          <a:latin typeface="Calisto MT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0000"/>
                        <a:buFont typeface="Wingdings" pitchFamily="2" charset="2"/>
                        <a:defRPr sz="1600">
                          <a:solidFill>
                            <a:srgbClr val="595959"/>
                          </a:solidFill>
                          <a:latin typeface="Calisto MT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0000"/>
                        <a:buFont typeface="Wingdings" pitchFamily="2" charset="2"/>
                        <a:defRPr sz="1600">
                          <a:solidFill>
                            <a:srgbClr val="595959"/>
                          </a:solidFill>
                          <a:latin typeface="Calisto MT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10160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080"/>
                        </a:buClr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MS PGothic" pitchFamily="34" charset="-128"/>
                        </a:rPr>
                        <a:t> Smell / yellow teeth</a:t>
                      </a:r>
                    </a:p>
                    <a:p>
                      <a:pPr marL="10160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080"/>
                        </a:buClr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MS PGothic" pitchFamily="34" charset="-128"/>
                        </a:rPr>
                        <a:t> Possible health </a:t>
                      </a:r>
                    </a:p>
                    <a:p>
                      <a:pPr marL="10160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MS PGothic" pitchFamily="34" charset="-128"/>
                        </a:rPr>
                        <a:t>   problems – distant </a:t>
                      </a:r>
                    </a:p>
                    <a:p>
                      <a:pPr marL="10160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MS PGothic" pitchFamily="34" charset="-128"/>
                        </a:rPr>
                        <a:t>   future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01600" eaLnBrk="0" hangingPunct="0">
                        <a:spcBef>
                          <a:spcPts val="2000"/>
                        </a:spcBef>
                        <a:buClr>
                          <a:schemeClr val="accent1"/>
                        </a:buClr>
                        <a:buSzPct val="90000"/>
                        <a:buFont typeface="Wingdings" pitchFamily="2" charset="2"/>
                        <a:defRPr sz="2000">
                          <a:solidFill>
                            <a:srgbClr val="595959"/>
                          </a:solidFill>
                          <a:latin typeface="Calisto MT" pitchFamily="18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ts val="600"/>
                        </a:spcBef>
                        <a:buClr>
                          <a:srgbClr val="C1F944"/>
                        </a:buClr>
                        <a:buSzPct val="90000"/>
                        <a:buFont typeface="Wingdings" pitchFamily="2" charset="2"/>
                        <a:defRPr>
                          <a:solidFill>
                            <a:srgbClr val="595959"/>
                          </a:solidFill>
                          <a:latin typeface="Calisto MT" pitchFamily="18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90000"/>
                        <a:buFont typeface="Wingdings" pitchFamily="2" charset="2"/>
                        <a:defRPr sz="1600">
                          <a:solidFill>
                            <a:srgbClr val="595959"/>
                          </a:solidFill>
                          <a:latin typeface="Calisto MT" pitchFamily="18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ts val="600"/>
                        </a:spcBef>
                        <a:buClr>
                          <a:srgbClr val="C1F944"/>
                        </a:buClr>
                        <a:buSzPct val="90000"/>
                        <a:buFont typeface="Wingdings" pitchFamily="2" charset="2"/>
                        <a:defRPr sz="1600">
                          <a:solidFill>
                            <a:srgbClr val="595959"/>
                          </a:solidFill>
                          <a:latin typeface="Calisto MT" pitchFamily="18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90000"/>
                        <a:buFont typeface="Wingdings" pitchFamily="2" charset="2"/>
                        <a:defRPr sz="1600">
                          <a:solidFill>
                            <a:srgbClr val="595959"/>
                          </a:solidFill>
                          <a:latin typeface="Calisto MT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0000"/>
                        <a:buFont typeface="Wingdings" pitchFamily="2" charset="2"/>
                        <a:defRPr sz="1600">
                          <a:solidFill>
                            <a:srgbClr val="595959"/>
                          </a:solidFill>
                          <a:latin typeface="Calisto MT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0000"/>
                        <a:buFont typeface="Wingdings" pitchFamily="2" charset="2"/>
                        <a:defRPr sz="1600">
                          <a:solidFill>
                            <a:srgbClr val="595959"/>
                          </a:solidFill>
                          <a:latin typeface="Calisto MT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0000"/>
                        <a:buFont typeface="Wingdings" pitchFamily="2" charset="2"/>
                        <a:defRPr sz="1600">
                          <a:solidFill>
                            <a:srgbClr val="595959"/>
                          </a:solidFill>
                          <a:latin typeface="Calisto MT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0000"/>
                        <a:buFont typeface="Wingdings" pitchFamily="2" charset="2"/>
                        <a:defRPr sz="1600">
                          <a:solidFill>
                            <a:srgbClr val="595959"/>
                          </a:solidFill>
                          <a:latin typeface="Calisto MT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10160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MS PGothic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41329" name="Text Box 30"/>
          <p:cNvSpPr txBox="1">
            <a:spLocks noChangeArrowheads="1"/>
          </p:cNvSpPr>
          <p:nvPr/>
        </p:nvSpPr>
        <p:spPr bwMode="auto">
          <a:xfrm rot="-5400000">
            <a:off x="6053138" y="5376863"/>
            <a:ext cx="6381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20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S"/>
              <a:defRPr sz="2200"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ts val="600"/>
              </a:spcBef>
              <a:buClr>
                <a:srgbClr val="C1F944"/>
              </a:buClr>
              <a:buSzPct val="90000"/>
              <a:buFont typeface="Wingdings" panose="05000000000000000000" pitchFamily="2" charset="2"/>
              <a:buChar char="S"/>
              <a:defRPr sz="2000"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ts val="6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S"/>
              <a:defRPr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ts val="600"/>
              </a:spcBef>
              <a:buClr>
                <a:srgbClr val="C1F944"/>
              </a:buClr>
              <a:buSzPct val="90000"/>
              <a:buFont typeface="Wingdings" panose="05000000000000000000" pitchFamily="2" charset="2"/>
              <a:buChar char="S"/>
              <a:defRPr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ts val="6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S"/>
              <a:defRPr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S"/>
              <a:defRPr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S"/>
              <a:defRPr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S"/>
              <a:defRPr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S"/>
              <a:defRPr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en-US" sz="1400" kern="0">
                <a:solidFill>
                  <a:schemeClr val="tx1"/>
                </a:solidFill>
                <a:latin typeface="Arial" panose="020B0604020202020204" pitchFamily="34" charset="0"/>
              </a:rPr>
              <a:t>Costs</a:t>
            </a:r>
          </a:p>
        </p:txBody>
      </p:sp>
      <p:sp>
        <p:nvSpPr>
          <p:cNvPr id="207905" name="Text Box 33"/>
          <p:cNvSpPr txBox="1">
            <a:spLocks noChangeArrowheads="1"/>
          </p:cNvSpPr>
          <p:nvPr/>
        </p:nvSpPr>
        <p:spPr bwMode="auto">
          <a:xfrm>
            <a:off x="1516062" y="6596064"/>
            <a:ext cx="5335588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1200" kern="0">
                <a:latin typeface="Arial" pitchFamily="34" charset="0"/>
              </a:rPr>
              <a:t>Source: </a:t>
            </a:r>
            <a:r>
              <a:rPr lang="ja-JP" altLang="en-US" sz="1200" kern="0"/>
              <a:t>“</a:t>
            </a:r>
            <a:r>
              <a:rPr lang="en-US" altLang="ja-JP" sz="1200" kern="0">
                <a:latin typeface="Arial" pitchFamily="34" charset="0"/>
              </a:rPr>
              <a:t>truth</a:t>
            </a:r>
            <a:r>
              <a:rPr lang="ja-JP" altLang="en-US" sz="1200" kern="0"/>
              <a:t>”</a:t>
            </a:r>
            <a:r>
              <a:rPr lang="en-US" altLang="ja-JP" sz="1200" kern="0">
                <a:latin typeface="Arial" pitchFamily="34" charset="0"/>
              </a:rPr>
              <a:t> campaign developed by Crispin Porter + Bogusky Agency</a:t>
            </a:r>
            <a:endParaRPr lang="en-US" altLang="en-US" sz="1200" kern="0">
              <a:latin typeface="Arial" pitchFamily="34" charset="0"/>
            </a:endParaRPr>
          </a:p>
        </p:txBody>
      </p:sp>
      <p:sp>
        <p:nvSpPr>
          <p:cNvPr id="23" name="Title 3"/>
          <p:cNvSpPr txBox="1">
            <a:spLocks/>
          </p:cNvSpPr>
          <p:nvPr/>
        </p:nvSpPr>
        <p:spPr>
          <a:xfrm>
            <a:off x="1516062" y="463065"/>
            <a:ext cx="9144000" cy="1014737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100" b="1" dirty="0">
                <a:latin typeface="Helvetica" charset="0"/>
              </a:rPr>
              <a:t>Social Marketing Best Practices</a:t>
            </a:r>
          </a:p>
          <a:p>
            <a:pPr algn="ctr"/>
            <a:r>
              <a:rPr lang="en-US" sz="3100" b="1" dirty="0">
                <a:latin typeface="Helvetica" charset="0"/>
              </a:rPr>
              <a:t>and Examples from Around the World”</a:t>
            </a:r>
            <a:endParaRPr lang="en-US" sz="1600" b="1" i="1" dirty="0">
              <a:latin typeface="Helvetica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0652" y="1477802"/>
            <a:ext cx="1098034" cy="1076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409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7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7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7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1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7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1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1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7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17" grpId="0"/>
      <p:bldP spid="141329" grpId="0"/>
      <p:bldP spid="20790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Number Placeholder 2"/>
          <p:cNvSpPr>
            <a:spLocks noGrp="1"/>
          </p:cNvSpPr>
          <p:nvPr>
            <p:ph type="sldNum" sz="quarter" idx="12"/>
          </p:nvPr>
        </p:nvSpPr>
        <p:spPr bwMode="auto">
          <a:xfrm>
            <a:off x="4648200" y="6356351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20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S"/>
              <a:defRPr sz="2200"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ts val="600"/>
              </a:spcBef>
              <a:buClr>
                <a:srgbClr val="C1F944"/>
              </a:buClr>
              <a:buSzPct val="90000"/>
              <a:buFont typeface="Wingdings" panose="05000000000000000000" pitchFamily="2" charset="2"/>
              <a:buChar char="S"/>
              <a:defRPr sz="2000"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ts val="6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S"/>
              <a:defRPr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ts val="600"/>
              </a:spcBef>
              <a:buClr>
                <a:srgbClr val="C1F944"/>
              </a:buClr>
              <a:buSzPct val="90000"/>
              <a:buFont typeface="Wingdings" panose="05000000000000000000" pitchFamily="2" charset="2"/>
              <a:buChar char="S"/>
              <a:defRPr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ts val="6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S"/>
              <a:defRPr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S"/>
              <a:defRPr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S"/>
              <a:defRPr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S"/>
              <a:defRPr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S"/>
              <a:defRPr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None/>
            </a:pPr>
            <a:fld id="{B629F0DA-1840-46BB-8158-4D17A35BDDBE}" type="slidenum">
              <a:rPr lang="en-US" altLang="en-US" sz="1100" kern="0">
                <a:solidFill>
                  <a:srgbClr val="7F7F7F"/>
                </a:solidFill>
                <a:latin typeface="Lucida Grande" charset="0"/>
              </a:rPr>
              <a:pPr eaLnBrk="1" hangingPunct="1">
                <a:spcBef>
                  <a:spcPct val="0"/>
                </a:spcBef>
                <a:buClrTx/>
                <a:buSzTx/>
                <a:buNone/>
              </a:pPr>
              <a:t>21</a:t>
            </a:fld>
            <a:endParaRPr lang="en-US" altLang="en-US" sz="1100" kern="0">
              <a:solidFill>
                <a:srgbClr val="7F7F7F"/>
              </a:solidFill>
              <a:latin typeface="Lucida Grande" charset="0"/>
            </a:endParaRPr>
          </a:p>
        </p:txBody>
      </p:sp>
      <p:sp>
        <p:nvSpPr>
          <p:cNvPr id="211971" name="Rectangle 3"/>
          <p:cNvSpPr>
            <a:spLocks noChangeArrowheads="1"/>
          </p:cNvSpPr>
          <p:nvPr/>
        </p:nvSpPr>
        <p:spPr bwMode="auto">
          <a:xfrm>
            <a:off x="1524001" y="1524305"/>
            <a:ext cx="6879771" cy="52720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230188" indent="-230188" eaLnBrk="0" hangingPunct="0">
              <a:defRPr sz="2400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9pPr>
          </a:lstStyle>
          <a:p>
            <a:pPr marL="0" indent="0">
              <a:lnSpc>
                <a:spcPct val="90000"/>
              </a:lnSpc>
              <a:spcBef>
                <a:spcPct val="20000"/>
              </a:spcBef>
              <a:spcAft>
                <a:spcPts val="1200"/>
              </a:spcAft>
              <a:buClr>
                <a:srgbClr val="008080"/>
              </a:buClr>
              <a:defRPr/>
            </a:pPr>
            <a:r>
              <a:rPr lang="en-US" altLang="ja-JP" b="1" i="1" u="sng" kern="0" dirty="0">
                <a:latin typeface="Helvetica" charset="0"/>
              </a:rPr>
              <a:t>“truth” </a:t>
            </a:r>
            <a:r>
              <a:rPr lang="en-US" altLang="ja-JP" i="1" u="sng" kern="0" dirty="0">
                <a:latin typeface="Helvetica" charset="0"/>
              </a:rPr>
              <a:t>Smoking Cessation Campaign in the U.S.</a:t>
            </a:r>
            <a:endParaRPr lang="en-US" altLang="en-US" kern="0" dirty="0">
              <a:latin typeface="Helvetica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008080"/>
              </a:buClr>
              <a:buFont typeface="Times" charset="0"/>
              <a:buChar char="•"/>
              <a:defRPr/>
            </a:pPr>
            <a:r>
              <a:rPr lang="en-US" altLang="en-US" kern="0" dirty="0">
                <a:latin typeface="Helvetica" charset="0"/>
              </a:rPr>
              <a:t>Armed with this perspective, marketers came up with a new brand/brand position able to fulfill  these </a:t>
            </a:r>
            <a:r>
              <a:rPr lang="ja-JP" altLang="en-US" kern="0" dirty="0">
                <a:latin typeface="Helvetica" charset="0"/>
              </a:rPr>
              <a:t>“</a:t>
            </a:r>
            <a:r>
              <a:rPr lang="en-US" altLang="ja-JP" kern="0" dirty="0">
                <a:latin typeface="Helvetica" charset="0"/>
              </a:rPr>
              <a:t>need states</a:t>
            </a:r>
            <a:r>
              <a:rPr lang="ja-JP" altLang="en-US" kern="0" dirty="0">
                <a:latin typeface="Helvetica" charset="0"/>
              </a:rPr>
              <a:t>”</a:t>
            </a:r>
            <a:r>
              <a:rPr lang="en-US" altLang="ja-JP" kern="0" dirty="0">
                <a:latin typeface="Helvetica" charset="0"/>
              </a:rPr>
              <a:t> and provide a sense of control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008080"/>
              </a:buClr>
              <a:buFont typeface="Arial" pitchFamily="34" charset="0"/>
              <a:buChar char="•"/>
              <a:defRPr/>
            </a:pPr>
            <a:r>
              <a:rPr lang="en-US" altLang="en-US" kern="0" dirty="0">
                <a:latin typeface="Helvetica" charset="0"/>
              </a:rPr>
              <a:t>A brand to match big tobacco brands </a:t>
            </a:r>
            <a:r>
              <a:rPr lang="ja-JP" altLang="en-US" kern="0" dirty="0">
                <a:latin typeface="Helvetica" charset="0"/>
              </a:rPr>
              <a:t>“</a:t>
            </a:r>
            <a:r>
              <a:rPr lang="en-US" altLang="ja-JP" kern="0" dirty="0">
                <a:latin typeface="Helvetica" charset="0"/>
              </a:rPr>
              <a:t>toe-to-toe</a:t>
            </a:r>
            <a:r>
              <a:rPr lang="ja-JP" altLang="en-US" kern="0" dirty="0">
                <a:latin typeface="Helvetica" charset="0"/>
              </a:rPr>
              <a:t>”</a:t>
            </a:r>
            <a:endParaRPr lang="en-US" altLang="en-US" kern="0" dirty="0">
              <a:latin typeface="Helvetica" charset="0"/>
            </a:endParaRPr>
          </a:p>
        </p:txBody>
      </p:sp>
      <p:pic>
        <p:nvPicPr>
          <p:cNvPr id="143364" name="Picture 34" descr="truth-adv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976" y="4587271"/>
            <a:ext cx="3201308" cy="213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2004" name="Text Box 36"/>
          <p:cNvSpPr txBox="1">
            <a:spLocks noChangeArrowheads="1"/>
          </p:cNvSpPr>
          <p:nvPr/>
        </p:nvSpPr>
        <p:spPr bwMode="auto">
          <a:xfrm>
            <a:off x="1524000" y="6605588"/>
            <a:ext cx="5786438" cy="2524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1200" kern="0">
                <a:latin typeface="Arial" pitchFamily="34" charset="0"/>
              </a:rPr>
              <a:t>Source:  </a:t>
            </a:r>
            <a:r>
              <a:rPr lang="ja-JP" altLang="en-US" sz="1200" kern="0"/>
              <a:t>“</a:t>
            </a:r>
            <a:r>
              <a:rPr lang="en-US" altLang="ja-JP" sz="1200" kern="0">
                <a:latin typeface="Arial" pitchFamily="34" charset="0"/>
              </a:rPr>
              <a:t>truth</a:t>
            </a:r>
            <a:r>
              <a:rPr lang="ja-JP" altLang="en-US" sz="1200" kern="0"/>
              <a:t>”</a:t>
            </a:r>
            <a:r>
              <a:rPr lang="en-US" altLang="ja-JP" sz="1200" kern="0">
                <a:latin typeface="Arial" pitchFamily="34" charset="0"/>
              </a:rPr>
              <a:t> campaign developed by Crispin Porter + Bogusky Agency</a:t>
            </a:r>
            <a:endParaRPr lang="en-US" altLang="en-US" sz="1200" kern="0">
              <a:latin typeface="Arial" pitchFamily="34" charset="0"/>
            </a:endParaRPr>
          </a:p>
        </p:txBody>
      </p:sp>
      <p:pic>
        <p:nvPicPr>
          <p:cNvPr id="9" name="Picture 8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848" y="4295310"/>
            <a:ext cx="3810000" cy="226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3"/>
          <p:cNvSpPr txBox="1">
            <a:spLocks/>
          </p:cNvSpPr>
          <p:nvPr/>
        </p:nvSpPr>
        <p:spPr>
          <a:xfrm>
            <a:off x="1516062" y="463065"/>
            <a:ext cx="9144000" cy="1014737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100" b="1" dirty="0">
                <a:latin typeface="Helvetica" charset="0"/>
              </a:rPr>
              <a:t>Social Marketing Best Practices</a:t>
            </a:r>
          </a:p>
          <a:p>
            <a:pPr algn="ctr"/>
            <a:r>
              <a:rPr lang="en-US" sz="3100" b="1" dirty="0">
                <a:latin typeface="Helvetica" charset="0"/>
              </a:rPr>
              <a:t>and Examples from Around the World</a:t>
            </a:r>
            <a:endParaRPr lang="en-US" sz="1600" b="1" i="1" dirty="0">
              <a:latin typeface="Helvetica" charset="0"/>
            </a:endParaRPr>
          </a:p>
        </p:txBody>
      </p:sp>
      <p:pic>
        <p:nvPicPr>
          <p:cNvPr id="143365" name="Picture 35" descr="truth-adv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3810" y="1921575"/>
            <a:ext cx="2116253" cy="2855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127454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1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1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1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1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1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1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1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1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1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33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3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3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33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3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3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20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20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20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00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2"/>
          <p:cNvSpPr>
            <a:spLocks noGrp="1"/>
          </p:cNvSpPr>
          <p:nvPr>
            <p:ph type="sldNum" sz="quarter" idx="12"/>
          </p:nvPr>
        </p:nvSpPr>
        <p:spPr bwMode="auto">
          <a:xfrm>
            <a:off x="4648200" y="6356351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20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S"/>
              <a:defRPr sz="2200"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ts val="600"/>
              </a:spcBef>
              <a:buClr>
                <a:srgbClr val="C1F944"/>
              </a:buClr>
              <a:buSzPct val="90000"/>
              <a:buFont typeface="Wingdings" panose="05000000000000000000" pitchFamily="2" charset="2"/>
              <a:buChar char="S"/>
              <a:defRPr sz="2000"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ts val="6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S"/>
              <a:defRPr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ts val="600"/>
              </a:spcBef>
              <a:buClr>
                <a:srgbClr val="C1F944"/>
              </a:buClr>
              <a:buSzPct val="90000"/>
              <a:buFont typeface="Wingdings" panose="05000000000000000000" pitchFamily="2" charset="2"/>
              <a:buChar char="S"/>
              <a:defRPr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ts val="6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S"/>
              <a:defRPr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S"/>
              <a:defRPr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S"/>
              <a:defRPr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S"/>
              <a:defRPr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S"/>
              <a:defRPr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None/>
            </a:pPr>
            <a:fld id="{E37E187E-D13C-48FE-A2BF-41126FF3BD96}" type="slidenum">
              <a:rPr lang="en-US" altLang="en-US" sz="1100" kern="0">
                <a:solidFill>
                  <a:srgbClr val="7F7F7F"/>
                </a:solidFill>
                <a:latin typeface="Lucida Grande" charset="0"/>
              </a:rPr>
              <a:pPr eaLnBrk="1" hangingPunct="1">
                <a:spcBef>
                  <a:spcPct val="0"/>
                </a:spcBef>
                <a:buClrTx/>
                <a:buSzTx/>
                <a:buNone/>
              </a:pPr>
              <a:t>22</a:t>
            </a:fld>
            <a:endParaRPr lang="en-US" altLang="en-US" sz="1100" kern="0">
              <a:solidFill>
                <a:srgbClr val="7F7F7F"/>
              </a:solidFill>
              <a:latin typeface="Lucida Grande" charset="0"/>
            </a:endParaRPr>
          </a:p>
        </p:txBody>
      </p:sp>
      <p:sp>
        <p:nvSpPr>
          <p:cNvPr id="214019" name="Rectangle 3"/>
          <p:cNvSpPr>
            <a:spLocks noChangeArrowheads="1"/>
          </p:cNvSpPr>
          <p:nvPr/>
        </p:nvSpPr>
        <p:spPr bwMode="auto">
          <a:xfrm>
            <a:off x="1540846" y="1602822"/>
            <a:ext cx="5290036" cy="4259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230188" indent="-230188" eaLnBrk="0" hangingPunct="0">
              <a:spcBef>
                <a:spcPct val="20000"/>
              </a:spcBef>
              <a:buClr>
                <a:srgbClr val="FF6600"/>
              </a:buClr>
              <a:defRPr/>
            </a:pPr>
            <a:r>
              <a:rPr lang="en-US" altLang="ja-JP" b="1" i="1" u="sng" kern="0" dirty="0">
                <a:solidFill>
                  <a:sysClr val="windowText" lastClr="000000"/>
                </a:solidFill>
                <a:latin typeface="Helvetica" charset="0"/>
              </a:rPr>
              <a:t>“truth” </a:t>
            </a:r>
            <a:r>
              <a:rPr lang="en-US" altLang="ja-JP" i="1" u="sng" kern="0" dirty="0">
                <a:solidFill>
                  <a:sysClr val="windowText" lastClr="000000"/>
                </a:solidFill>
                <a:latin typeface="Helvetica" charset="0"/>
              </a:rPr>
              <a:t>Smoking Cessation Campaign in the U.S.</a:t>
            </a:r>
          </a:p>
          <a:p>
            <a:pPr marL="230188" indent="-230188" eaLnBrk="0" hangingPunct="0">
              <a:spcBef>
                <a:spcPct val="20000"/>
              </a:spcBef>
              <a:buClr>
                <a:srgbClr val="FF6600"/>
              </a:buClr>
              <a:defRPr/>
            </a:pPr>
            <a:endParaRPr lang="en-US" kern="0" dirty="0">
              <a:solidFill>
                <a:sysClr val="windowText" lastClr="000000"/>
              </a:solidFill>
              <a:latin typeface="Helvetica" charset="0"/>
            </a:endParaRPr>
          </a:p>
          <a:p>
            <a:pPr marL="230188" indent="-230188" eaLnBrk="0" hangingPunct="0">
              <a:spcBef>
                <a:spcPct val="20000"/>
              </a:spcBef>
              <a:buClr>
                <a:srgbClr val="FF6600"/>
              </a:buClr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Helvetica" charset="0"/>
              </a:rPr>
              <a:t>Early Results:</a:t>
            </a:r>
            <a:endParaRPr lang="en-US" altLang="ja-JP" i="1" u="sng" kern="0" dirty="0">
              <a:solidFill>
                <a:sysClr val="windowText" lastClr="000000"/>
              </a:solidFill>
              <a:latin typeface="Helvetica" charset="0"/>
            </a:endParaRPr>
          </a:p>
          <a:p>
            <a:pPr marL="230188" indent="-230188" eaLnBrk="0" hangingPunct="0">
              <a:lnSpc>
                <a:spcPct val="20000"/>
              </a:lnSpc>
              <a:spcBef>
                <a:spcPct val="20000"/>
              </a:spcBef>
              <a:buClr>
                <a:srgbClr val="FF6600"/>
              </a:buClr>
              <a:buFont typeface="Arial" charset="0"/>
              <a:buChar char="•"/>
              <a:defRPr/>
            </a:pPr>
            <a:endParaRPr lang="en-US" kern="0" dirty="0">
              <a:solidFill>
                <a:sysClr val="windowText" lastClr="000000"/>
              </a:solidFill>
              <a:latin typeface="Helvetica" charset="0"/>
              <a:ea typeface="ＭＳ Ｐゴシック" charset="0"/>
            </a:endParaRPr>
          </a:p>
          <a:p>
            <a:pPr marL="230188" indent="-230188" eaLnBrk="0" hangingPunct="0">
              <a:spcBef>
                <a:spcPct val="20000"/>
              </a:spcBef>
              <a:buClr>
                <a:srgbClr val="008080"/>
              </a:buClr>
              <a:buFont typeface="Arial" charset="0"/>
              <a:buChar char="•"/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Helvetica" charset="0"/>
                <a:ea typeface="ＭＳ Ｐゴシック" charset="0"/>
              </a:rPr>
              <a:t>Reductions in Prevalence:</a:t>
            </a:r>
          </a:p>
          <a:p>
            <a:pPr marL="512763" lvl="1" indent="-166688" eaLnBrk="0" hangingPunct="0">
              <a:spcBef>
                <a:spcPct val="20000"/>
              </a:spcBef>
              <a:buClr>
                <a:srgbClr val="7F7F7F"/>
              </a:buClr>
              <a:buSzPct val="80000"/>
              <a:buFont typeface="Wingdings" charset="0"/>
              <a:buChar char="§"/>
              <a:defRPr/>
            </a:pPr>
            <a:r>
              <a:rPr lang="en-US" sz="2000" kern="0" dirty="0">
                <a:solidFill>
                  <a:sysClr val="windowText" lastClr="000000"/>
                </a:solidFill>
                <a:latin typeface="Helvetica" charset="0"/>
                <a:ea typeface="ＭＳ Ｐゴシック" charset="0"/>
              </a:rPr>
              <a:t>From 1998 to 2001, cigarette use in Florida declined by 47% among middle school students and by 30% among high school students</a:t>
            </a:r>
          </a:p>
          <a:p>
            <a:pPr marL="512763" lvl="1" indent="-166688" eaLnBrk="0" hangingPunct="0">
              <a:spcBef>
                <a:spcPct val="20000"/>
              </a:spcBef>
              <a:buClr>
                <a:srgbClr val="7F7F7F"/>
              </a:buClr>
              <a:buSzPct val="80000"/>
              <a:buFont typeface="Wingdings" charset="0"/>
              <a:buChar char="§"/>
              <a:defRPr/>
            </a:pPr>
            <a:r>
              <a:rPr lang="en-US" sz="2000" kern="0" dirty="0">
                <a:solidFill>
                  <a:sysClr val="windowText" lastClr="000000"/>
                </a:solidFill>
                <a:latin typeface="Helvetica" charset="0"/>
                <a:ea typeface="ＭＳ Ｐゴシック" charset="0"/>
              </a:rPr>
              <a:t>This represented 74,657 fewer youth smokers and 24,637 fewer smoking related deaths</a:t>
            </a: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6784794" y="2107129"/>
            <a:ext cx="3865562" cy="4541553"/>
            <a:chOff x="4473575" y="1785938"/>
            <a:chExt cx="4260850" cy="4823212"/>
          </a:xfrm>
        </p:grpSpPr>
        <p:sp>
          <p:nvSpPr>
            <p:cNvPr id="44039" name="Rectangle 8"/>
            <p:cNvSpPr>
              <a:spLocks noChangeArrowheads="1"/>
            </p:cNvSpPr>
            <p:nvPr/>
          </p:nvSpPr>
          <p:spPr bwMode="auto">
            <a:xfrm>
              <a:off x="5600700" y="5583238"/>
              <a:ext cx="203621" cy="326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ts val="2000"/>
                </a:spcBef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 sz="2200"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spcBef>
                  <a:spcPts val="600"/>
                </a:spcBef>
                <a:buClr>
                  <a:srgbClr val="C1F944"/>
                </a:buClr>
                <a:buSzPct val="90000"/>
                <a:buFont typeface="Wingdings" panose="05000000000000000000" pitchFamily="2" charset="2"/>
                <a:buChar char="S"/>
                <a:defRPr sz="2000"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spcBef>
                  <a:spcPts val="600"/>
                </a:spcBef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spcBef>
                  <a:spcPts val="600"/>
                </a:spcBef>
                <a:buClr>
                  <a:srgbClr val="C1F944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spcBef>
                  <a:spcPts val="600"/>
                </a:spcBef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None/>
              </a:pPr>
              <a:endParaRPr lang="en-US" altLang="en-US" sz="1400" kern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4040" name="Freeform 9"/>
            <p:cNvSpPr>
              <a:spLocks/>
            </p:cNvSpPr>
            <p:nvPr/>
          </p:nvSpPr>
          <p:spPr bwMode="auto">
            <a:xfrm>
              <a:off x="5022850" y="6081713"/>
              <a:ext cx="3709988" cy="247650"/>
            </a:xfrm>
            <a:custGeom>
              <a:avLst/>
              <a:gdLst>
                <a:gd name="T0" fmla="*/ 0 w 2337"/>
                <a:gd name="T1" fmla="*/ 2147483647 h 156"/>
                <a:gd name="T2" fmla="*/ 2147483647 w 2337"/>
                <a:gd name="T3" fmla="*/ 0 h 156"/>
                <a:gd name="T4" fmla="*/ 2147483647 w 2337"/>
                <a:gd name="T5" fmla="*/ 0 h 156"/>
                <a:gd name="T6" fmla="*/ 2147483647 w 2337"/>
                <a:gd name="T7" fmla="*/ 2147483647 h 156"/>
                <a:gd name="T8" fmla="*/ 0 w 2337"/>
                <a:gd name="T9" fmla="*/ 2147483647 h 1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37" h="156">
                  <a:moveTo>
                    <a:pt x="0" y="156"/>
                  </a:moveTo>
                  <a:lnTo>
                    <a:pt x="40" y="0"/>
                  </a:lnTo>
                  <a:lnTo>
                    <a:pt x="2297" y="0"/>
                  </a:lnTo>
                  <a:lnTo>
                    <a:pt x="2337" y="156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041" name="Freeform 10"/>
            <p:cNvSpPr>
              <a:spLocks/>
            </p:cNvSpPr>
            <p:nvPr/>
          </p:nvSpPr>
          <p:spPr bwMode="auto">
            <a:xfrm>
              <a:off x="5022850" y="6081713"/>
              <a:ext cx="3709988" cy="247650"/>
            </a:xfrm>
            <a:custGeom>
              <a:avLst/>
              <a:gdLst>
                <a:gd name="T0" fmla="*/ 2147483647 w 2337"/>
                <a:gd name="T1" fmla="*/ 0 h 156"/>
                <a:gd name="T2" fmla="*/ 2147483647 w 2337"/>
                <a:gd name="T3" fmla="*/ 2147483647 h 156"/>
                <a:gd name="T4" fmla="*/ 0 w 2337"/>
                <a:gd name="T5" fmla="*/ 2147483647 h 156"/>
                <a:gd name="T6" fmla="*/ 2147483647 w 2337"/>
                <a:gd name="T7" fmla="*/ 0 h 156"/>
                <a:gd name="T8" fmla="*/ 2147483647 w 2337"/>
                <a:gd name="T9" fmla="*/ 0 h 1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37" h="156">
                  <a:moveTo>
                    <a:pt x="2297" y="0"/>
                  </a:moveTo>
                  <a:lnTo>
                    <a:pt x="2337" y="156"/>
                  </a:lnTo>
                  <a:lnTo>
                    <a:pt x="0" y="156"/>
                  </a:lnTo>
                  <a:lnTo>
                    <a:pt x="40" y="0"/>
                  </a:lnTo>
                  <a:lnTo>
                    <a:pt x="2297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042" name="Line 11"/>
            <p:cNvSpPr>
              <a:spLocks noChangeShapeType="1"/>
            </p:cNvSpPr>
            <p:nvPr/>
          </p:nvSpPr>
          <p:spPr bwMode="auto">
            <a:xfrm>
              <a:off x="5022850" y="6329363"/>
              <a:ext cx="3709988" cy="15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043" name="Line 12"/>
            <p:cNvSpPr>
              <a:spLocks noChangeShapeType="1"/>
            </p:cNvSpPr>
            <p:nvPr/>
          </p:nvSpPr>
          <p:spPr bwMode="auto">
            <a:xfrm>
              <a:off x="5022850" y="6329363"/>
              <a:ext cx="1588" cy="6826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044" name="Line 13"/>
            <p:cNvSpPr>
              <a:spLocks noChangeShapeType="1"/>
            </p:cNvSpPr>
            <p:nvPr/>
          </p:nvSpPr>
          <p:spPr bwMode="auto">
            <a:xfrm>
              <a:off x="6878638" y="6329363"/>
              <a:ext cx="1587" cy="6826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045" name="Line 14"/>
            <p:cNvSpPr>
              <a:spLocks noChangeShapeType="1"/>
            </p:cNvSpPr>
            <p:nvPr/>
          </p:nvSpPr>
          <p:spPr bwMode="auto">
            <a:xfrm>
              <a:off x="8732838" y="6329363"/>
              <a:ext cx="1587" cy="6826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046" name="Rectangle 15"/>
            <p:cNvSpPr>
              <a:spLocks noChangeArrowheads="1"/>
            </p:cNvSpPr>
            <p:nvPr/>
          </p:nvSpPr>
          <p:spPr bwMode="auto">
            <a:xfrm>
              <a:off x="5516563" y="6429375"/>
              <a:ext cx="1053087" cy="179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ts val="2000"/>
                </a:spcBef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 sz="2200"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spcBef>
                  <a:spcPts val="600"/>
                </a:spcBef>
                <a:buClr>
                  <a:srgbClr val="C1F944"/>
                </a:buClr>
                <a:buSzPct val="90000"/>
                <a:buFont typeface="Wingdings" panose="05000000000000000000" pitchFamily="2" charset="2"/>
                <a:buChar char="S"/>
                <a:defRPr sz="2000"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spcBef>
                  <a:spcPts val="600"/>
                </a:spcBef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spcBef>
                  <a:spcPts val="600"/>
                </a:spcBef>
                <a:buClr>
                  <a:srgbClr val="C1F944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spcBef>
                  <a:spcPts val="600"/>
                </a:spcBef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None/>
              </a:pPr>
              <a:r>
                <a:rPr lang="en-US" altLang="en-US" sz="1100" b="1" kern="0">
                  <a:solidFill>
                    <a:srgbClr val="000000"/>
                  </a:solidFill>
                  <a:latin typeface="Helvetica" panose="020B0604020202020204" pitchFamily="34" charset="0"/>
                </a:rPr>
                <a:t>Middle School</a:t>
              </a:r>
              <a:endParaRPr lang="en-US" altLang="en-US" sz="1400" ker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4047" name="Rectangle 16"/>
            <p:cNvSpPr>
              <a:spLocks noChangeArrowheads="1"/>
            </p:cNvSpPr>
            <p:nvPr/>
          </p:nvSpPr>
          <p:spPr bwMode="auto">
            <a:xfrm>
              <a:off x="7429500" y="6429375"/>
              <a:ext cx="908200" cy="179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ts val="2000"/>
                </a:spcBef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 sz="2200"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spcBef>
                  <a:spcPts val="600"/>
                </a:spcBef>
                <a:buClr>
                  <a:srgbClr val="C1F944"/>
                </a:buClr>
                <a:buSzPct val="90000"/>
                <a:buFont typeface="Wingdings" panose="05000000000000000000" pitchFamily="2" charset="2"/>
                <a:buChar char="S"/>
                <a:defRPr sz="2000"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spcBef>
                  <a:spcPts val="600"/>
                </a:spcBef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spcBef>
                  <a:spcPts val="600"/>
                </a:spcBef>
                <a:buClr>
                  <a:srgbClr val="C1F944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spcBef>
                  <a:spcPts val="600"/>
                </a:spcBef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None/>
              </a:pPr>
              <a:r>
                <a:rPr lang="en-US" altLang="en-US" sz="1100" b="1" kern="0">
                  <a:solidFill>
                    <a:srgbClr val="000000"/>
                  </a:solidFill>
                  <a:latin typeface="Helvetica" panose="020B0604020202020204" pitchFamily="34" charset="0"/>
                </a:rPr>
                <a:t>High School</a:t>
              </a:r>
              <a:endParaRPr lang="en-US" altLang="en-US" sz="1400" ker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4048" name="Freeform 17"/>
            <p:cNvSpPr>
              <a:spLocks/>
            </p:cNvSpPr>
            <p:nvPr/>
          </p:nvSpPr>
          <p:spPr bwMode="auto">
            <a:xfrm>
              <a:off x="8129588" y="3482975"/>
              <a:ext cx="360362" cy="2770188"/>
            </a:xfrm>
            <a:custGeom>
              <a:avLst/>
              <a:gdLst>
                <a:gd name="T0" fmla="*/ 0 w 227"/>
                <a:gd name="T1" fmla="*/ 2147483647 h 1745"/>
                <a:gd name="T2" fmla="*/ 2147483647 w 227"/>
                <a:gd name="T3" fmla="*/ 0 h 1745"/>
                <a:gd name="T4" fmla="*/ 2147483647 w 227"/>
                <a:gd name="T5" fmla="*/ 0 h 1745"/>
                <a:gd name="T6" fmla="*/ 2147483647 w 227"/>
                <a:gd name="T7" fmla="*/ 2147483647 h 1745"/>
                <a:gd name="T8" fmla="*/ 0 w 227"/>
                <a:gd name="T9" fmla="*/ 2147483647 h 1745"/>
                <a:gd name="T10" fmla="*/ 0 w 227"/>
                <a:gd name="T11" fmla="*/ 2147483647 h 17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27" h="1745">
                  <a:moveTo>
                    <a:pt x="0" y="1745"/>
                  </a:moveTo>
                  <a:lnTo>
                    <a:pt x="14" y="0"/>
                  </a:lnTo>
                  <a:lnTo>
                    <a:pt x="227" y="0"/>
                  </a:lnTo>
                  <a:lnTo>
                    <a:pt x="210" y="1745"/>
                  </a:lnTo>
                  <a:lnTo>
                    <a:pt x="0" y="1745"/>
                  </a:lnTo>
                  <a:close/>
                </a:path>
              </a:pathLst>
            </a:custGeom>
            <a:solidFill>
              <a:schemeClr val="accent2">
                <a:alpha val="8392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049" name="Freeform 18"/>
            <p:cNvSpPr>
              <a:spLocks/>
            </p:cNvSpPr>
            <p:nvPr/>
          </p:nvSpPr>
          <p:spPr bwMode="auto">
            <a:xfrm>
              <a:off x="8113713" y="3421063"/>
              <a:ext cx="38100" cy="2832100"/>
            </a:xfrm>
            <a:custGeom>
              <a:avLst/>
              <a:gdLst>
                <a:gd name="T0" fmla="*/ 0 w 24"/>
                <a:gd name="T1" fmla="*/ 2147483647 h 1784"/>
                <a:gd name="T2" fmla="*/ 2147483647 w 24"/>
                <a:gd name="T3" fmla="*/ 0 h 1784"/>
                <a:gd name="T4" fmla="*/ 2147483647 w 24"/>
                <a:gd name="T5" fmla="*/ 2147483647 h 1784"/>
                <a:gd name="T6" fmla="*/ 2147483647 w 24"/>
                <a:gd name="T7" fmla="*/ 2147483647 h 1784"/>
                <a:gd name="T8" fmla="*/ 0 w 24"/>
                <a:gd name="T9" fmla="*/ 2147483647 h 1784"/>
                <a:gd name="T10" fmla="*/ 0 w 24"/>
                <a:gd name="T11" fmla="*/ 2147483647 h 178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4" h="1784">
                  <a:moveTo>
                    <a:pt x="0" y="1721"/>
                  </a:moveTo>
                  <a:lnTo>
                    <a:pt x="12" y="0"/>
                  </a:lnTo>
                  <a:lnTo>
                    <a:pt x="24" y="39"/>
                  </a:lnTo>
                  <a:lnTo>
                    <a:pt x="10" y="1784"/>
                  </a:lnTo>
                  <a:lnTo>
                    <a:pt x="0" y="1721"/>
                  </a:lnTo>
                  <a:close/>
                </a:path>
              </a:pathLst>
            </a:custGeom>
            <a:solidFill>
              <a:srgbClr val="A3A3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050" name="Freeform 19"/>
            <p:cNvSpPr>
              <a:spLocks/>
            </p:cNvSpPr>
            <p:nvPr/>
          </p:nvSpPr>
          <p:spPr bwMode="auto">
            <a:xfrm>
              <a:off x="8132763" y="3421063"/>
              <a:ext cx="357187" cy="61912"/>
            </a:xfrm>
            <a:custGeom>
              <a:avLst/>
              <a:gdLst>
                <a:gd name="T0" fmla="*/ 2147483647 w 225"/>
                <a:gd name="T1" fmla="*/ 2147483647 h 39"/>
                <a:gd name="T2" fmla="*/ 2147483647 w 225"/>
                <a:gd name="T3" fmla="*/ 0 h 39"/>
                <a:gd name="T4" fmla="*/ 0 w 225"/>
                <a:gd name="T5" fmla="*/ 0 h 39"/>
                <a:gd name="T6" fmla="*/ 2147483647 w 225"/>
                <a:gd name="T7" fmla="*/ 2147483647 h 39"/>
                <a:gd name="T8" fmla="*/ 2147483647 w 225"/>
                <a:gd name="T9" fmla="*/ 2147483647 h 39"/>
                <a:gd name="T10" fmla="*/ 2147483647 w 225"/>
                <a:gd name="T11" fmla="*/ 2147483647 h 3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25" h="39">
                  <a:moveTo>
                    <a:pt x="225" y="39"/>
                  </a:moveTo>
                  <a:lnTo>
                    <a:pt x="212" y="0"/>
                  </a:lnTo>
                  <a:lnTo>
                    <a:pt x="0" y="0"/>
                  </a:lnTo>
                  <a:lnTo>
                    <a:pt x="12" y="39"/>
                  </a:lnTo>
                  <a:lnTo>
                    <a:pt x="225" y="3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051" name="Freeform 20"/>
            <p:cNvSpPr>
              <a:spLocks/>
            </p:cNvSpPr>
            <p:nvPr/>
          </p:nvSpPr>
          <p:spPr bwMode="auto">
            <a:xfrm>
              <a:off x="7796213" y="2947988"/>
              <a:ext cx="358775" cy="3305175"/>
            </a:xfrm>
            <a:custGeom>
              <a:avLst/>
              <a:gdLst>
                <a:gd name="T0" fmla="*/ 0 w 226"/>
                <a:gd name="T1" fmla="*/ 2147483647 h 2082"/>
                <a:gd name="T2" fmla="*/ 2147483647 w 226"/>
                <a:gd name="T3" fmla="*/ 0 h 2082"/>
                <a:gd name="T4" fmla="*/ 2147483647 w 226"/>
                <a:gd name="T5" fmla="*/ 0 h 2082"/>
                <a:gd name="T6" fmla="*/ 2147483647 w 226"/>
                <a:gd name="T7" fmla="*/ 2147483647 h 2082"/>
                <a:gd name="T8" fmla="*/ 0 w 226"/>
                <a:gd name="T9" fmla="*/ 2147483647 h 2082"/>
                <a:gd name="T10" fmla="*/ 0 w 226"/>
                <a:gd name="T11" fmla="*/ 2147483647 h 20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26" h="2082">
                  <a:moveTo>
                    <a:pt x="0" y="2082"/>
                  </a:moveTo>
                  <a:lnTo>
                    <a:pt x="12" y="0"/>
                  </a:lnTo>
                  <a:lnTo>
                    <a:pt x="226" y="0"/>
                  </a:lnTo>
                  <a:lnTo>
                    <a:pt x="210" y="2082"/>
                  </a:lnTo>
                  <a:lnTo>
                    <a:pt x="0" y="2082"/>
                  </a:lnTo>
                  <a:close/>
                </a:path>
              </a:pathLst>
            </a:custGeom>
            <a:solidFill>
              <a:srgbClr val="FEA6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052" name="Freeform 21"/>
            <p:cNvSpPr>
              <a:spLocks/>
            </p:cNvSpPr>
            <p:nvPr/>
          </p:nvSpPr>
          <p:spPr bwMode="auto">
            <a:xfrm>
              <a:off x="7783513" y="2894013"/>
              <a:ext cx="31750" cy="3359150"/>
            </a:xfrm>
            <a:custGeom>
              <a:avLst/>
              <a:gdLst>
                <a:gd name="T0" fmla="*/ 0 w 20"/>
                <a:gd name="T1" fmla="*/ 2147483647 h 2116"/>
                <a:gd name="T2" fmla="*/ 2147483647 w 20"/>
                <a:gd name="T3" fmla="*/ 0 h 2116"/>
                <a:gd name="T4" fmla="*/ 2147483647 w 20"/>
                <a:gd name="T5" fmla="*/ 2147483647 h 2116"/>
                <a:gd name="T6" fmla="*/ 2147483647 w 20"/>
                <a:gd name="T7" fmla="*/ 2147483647 h 2116"/>
                <a:gd name="T8" fmla="*/ 0 w 20"/>
                <a:gd name="T9" fmla="*/ 2147483647 h 2116"/>
                <a:gd name="T10" fmla="*/ 0 w 20"/>
                <a:gd name="T11" fmla="*/ 2147483647 h 21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0" h="2116">
                  <a:moveTo>
                    <a:pt x="0" y="2053"/>
                  </a:moveTo>
                  <a:lnTo>
                    <a:pt x="12" y="0"/>
                  </a:lnTo>
                  <a:lnTo>
                    <a:pt x="20" y="34"/>
                  </a:lnTo>
                  <a:lnTo>
                    <a:pt x="8" y="2116"/>
                  </a:lnTo>
                  <a:lnTo>
                    <a:pt x="0" y="2053"/>
                  </a:lnTo>
                  <a:close/>
                </a:path>
              </a:pathLst>
            </a:custGeom>
            <a:solidFill>
              <a:srgbClr val="BF7D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053" name="Freeform 22"/>
            <p:cNvSpPr>
              <a:spLocks/>
            </p:cNvSpPr>
            <p:nvPr/>
          </p:nvSpPr>
          <p:spPr bwMode="auto">
            <a:xfrm>
              <a:off x="7802563" y="2894013"/>
              <a:ext cx="352425" cy="53975"/>
            </a:xfrm>
            <a:custGeom>
              <a:avLst/>
              <a:gdLst>
                <a:gd name="T0" fmla="*/ 2147483647 w 222"/>
                <a:gd name="T1" fmla="*/ 2147483647 h 34"/>
                <a:gd name="T2" fmla="*/ 2147483647 w 222"/>
                <a:gd name="T3" fmla="*/ 0 h 34"/>
                <a:gd name="T4" fmla="*/ 0 w 222"/>
                <a:gd name="T5" fmla="*/ 0 h 34"/>
                <a:gd name="T6" fmla="*/ 2147483647 w 222"/>
                <a:gd name="T7" fmla="*/ 2147483647 h 34"/>
                <a:gd name="T8" fmla="*/ 2147483647 w 222"/>
                <a:gd name="T9" fmla="*/ 2147483647 h 34"/>
                <a:gd name="T10" fmla="*/ 2147483647 w 222"/>
                <a:gd name="T11" fmla="*/ 2147483647 h 3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22" h="34">
                  <a:moveTo>
                    <a:pt x="222" y="34"/>
                  </a:moveTo>
                  <a:lnTo>
                    <a:pt x="210" y="0"/>
                  </a:lnTo>
                  <a:lnTo>
                    <a:pt x="0" y="0"/>
                  </a:lnTo>
                  <a:lnTo>
                    <a:pt x="8" y="34"/>
                  </a:lnTo>
                  <a:lnTo>
                    <a:pt x="222" y="34"/>
                  </a:lnTo>
                  <a:close/>
                </a:path>
              </a:pathLst>
            </a:custGeom>
            <a:solidFill>
              <a:srgbClr val="BF7D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054" name="Freeform 23"/>
            <p:cNvSpPr>
              <a:spLocks/>
            </p:cNvSpPr>
            <p:nvPr/>
          </p:nvSpPr>
          <p:spPr bwMode="auto">
            <a:xfrm>
              <a:off x="7461250" y="2560638"/>
              <a:ext cx="355600" cy="3692525"/>
            </a:xfrm>
            <a:custGeom>
              <a:avLst/>
              <a:gdLst>
                <a:gd name="T0" fmla="*/ 0 w 224"/>
                <a:gd name="T1" fmla="*/ 2147483647 h 2326"/>
                <a:gd name="T2" fmla="*/ 2147483647 w 224"/>
                <a:gd name="T3" fmla="*/ 0 h 2326"/>
                <a:gd name="T4" fmla="*/ 2147483647 w 224"/>
                <a:gd name="T5" fmla="*/ 0 h 2326"/>
                <a:gd name="T6" fmla="*/ 2147483647 w 224"/>
                <a:gd name="T7" fmla="*/ 2147483647 h 2326"/>
                <a:gd name="T8" fmla="*/ 0 w 224"/>
                <a:gd name="T9" fmla="*/ 2147483647 h 23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4" h="2326">
                  <a:moveTo>
                    <a:pt x="0" y="2326"/>
                  </a:moveTo>
                  <a:lnTo>
                    <a:pt x="8" y="0"/>
                  </a:lnTo>
                  <a:lnTo>
                    <a:pt x="224" y="0"/>
                  </a:lnTo>
                  <a:lnTo>
                    <a:pt x="211" y="2326"/>
                  </a:lnTo>
                  <a:lnTo>
                    <a:pt x="0" y="23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055" name="Freeform 24"/>
            <p:cNvSpPr>
              <a:spLocks/>
            </p:cNvSpPr>
            <p:nvPr/>
          </p:nvSpPr>
          <p:spPr bwMode="auto">
            <a:xfrm>
              <a:off x="7453313" y="2508250"/>
              <a:ext cx="20637" cy="3744913"/>
            </a:xfrm>
            <a:custGeom>
              <a:avLst/>
              <a:gdLst>
                <a:gd name="T0" fmla="*/ 0 w 13"/>
                <a:gd name="T1" fmla="*/ 2147483647 h 2359"/>
                <a:gd name="T2" fmla="*/ 2147483647 w 13"/>
                <a:gd name="T3" fmla="*/ 0 h 2359"/>
                <a:gd name="T4" fmla="*/ 2147483647 w 13"/>
                <a:gd name="T5" fmla="*/ 2147483647 h 2359"/>
                <a:gd name="T6" fmla="*/ 2147483647 w 13"/>
                <a:gd name="T7" fmla="*/ 2147483647 h 2359"/>
                <a:gd name="T8" fmla="*/ 0 w 13"/>
                <a:gd name="T9" fmla="*/ 2147483647 h 23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" h="2359">
                  <a:moveTo>
                    <a:pt x="0" y="2296"/>
                  </a:moveTo>
                  <a:lnTo>
                    <a:pt x="8" y="0"/>
                  </a:lnTo>
                  <a:lnTo>
                    <a:pt x="13" y="33"/>
                  </a:lnTo>
                  <a:lnTo>
                    <a:pt x="5" y="2359"/>
                  </a:lnTo>
                  <a:lnTo>
                    <a:pt x="0" y="22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056" name="Freeform 25"/>
            <p:cNvSpPr>
              <a:spLocks/>
            </p:cNvSpPr>
            <p:nvPr/>
          </p:nvSpPr>
          <p:spPr bwMode="auto">
            <a:xfrm>
              <a:off x="7466013" y="2508250"/>
              <a:ext cx="350837" cy="52388"/>
            </a:xfrm>
            <a:custGeom>
              <a:avLst/>
              <a:gdLst>
                <a:gd name="T0" fmla="*/ 2147483647 w 221"/>
                <a:gd name="T1" fmla="*/ 2147483647 h 33"/>
                <a:gd name="T2" fmla="*/ 2147483647 w 221"/>
                <a:gd name="T3" fmla="*/ 0 h 33"/>
                <a:gd name="T4" fmla="*/ 0 w 221"/>
                <a:gd name="T5" fmla="*/ 0 h 33"/>
                <a:gd name="T6" fmla="*/ 2147483647 w 221"/>
                <a:gd name="T7" fmla="*/ 2147483647 h 33"/>
                <a:gd name="T8" fmla="*/ 2147483647 w 221"/>
                <a:gd name="T9" fmla="*/ 2147483647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" h="33">
                  <a:moveTo>
                    <a:pt x="221" y="33"/>
                  </a:moveTo>
                  <a:lnTo>
                    <a:pt x="213" y="0"/>
                  </a:lnTo>
                  <a:lnTo>
                    <a:pt x="0" y="0"/>
                  </a:lnTo>
                  <a:lnTo>
                    <a:pt x="5" y="33"/>
                  </a:lnTo>
                  <a:lnTo>
                    <a:pt x="221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057" name="Freeform 26"/>
            <p:cNvSpPr>
              <a:spLocks/>
            </p:cNvSpPr>
            <p:nvPr/>
          </p:nvSpPr>
          <p:spPr bwMode="auto">
            <a:xfrm>
              <a:off x="7127875" y="2228850"/>
              <a:ext cx="349250" cy="4024313"/>
            </a:xfrm>
            <a:custGeom>
              <a:avLst/>
              <a:gdLst>
                <a:gd name="T0" fmla="*/ 0 w 220"/>
                <a:gd name="T1" fmla="*/ 2147483647 h 2535"/>
                <a:gd name="T2" fmla="*/ 2147483647 w 220"/>
                <a:gd name="T3" fmla="*/ 0 h 2535"/>
                <a:gd name="T4" fmla="*/ 2147483647 w 220"/>
                <a:gd name="T5" fmla="*/ 0 h 2535"/>
                <a:gd name="T6" fmla="*/ 2147483647 w 220"/>
                <a:gd name="T7" fmla="*/ 2147483647 h 2535"/>
                <a:gd name="T8" fmla="*/ 0 w 220"/>
                <a:gd name="T9" fmla="*/ 2147483647 h 2535"/>
                <a:gd name="T10" fmla="*/ 0 w 220"/>
                <a:gd name="T11" fmla="*/ 2147483647 h 25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20" h="2535">
                  <a:moveTo>
                    <a:pt x="0" y="2535"/>
                  </a:moveTo>
                  <a:lnTo>
                    <a:pt x="4" y="0"/>
                  </a:lnTo>
                  <a:lnTo>
                    <a:pt x="220" y="0"/>
                  </a:lnTo>
                  <a:lnTo>
                    <a:pt x="210" y="2535"/>
                  </a:lnTo>
                  <a:lnTo>
                    <a:pt x="0" y="2535"/>
                  </a:lnTo>
                  <a:close/>
                </a:path>
              </a:pathLst>
            </a:custGeom>
            <a:solidFill>
              <a:srgbClr val="FF1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058" name="Freeform 27"/>
            <p:cNvSpPr>
              <a:spLocks/>
            </p:cNvSpPr>
            <p:nvPr/>
          </p:nvSpPr>
          <p:spPr bwMode="auto">
            <a:xfrm>
              <a:off x="7124700" y="2182813"/>
              <a:ext cx="9525" cy="4070350"/>
            </a:xfrm>
            <a:custGeom>
              <a:avLst/>
              <a:gdLst>
                <a:gd name="T0" fmla="*/ 0 w 6"/>
                <a:gd name="T1" fmla="*/ 2147483647 h 2564"/>
                <a:gd name="T2" fmla="*/ 2147483647 w 6"/>
                <a:gd name="T3" fmla="*/ 0 h 2564"/>
                <a:gd name="T4" fmla="*/ 2147483647 w 6"/>
                <a:gd name="T5" fmla="*/ 2147483647 h 2564"/>
                <a:gd name="T6" fmla="*/ 2147483647 w 6"/>
                <a:gd name="T7" fmla="*/ 2147483647 h 2564"/>
                <a:gd name="T8" fmla="*/ 0 w 6"/>
                <a:gd name="T9" fmla="*/ 2147483647 h 2564"/>
                <a:gd name="T10" fmla="*/ 0 w 6"/>
                <a:gd name="T11" fmla="*/ 2147483647 h 256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" h="2564">
                  <a:moveTo>
                    <a:pt x="0" y="2501"/>
                  </a:moveTo>
                  <a:lnTo>
                    <a:pt x="4" y="0"/>
                  </a:lnTo>
                  <a:lnTo>
                    <a:pt x="6" y="29"/>
                  </a:lnTo>
                  <a:lnTo>
                    <a:pt x="2" y="2564"/>
                  </a:lnTo>
                  <a:lnTo>
                    <a:pt x="0" y="2501"/>
                  </a:lnTo>
                  <a:close/>
                </a:path>
              </a:pathLst>
            </a:custGeom>
            <a:solidFill>
              <a:srgbClr val="BF0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059" name="Freeform 28"/>
            <p:cNvSpPr>
              <a:spLocks/>
            </p:cNvSpPr>
            <p:nvPr/>
          </p:nvSpPr>
          <p:spPr bwMode="auto">
            <a:xfrm>
              <a:off x="7131050" y="2182813"/>
              <a:ext cx="346075" cy="46037"/>
            </a:xfrm>
            <a:custGeom>
              <a:avLst/>
              <a:gdLst>
                <a:gd name="T0" fmla="*/ 2147483647 w 218"/>
                <a:gd name="T1" fmla="*/ 2147483647 h 29"/>
                <a:gd name="T2" fmla="*/ 2147483647 w 218"/>
                <a:gd name="T3" fmla="*/ 0 h 29"/>
                <a:gd name="T4" fmla="*/ 0 w 218"/>
                <a:gd name="T5" fmla="*/ 0 h 29"/>
                <a:gd name="T6" fmla="*/ 2147483647 w 218"/>
                <a:gd name="T7" fmla="*/ 2147483647 h 29"/>
                <a:gd name="T8" fmla="*/ 2147483647 w 218"/>
                <a:gd name="T9" fmla="*/ 2147483647 h 29"/>
                <a:gd name="T10" fmla="*/ 2147483647 w 218"/>
                <a:gd name="T11" fmla="*/ 2147483647 h 2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8" h="29">
                  <a:moveTo>
                    <a:pt x="218" y="29"/>
                  </a:moveTo>
                  <a:lnTo>
                    <a:pt x="212" y="0"/>
                  </a:lnTo>
                  <a:lnTo>
                    <a:pt x="0" y="0"/>
                  </a:lnTo>
                  <a:lnTo>
                    <a:pt x="2" y="29"/>
                  </a:lnTo>
                  <a:lnTo>
                    <a:pt x="218" y="29"/>
                  </a:lnTo>
                  <a:close/>
                </a:path>
              </a:pathLst>
            </a:custGeom>
            <a:solidFill>
              <a:srgbClr val="BF0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060" name="Rectangle 29"/>
            <p:cNvSpPr>
              <a:spLocks noChangeArrowheads="1"/>
            </p:cNvSpPr>
            <p:nvPr/>
          </p:nvSpPr>
          <p:spPr bwMode="auto">
            <a:xfrm>
              <a:off x="8205788" y="3262313"/>
              <a:ext cx="360453" cy="147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ts val="2000"/>
                </a:spcBef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 sz="2200"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spcBef>
                  <a:spcPts val="600"/>
                </a:spcBef>
                <a:buClr>
                  <a:srgbClr val="C1F944"/>
                </a:buClr>
                <a:buSzPct val="90000"/>
                <a:buFont typeface="Wingdings" panose="05000000000000000000" pitchFamily="2" charset="2"/>
                <a:buChar char="S"/>
                <a:defRPr sz="2000"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spcBef>
                  <a:spcPts val="600"/>
                </a:spcBef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spcBef>
                  <a:spcPts val="600"/>
                </a:spcBef>
                <a:buClr>
                  <a:srgbClr val="C1F944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spcBef>
                  <a:spcPts val="600"/>
                </a:spcBef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None/>
              </a:pPr>
              <a:r>
                <a:rPr lang="en-US" altLang="en-US" sz="900" kern="0">
                  <a:solidFill>
                    <a:srgbClr val="000000"/>
                  </a:solidFill>
                  <a:latin typeface="Helvetica" panose="020B0604020202020204" pitchFamily="34" charset="0"/>
                </a:rPr>
                <a:t>19.0%</a:t>
              </a:r>
              <a:endParaRPr lang="en-US" altLang="en-US" sz="1400" ker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4061" name="Rectangle 30"/>
            <p:cNvSpPr>
              <a:spLocks noChangeArrowheads="1"/>
            </p:cNvSpPr>
            <p:nvPr/>
          </p:nvSpPr>
          <p:spPr bwMode="auto">
            <a:xfrm>
              <a:off x="7867651" y="2719388"/>
              <a:ext cx="360453" cy="147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ts val="2000"/>
                </a:spcBef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 sz="2200"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spcBef>
                  <a:spcPts val="600"/>
                </a:spcBef>
                <a:buClr>
                  <a:srgbClr val="C1F944"/>
                </a:buClr>
                <a:buSzPct val="90000"/>
                <a:buFont typeface="Wingdings" panose="05000000000000000000" pitchFamily="2" charset="2"/>
                <a:buChar char="S"/>
                <a:defRPr sz="2000"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spcBef>
                  <a:spcPts val="600"/>
                </a:spcBef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spcBef>
                  <a:spcPts val="600"/>
                </a:spcBef>
                <a:buClr>
                  <a:srgbClr val="C1F944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spcBef>
                  <a:spcPts val="600"/>
                </a:spcBef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None/>
              </a:pPr>
              <a:r>
                <a:rPr lang="en-US" altLang="en-US" sz="900" kern="0">
                  <a:solidFill>
                    <a:srgbClr val="000000"/>
                  </a:solidFill>
                  <a:latin typeface="Helvetica" panose="020B0604020202020204" pitchFamily="34" charset="0"/>
                </a:rPr>
                <a:t>22.6%</a:t>
              </a:r>
              <a:endParaRPr lang="en-US" altLang="en-US" sz="1400" ker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4062" name="Rectangle 31"/>
            <p:cNvSpPr>
              <a:spLocks noChangeArrowheads="1"/>
            </p:cNvSpPr>
            <p:nvPr/>
          </p:nvSpPr>
          <p:spPr bwMode="auto">
            <a:xfrm>
              <a:off x="7518400" y="2344738"/>
              <a:ext cx="360453" cy="147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ts val="2000"/>
                </a:spcBef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 sz="2200"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spcBef>
                  <a:spcPts val="600"/>
                </a:spcBef>
                <a:buClr>
                  <a:srgbClr val="C1F944"/>
                </a:buClr>
                <a:buSzPct val="90000"/>
                <a:buFont typeface="Wingdings" panose="05000000000000000000" pitchFamily="2" charset="2"/>
                <a:buChar char="S"/>
                <a:defRPr sz="2000"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spcBef>
                  <a:spcPts val="600"/>
                </a:spcBef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spcBef>
                  <a:spcPts val="600"/>
                </a:spcBef>
                <a:buClr>
                  <a:srgbClr val="C1F944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spcBef>
                  <a:spcPts val="600"/>
                </a:spcBef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None/>
              </a:pPr>
              <a:r>
                <a:rPr lang="en-US" altLang="en-US" sz="900" kern="0">
                  <a:solidFill>
                    <a:srgbClr val="000000"/>
                  </a:solidFill>
                  <a:latin typeface="Helvetica" panose="020B0604020202020204" pitchFamily="34" charset="0"/>
                </a:rPr>
                <a:t>25.2%</a:t>
              </a:r>
              <a:endParaRPr lang="en-US" altLang="en-US" sz="1400" ker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4063" name="Rectangle 32"/>
            <p:cNvSpPr>
              <a:spLocks noChangeArrowheads="1"/>
            </p:cNvSpPr>
            <p:nvPr/>
          </p:nvSpPr>
          <p:spPr bwMode="auto">
            <a:xfrm>
              <a:off x="7140575" y="1995488"/>
              <a:ext cx="360453" cy="147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ts val="2000"/>
                </a:spcBef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 sz="2200"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spcBef>
                  <a:spcPts val="600"/>
                </a:spcBef>
                <a:buClr>
                  <a:srgbClr val="C1F944"/>
                </a:buClr>
                <a:buSzPct val="90000"/>
                <a:buFont typeface="Wingdings" panose="05000000000000000000" pitchFamily="2" charset="2"/>
                <a:buChar char="S"/>
                <a:defRPr sz="2000"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spcBef>
                  <a:spcPts val="600"/>
                </a:spcBef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spcBef>
                  <a:spcPts val="600"/>
                </a:spcBef>
                <a:buClr>
                  <a:srgbClr val="C1F944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spcBef>
                  <a:spcPts val="600"/>
                </a:spcBef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None/>
              </a:pPr>
              <a:r>
                <a:rPr lang="en-US" altLang="en-US" sz="900" kern="0">
                  <a:solidFill>
                    <a:srgbClr val="000000"/>
                  </a:solidFill>
                  <a:latin typeface="Helvetica" panose="020B0604020202020204" pitchFamily="34" charset="0"/>
                </a:rPr>
                <a:t>27.4%</a:t>
              </a:r>
              <a:endParaRPr lang="en-US" altLang="en-US" sz="1400" ker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4064" name="Freeform 33"/>
            <p:cNvSpPr>
              <a:spLocks/>
            </p:cNvSpPr>
            <p:nvPr/>
          </p:nvSpPr>
          <p:spPr bwMode="auto">
            <a:xfrm>
              <a:off x="5603875" y="3492500"/>
              <a:ext cx="38100" cy="2760663"/>
            </a:xfrm>
            <a:custGeom>
              <a:avLst/>
              <a:gdLst>
                <a:gd name="T0" fmla="*/ 2147483647 w 24"/>
                <a:gd name="T1" fmla="*/ 2147483647 h 1739"/>
                <a:gd name="T2" fmla="*/ 0 w 24"/>
                <a:gd name="T3" fmla="*/ 2147483647 h 1739"/>
                <a:gd name="T4" fmla="*/ 2147483647 w 24"/>
                <a:gd name="T5" fmla="*/ 0 h 1739"/>
                <a:gd name="T6" fmla="*/ 2147483647 w 24"/>
                <a:gd name="T7" fmla="*/ 2147483647 h 1739"/>
                <a:gd name="T8" fmla="*/ 2147483647 w 24"/>
                <a:gd name="T9" fmla="*/ 2147483647 h 1739"/>
                <a:gd name="T10" fmla="*/ 2147483647 w 24"/>
                <a:gd name="T11" fmla="*/ 2147483647 h 173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4" h="1739">
                  <a:moveTo>
                    <a:pt x="14" y="1739"/>
                  </a:moveTo>
                  <a:lnTo>
                    <a:pt x="0" y="41"/>
                  </a:lnTo>
                  <a:lnTo>
                    <a:pt x="12" y="0"/>
                  </a:lnTo>
                  <a:lnTo>
                    <a:pt x="24" y="1676"/>
                  </a:lnTo>
                  <a:lnTo>
                    <a:pt x="14" y="1739"/>
                  </a:lnTo>
                  <a:close/>
                </a:path>
              </a:pathLst>
            </a:custGeom>
            <a:solidFill>
              <a:srgbClr val="800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065" name="Freeform 34"/>
            <p:cNvSpPr>
              <a:spLocks/>
            </p:cNvSpPr>
            <p:nvPr/>
          </p:nvSpPr>
          <p:spPr bwMode="auto">
            <a:xfrm>
              <a:off x="5265738" y="3557588"/>
              <a:ext cx="360362" cy="2695575"/>
            </a:xfrm>
            <a:custGeom>
              <a:avLst/>
              <a:gdLst>
                <a:gd name="T0" fmla="*/ 2147483647 w 227"/>
                <a:gd name="T1" fmla="*/ 2147483647 h 1698"/>
                <a:gd name="T2" fmla="*/ 0 w 227"/>
                <a:gd name="T3" fmla="*/ 0 h 1698"/>
                <a:gd name="T4" fmla="*/ 2147483647 w 227"/>
                <a:gd name="T5" fmla="*/ 0 h 1698"/>
                <a:gd name="T6" fmla="*/ 2147483647 w 227"/>
                <a:gd name="T7" fmla="*/ 2147483647 h 1698"/>
                <a:gd name="T8" fmla="*/ 2147483647 w 227"/>
                <a:gd name="T9" fmla="*/ 2147483647 h 1698"/>
                <a:gd name="T10" fmla="*/ 2147483647 w 227"/>
                <a:gd name="T11" fmla="*/ 2147483647 h 16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27" h="1698">
                  <a:moveTo>
                    <a:pt x="18" y="1698"/>
                  </a:moveTo>
                  <a:lnTo>
                    <a:pt x="0" y="0"/>
                  </a:lnTo>
                  <a:lnTo>
                    <a:pt x="213" y="0"/>
                  </a:lnTo>
                  <a:lnTo>
                    <a:pt x="227" y="1698"/>
                  </a:lnTo>
                  <a:lnTo>
                    <a:pt x="18" y="1698"/>
                  </a:lnTo>
                  <a:close/>
                </a:path>
              </a:pathLst>
            </a:custGeom>
            <a:solidFill>
              <a:srgbClr val="FF1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066" name="Freeform 35"/>
            <p:cNvSpPr>
              <a:spLocks/>
            </p:cNvSpPr>
            <p:nvPr/>
          </p:nvSpPr>
          <p:spPr bwMode="auto">
            <a:xfrm>
              <a:off x="5265738" y="3492500"/>
              <a:ext cx="357187" cy="65088"/>
            </a:xfrm>
            <a:custGeom>
              <a:avLst/>
              <a:gdLst>
                <a:gd name="T0" fmla="*/ 2147483647 w 225"/>
                <a:gd name="T1" fmla="*/ 2147483647 h 41"/>
                <a:gd name="T2" fmla="*/ 2147483647 w 225"/>
                <a:gd name="T3" fmla="*/ 0 h 41"/>
                <a:gd name="T4" fmla="*/ 2147483647 w 225"/>
                <a:gd name="T5" fmla="*/ 0 h 41"/>
                <a:gd name="T6" fmla="*/ 0 w 225"/>
                <a:gd name="T7" fmla="*/ 2147483647 h 41"/>
                <a:gd name="T8" fmla="*/ 2147483647 w 225"/>
                <a:gd name="T9" fmla="*/ 2147483647 h 41"/>
                <a:gd name="T10" fmla="*/ 2147483647 w 225"/>
                <a:gd name="T11" fmla="*/ 2147483647 h 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25" h="41">
                  <a:moveTo>
                    <a:pt x="213" y="41"/>
                  </a:moveTo>
                  <a:lnTo>
                    <a:pt x="225" y="0"/>
                  </a:lnTo>
                  <a:lnTo>
                    <a:pt x="15" y="0"/>
                  </a:lnTo>
                  <a:lnTo>
                    <a:pt x="0" y="41"/>
                  </a:lnTo>
                  <a:lnTo>
                    <a:pt x="213" y="41"/>
                  </a:lnTo>
                  <a:close/>
                </a:path>
              </a:pathLst>
            </a:custGeom>
            <a:solidFill>
              <a:srgbClr val="BF0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067" name="Freeform 36"/>
            <p:cNvSpPr>
              <a:spLocks/>
            </p:cNvSpPr>
            <p:nvPr/>
          </p:nvSpPr>
          <p:spPr bwMode="auto">
            <a:xfrm>
              <a:off x="5946775" y="4003675"/>
              <a:ext cx="25400" cy="2249488"/>
            </a:xfrm>
            <a:custGeom>
              <a:avLst/>
              <a:gdLst>
                <a:gd name="T0" fmla="*/ 2147483647 w 16"/>
                <a:gd name="T1" fmla="*/ 2147483647 h 1417"/>
                <a:gd name="T2" fmla="*/ 0 w 16"/>
                <a:gd name="T3" fmla="*/ 2147483647 h 1417"/>
                <a:gd name="T4" fmla="*/ 2147483647 w 16"/>
                <a:gd name="T5" fmla="*/ 0 h 1417"/>
                <a:gd name="T6" fmla="*/ 2147483647 w 16"/>
                <a:gd name="T7" fmla="*/ 2147483647 h 1417"/>
                <a:gd name="T8" fmla="*/ 2147483647 w 16"/>
                <a:gd name="T9" fmla="*/ 2147483647 h 14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" h="1417">
                  <a:moveTo>
                    <a:pt x="8" y="1417"/>
                  </a:moveTo>
                  <a:lnTo>
                    <a:pt x="0" y="45"/>
                  </a:lnTo>
                  <a:lnTo>
                    <a:pt x="8" y="0"/>
                  </a:lnTo>
                  <a:lnTo>
                    <a:pt x="16" y="1354"/>
                  </a:lnTo>
                  <a:lnTo>
                    <a:pt x="8" y="14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068" name="Freeform 37"/>
            <p:cNvSpPr>
              <a:spLocks/>
            </p:cNvSpPr>
            <p:nvPr/>
          </p:nvSpPr>
          <p:spPr bwMode="auto">
            <a:xfrm>
              <a:off x="5608638" y="4075113"/>
              <a:ext cx="350837" cy="2178050"/>
            </a:xfrm>
            <a:custGeom>
              <a:avLst/>
              <a:gdLst>
                <a:gd name="T0" fmla="*/ 2147483647 w 221"/>
                <a:gd name="T1" fmla="*/ 2147483647 h 1372"/>
                <a:gd name="T2" fmla="*/ 0 w 221"/>
                <a:gd name="T3" fmla="*/ 0 h 1372"/>
                <a:gd name="T4" fmla="*/ 2147483647 w 221"/>
                <a:gd name="T5" fmla="*/ 0 h 1372"/>
                <a:gd name="T6" fmla="*/ 2147483647 w 221"/>
                <a:gd name="T7" fmla="*/ 2147483647 h 1372"/>
                <a:gd name="T8" fmla="*/ 2147483647 w 221"/>
                <a:gd name="T9" fmla="*/ 2147483647 h 1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" h="1372">
                  <a:moveTo>
                    <a:pt x="11" y="1372"/>
                  </a:moveTo>
                  <a:lnTo>
                    <a:pt x="0" y="0"/>
                  </a:lnTo>
                  <a:lnTo>
                    <a:pt x="213" y="0"/>
                  </a:lnTo>
                  <a:lnTo>
                    <a:pt x="221" y="1372"/>
                  </a:lnTo>
                  <a:lnTo>
                    <a:pt x="11" y="137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069" name="Freeform 38"/>
            <p:cNvSpPr>
              <a:spLocks/>
            </p:cNvSpPr>
            <p:nvPr/>
          </p:nvSpPr>
          <p:spPr bwMode="auto">
            <a:xfrm>
              <a:off x="5608638" y="4003675"/>
              <a:ext cx="350837" cy="71438"/>
            </a:xfrm>
            <a:custGeom>
              <a:avLst/>
              <a:gdLst>
                <a:gd name="T0" fmla="*/ 2147483647 w 221"/>
                <a:gd name="T1" fmla="*/ 2147483647 h 45"/>
                <a:gd name="T2" fmla="*/ 2147483647 w 221"/>
                <a:gd name="T3" fmla="*/ 0 h 45"/>
                <a:gd name="T4" fmla="*/ 2147483647 w 221"/>
                <a:gd name="T5" fmla="*/ 0 h 45"/>
                <a:gd name="T6" fmla="*/ 0 w 221"/>
                <a:gd name="T7" fmla="*/ 2147483647 h 45"/>
                <a:gd name="T8" fmla="*/ 2147483647 w 221"/>
                <a:gd name="T9" fmla="*/ 2147483647 h 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" h="45">
                  <a:moveTo>
                    <a:pt x="213" y="45"/>
                  </a:moveTo>
                  <a:lnTo>
                    <a:pt x="221" y="0"/>
                  </a:lnTo>
                  <a:lnTo>
                    <a:pt x="12" y="0"/>
                  </a:lnTo>
                  <a:lnTo>
                    <a:pt x="0" y="45"/>
                  </a:lnTo>
                  <a:lnTo>
                    <a:pt x="213" y="4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070" name="Freeform 39"/>
            <p:cNvSpPr>
              <a:spLocks/>
            </p:cNvSpPr>
            <p:nvPr/>
          </p:nvSpPr>
          <p:spPr bwMode="auto">
            <a:xfrm>
              <a:off x="6288088" y="4568825"/>
              <a:ext cx="14287" cy="1684338"/>
            </a:xfrm>
            <a:custGeom>
              <a:avLst/>
              <a:gdLst>
                <a:gd name="T0" fmla="*/ 2147483647 w 9"/>
                <a:gd name="T1" fmla="*/ 2147483647 h 1061"/>
                <a:gd name="T2" fmla="*/ 0 w 9"/>
                <a:gd name="T3" fmla="*/ 2147483647 h 1061"/>
                <a:gd name="T4" fmla="*/ 2147483647 w 9"/>
                <a:gd name="T5" fmla="*/ 0 h 1061"/>
                <a:gd name="T6" fmla="*/ 2147483647 w 9"/>
                <a:gd name="T7" fmla="*/ 2147483647 h 1061"/>
                <a:gd name="T8" fmla="*/ 2147483647 w 9"/>
                <a:gd name="T9" fmla="*/ 2147483647 h 1061"/>
                <a:gd name="T10" fmla="*/ 2147483647 w 9"/>
                <a:gd name="T11" fmla="*/ 2147483647 h 106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" h="1061">
                  <a:moveTo>
                    <a:pt x="4" y="1061"/>
                  </a:moveTo>
                  <a:lnTo>
                    <a:pt x="0" y="49"/>
                  </a:lnTo>
                  <a:lnTo>
                    <a:pt x="5" y="0"/>
                  </a:lnTo>
                  <a:lnTo>
                    <a:pt x="9" y="998"/>
                  </a:lnTo>
                  <a:lnTo>
                    <a:pt x="4" y="1061"/>
                  </a:lnTo>
                  <a:close/>
                </a:path>
              </a:pathLst>
            </a:custGeom>
            <a:solidFill>
              <a:srgbClr val="7F53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071" name="Freeform 40"/>
            <p:cNvSpPr>
              <a:spLocks/>
            </p:cNvSpPr>
            <p:nvPr/>
          </p:nvSpPr>
          <p:spPr bwMode="auto">
            <a:xfrm>
              <a:off x="5951538" y="4646613"/>
              <a:ext cx="342900" cy="1606550"/>
            </a:xfrm>
            <a:custGeom>
              <a:avLst/>
              <a:gdLst>
                <a:gd name="T0" fmla="*/ 2147483647 w 216"/>
                <a:gd name="T1" fmla="*/ 2147483647 h 1012"/>
                <a:gd name="T2" fmla="*/ 0 w 216"/>
                <a:gd name="T3" fmla="*/ 0 h 1012"/>
                <a:gd name="T4" fmla="*/ 2147483647 w 216"/>
                <a:gd name="T5" fmla="*/ 0 h 1012"/>
                <a:gd name="T6" fmla="*/ 2147483647 w 216"/>
                <a:gd name="T7" fmla="*/ 2147483647 h 1012"/>
                <a:gd name="T8" fmla="*/ 2147483647 w 216"/>
                <a:gd name="T9" fmla="*/ 2147483647 h 1012"/>
                <a:gd name="T10" fmla="*/ 2147483647 w 216"/>
                <a:gd name="T11" fmla="*/ 2147483647 h 10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6" h="1012">
                  <a:moveTo>
                    <a:pt x="5" y="1012"/>
                  </a:moveTo>
                  <a:lnTo>
                    <a:pt x="0" y="0"/>
                  </a:lnTo>
                  <a:lnTo>
                    <a:pt x="212" y="0"/>
                  </a:lnTo>
                  <a:lnTo>
                    <a:pt x="216" y="1012"/>
                  </a:lnTo>
                  <a:lnTo>
                    <a:pt x="5" y="1012"/>
                  </a:lnTo>
                  <a:close/>
                </a:path>
              </a:pathLst>
            </a:custGeom>
            <a:solidFill>
              <a:srgbClr val="FEA6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072" name="Freeform 41"/>
            <p:cNvSpPr>
              <a:spLocks/>
            </p:cNvSpPr>
            <p:nvPr/>
          </p:nvSpPr>
          <p:spPr bwMode="auto">
            <a:xfrm>
              <a:off x="5951538" y="4568825"/>
              <a:ext cx="344487" cy="77788"/>
            </a:xfrm>
            <a:custGeom>
              <a:avLst/>
              <a:gdLst>
                <a:gd name="T0" fmla="*/ 2147483647 w 217"/>
                <a:gd name="T1" fmla="*/ 2147483647 h 49"/>
                <a:gd name="T2" fmla="*/ 2147483647 w 217"/>
                <a:gd name="T3" fmla="*/ 0 h 49"/>
                <a:gd name="T4" fmla="*/ 2147483647 w 217"/>
                <a:gd name="T5" fmla="*/ 0 h 49"/>
                <a:gd name="T6" fmla="*/ 0 w 217"/>
                <a:gd name="T7" fmla="*/ 2147483647 h 49"/>
                <a:gd name="T8" fmla="*/ 2147483647 w 217"/>
                <a:gd name="T9" fmla="*/ 2147483647 h 49"/>
                <a:gd name="T10" fmla="*/ 2147483647 w 217"/>
                <a:gd name="T11" fmla="*/ 2147483647 h 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7" h="49">
                  <a:moveTo>
                    <a:pt x="212" y="49"/>
                  </a:moveTo>
                  <a:lnTo>
                    <a:pt x="217" y="0"/>
                  </a:lnTo>
                  <a:lnTo>
                    <a:pt x="8" y="0"/>
                  </a:lnTo>
                  <a:lnTo>
                    <a:pt x="0" y="49"/>
                  </a:lnTo>
                  <a:lnTo>
                    <a:pt x="212" y="49"/>
                  </a:lnTo>
                  <a:close/>
                </a:path>
              </a:pathLst>
            </a:custGeom>
            <a:solidFill>
              <a:srgbClr val="BF7D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073" name="Freeform 42"/>
            <p:cNvSpPr>
              <a:spLocks/>
            </p:cNvSpPr>
            <p:nvPr/>
          </p:nvSpPr>
          <p:spPr bwMode="auto">
            <a:xfrm>
              <a:off x="6626225" y="4756150"/>
              <a:ext cx="4763" cy="1497013"/>
            </a:xfrm>
            <a:custGeom>
              <a:avLst/>
              <a:gdLst>
                <a:gd name="T0" fmla="*/ 2147483647 w 3"/>
                <a:gd name="T1" fmla="*/ 2147483647 h 943"/>
                <a:gd name="T2" fmla="*/ 0 w 3"/>
                <a:gd name="T3" fmla="*/ 2147483647 h 943"/>
                <a:gd name="T4" fmla="*/ 2147483647 w 3"/>
                <a:gd name="T5" fmla="*/ 0 h 943"/>
                <a:gd name="T6" fmla="*/ 2147483647 w 3"/>
                <a:gd name="T7" fmla="*/ 2147483647 h 943"/>
                <a:gd name="T8" fmla="*/ 2147483647 w 3"/>
                <a:gd name="T9" fmla="*/ 2147483647 h 943"/>
                <a:gd name="T10" fmla="*/ 2147483647 w 3"/>
                <a:gd name="T11" fmla="*/ 2147483647 h 94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" h="943">
                  <a:moveTo>
                    <a:pt x="1" y="943"/>
                  </a:moveTo>
                  <a:lnTo>
                    <a:pt x="0" y="51"/>
                  </a:lnTo>
                  <a:lnTo>
                    <a:pt x="1" y="0"/>
                  </a:lnTo>
                  <a:lnTo>
                    <a:pt x="3" y="880"/>
                  </a:lnTo>
                  <a:lnTo>
                    <a:pt x="1" y="943"/>
                  </a:lnTo>
                  <a:close/>
                </a:path>
              </a:pathLst>
            </a:custGeom>
            <a:solidFill>
              <a:srgbClr val="6D6D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074" name="Freeform 43"/>
            <p:cNvSpPr>
              <a:spLocks/>
            </p:cNvSpPr>
            <p:nvPr/>
          </p:nvSpPr>
          <p:spPr bwMode="auto">
            <a:xfrm>
              <a:off x="6288088" y="4837113"/>
              <a:ext cx="339725" cy="1416050"/>
            </a:xfrm>
            <a:custGeom>
              <a:avLst/>
              <a:gdLst>
                <a:gd name="T0" fmla="*/ 2147483647 w 214"/>
                <a:gd name="T1" fmla="*/ 2147483647 h 892"/>
                <a:gd name="T2" fmla="*/ 0 w 214"/>
                <a:gd name="T3" fmla="*/ 0 h 892"/>
                <a:gd name="T4" fmla="*/ 2147483647 w 214"/>
                <a:gd name="T5" fmla="*/ 0 h 892"/>
                <a:gd name="T6" fmla="*/ 2147483647 w 214"/>
                <a:gd name="T7" fmla="*/ 2147483647 h 892"/>
                <a:gd name="T8" fmla="*/ 2147483647 w 214"/>
                <a:gd name="T9" fmla="*/ 2147483647 h 892"/>
                <a:gd name="T10" fmla="*/ 2147483647 w 214"/>
                <a:gd name="T11" fmla="*/ 2147483647 h 89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4" h="892">
                  <a:moveTo>
                    <a:pt x="4" y="892"/>
                  </a:moveTo>
                  <a:lnTo>
                    <a:pt x="0" y="0"/>
                  </a:lnTo>
                  <a:lnTo>
                    <a:pt x="213" y="0"/>
                  </a:lnTo>
                  <a:lnTo>
                    <a:pt x="214" y="892"/>
                  </a:lnTo>
                  <a:lnTo>
                    <a:pt x="4" y="892"/>
                  </a:lnTo>
                  <a:close/>
                </a:path>
              </a:pathLst>
            </a:custGeom>
            <a:solidFill>
              <a:schemeClr val="accent2">
                <a:alpha val="87057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075" name="Freeform 44"/>
            <p:cNvSpPr>
              <a:spLocks/>
            </p:cNvSpPr>
            <p:nvPr/>
          </p:nvSpPr>
          <p:spPr bwMode="auto">
            <a:xfrm>
              <a:off x="6288088" y="4756150"/>
              <a:ext cx="339725" cy="80963"/>
            </a:xfrm>
            <a:custGeom>
              <a:avLst/>
              <a:gdLst>
                <a:gd name="T0" fmla="*/ 2147483647 w 214"/>
                <a:gd name="T1" fmla="*/ 2147483647 h 51"/>
                <a:gd name="T2" fmla="*/ 2147483647 w 214"/>
                <a:gd name="T3" fmla="*/ 0 h 51"/>
                <a:gd name="T4" fmla="*/ 2147483647 w 214"/>
                <a:gd name="T5" fmla="*/ 0 h 51"/>
                <a:gd name="T6" fmla="*/ 0 w 214"/>
                <a:gd name="T7" fmla="*/ 2147483647 h 51"/>
                <a:gd name="T8" fmla="*/ 2147483647 w 214"/>
                <a:gd name="T9" fmla="*/ 2147483647 h 51"/>
                <a:gd name="T10" fmla="*/ 2147483647 w 214"/>
                <a:gd name="T11" fmla="*/ 2147483647 h 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4" h="51">
                  <a:moveTo>
                    <a:pt x="213" y="51"/>
                  </a:moveTo>
                  <a:lnTo>
                    <a:pt x="214" y="0"/>
                  </a:lnTo>
                  <a:lnTo>
                    <a:pt x="5" y="0"/>
                  </a:lnTo>
                  <a:lnTo>
                    <a:pt x="0" y="51"/>
                  </a:lnTo>
                  <a:lnTo>
                    <a:pt x="213" y="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076" name="Rectangle 45"/>
            <p:cNvSpPr>
              <a:spLocks noChangeArrowheads="1"/>
            </p:cNvSpPr>
            <p:nvPr/>
          </p:nvSpPr>
          <p:spPr bwMode="auto">
            <a:xfrm>
              <a:off x="5289550" y="3333750"/>
              <a:ext cx="360453" cy="147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ts val="2000"/>
                </a:spcBef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 sz="2200"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spcBef>
                  <a:spcPts val="600"/>
                </a:spcBef>
                <a:buClr>
                  <a:srgbClr val="C1F944"/>
                </a:buClr>
                <a:buSzPct val="90000"/>
                <a:buFont typeface="Wingdings" panose="05000000000000000000" pitchFamily="2" charset="2"/>
                <a:buChar char="S"/>
                <a:defRPr sz="2000"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spcBef>
                  <a:spcPts val="600"/>
                </a:spcBef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spcBef>
                  <a:spcPts val="600"/>
                </a:spcBef>
                <a:buClr>
                  <a:srgbClr val="C1F944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spcBef>
                  <a:spcPts val="600"/>
                </a:spcBef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None/>
              </a:pPr>
              <a:r>
                <a:rPr lang="en-US" altLang="en-US" sz="900" kern="0">
                  <a:solidFill>
                    <a:srgbClr val="000000"/>
                  </a:solidFill>
                  <a:latin typeface="Helvetica" panose="020B0604020202020204" pitchFamily="34" charset="0"/>
                </a:rPr>
                <a:t>18.5%</a:t>
              </a:r>
              <a:endParaRPr lang="en-US" altLang="en-US" sz="1400" ker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4077" name="Rectangle 46"/>
            <p:cNvSpPr>
              <a:spLocks noChangeArrowheads="1"/>
            </p:cNvSpPr>
            <p:nvPr/>
          </p:nvSpPr>
          <p:spPr bwMode="auto">
            <a:xfrm>
              <a:off x="5681663" y="3849688"/>
              <a:ext cx="360453" cy="147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ts val="2000"/>
                </a:spcBef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 sz="2200"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spcBef>
                  <a:spcPts val="600"/>
                </a:spcBef>
                <a:buClr>
                  <a:srgbClr val="C1F944"/>
                </a:buClr>
                <a:buSzPct val="90000"/>
                <a:buFont typeface="Wingdings" panose="05000000000000000000" pitchFamily="2" charset="2"/>
                <a:buChar char="S"/>
                <a:defRPr sz="2000"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spcBef>
                  <a:spcPts val="600"/>
                </a:spcBef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spcBef>
                  <a:spcPts val="600"/>
                </a:spcBef>
                <a:buClr>
                  <a:srgbClr val="C1F944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spcBef>
                  <a:spcPts val="600"/>
                </a:spcBef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None/>
              </a:pPr>
              <a:r>
                <a:rPr lang="en-US" altLang="en-US" sz="900" kern="0">
                  <a:solidFill>
                    <a:srgbClr val="000000"/>
                  </a:solidFill>
                  <a:latin typeface="Helvetica" panose="020B0604020202020204" pitchFamily="34" charset="0"/>
                </a:rPr>
                <a:t>15.0%</a:t>
              </a:r>
              <a:endParaRPr lang="en-US" altLang="en-US" sz="1400" ker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4078" name="Rectangle 47"/>
            <p:cNvSpPr>
              <a:spLocks noChangeArrowheads="1"/>
            </p:cNvSpPr>
            <p:nvPr/>
          </p:nvSpPr>
          <p:spPr bwMode="auto">
            <a:xfrm>
              <a:off x="6008688" y="4406900"/>
              <a:ext cx="360453" cy="147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ts val="2000"/>
                </a:spcBef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 sz="2200"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spcBef>
                  <a:spcPts val="600"/>
                </a:spcBef>
                <a:buClr>
                  <a:srgbClr val="C1F944"/>
                </a:buClr>
                <a:buSzPct val="90000"/>
                <a:buFont typeface="Wingdings" panose="05000000000000000000" pitchFamily="2" charset="2"/>
                <a:buChar char="S"/>
                <a:defRPr sz="2000"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spcBef>
                  <a:spcPts val="600"/>
                </a:spcBef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spcBef>
                  <a:spcPts val="600"/>
                </a:spcBef>
                <a:buClr>
                  <a:srgbClr val="C1F944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spcBef>
                  <a:spcPts val="600"/>
                </a:spcBef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None/>
              </a:pPr>
              <a:r>
                <a:rPr lang="en-US" altLang="en-US" sz="900" kern="0">
                  <a:solidFill>
                    <a:srgbClr val="000000"/>
                  </a:solidFill>
                  <a:latin typeface="Helvetica" panose="020B0604020202020204" pitchFamily="34" charset="0"/>
                </a:rPr>
                <a:t>11.1%</a:t>
              </a:r>
              <a:endParaRPr lang="en-US" altLang="en-US" sz="1400" ker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4079" name="Rectangle 48"/>
            <p:cNvSpPr>
              <a:spLocks noChangeArrowheads="1"/>
            </p:cNvSpPr>
            <p:nvPr/>
          </p:nvSpPr>
          <p:spPr bwMode="auto">
            <a:xfrm>
              <a:off x="6351588" y="4613275"/>
              <a:ext cx="289775" cy="147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ts val="2000"/>
                </a:spcBef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 sz="2200"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spcBef>
                  <a:spcPts val="600"/>
                </a:spcBef>
                <a:buClr>
                  <a:srgbClr val="C1F944"/>
                </a:buClr>
                <a:buSzPct val="90000"/>
                <a:buFont typeface="Wingdings" panose="05000000000000000000" pitchFamily="2" charset="2"/>
                <a:buChar char="S"/>
                <a:defRPr sz="2000"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spcBef>
                  <a:spcPts val="600"/>
                </a:spcBef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spcBef>
                  <a:spcPts val="600"/>
                </a:spcBef>
                <a:buClr>
                  <a:srgbClr val="C1F944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spcBef>
                  <a:spcPts val="600"/>
                </a:spcBef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None/>
              </a:pPr>
              <a:r>
                <a:rPr lang="en-US" altLang="en-US" sz="900" kern="0">
                  <a:solidFill>
                    <a:srgbClr val="000000"/>
                  </a:solidFill>
                  <a:latin typeface="Helvetica" panose="020B0604020202020204" pitchFamily="34" charset="0"/>
                </a:rPr>
                <a:t>9.8%</a:t>
              </a:r>
              <a:endParaRPr lang="en-US" altLang="en-US" sz="1400" ker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4080" name="Line 49"/>
            <p:cNvSpPr>
              <a:spLocks noChangeShapeType="1"/>
            </p:cNvSpPr>
            <p:nvPr/>
          </p:nvSpPr>
          <p:spPr bwMode="auto">
            <a:xfrm flipH="1" flipV="1">
              <a:off x="4972050" y="1866900"/>
              <a:ext cx="50800" cy="446246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081" name="Line 50"/>
            <p:cNvSpPr>
              <a:spLocks noChangeShapeType="1"/>
            </p:cNvSpPr>
            <p:nvPr/>
          </p:nvSpPr>
          <p:spPr bwMode="auto">
            <a:xfrm flipH="1">
              <a:off x="4965700" y="6329363"/>
              <a:ext cx="57150" cy="15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082" name="Line 51"/>
            <p:cNvSpPr>
              <a:spLocks noChangeShapeType="1"/>
            </p:cNvSpPr>
            <p:nvPr/>
          </p:nvSpPr>
          <p:spPr bwMode="auto">
            <a:xfrm flipH="1">
              <a:off x="4948238" y="4867275"/>
              <a:ext cx="57150" cy="15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083" name="Line 52"/>
            <p:cNvSpPr>
              <a:spLocks noChangeShapeType="1"/>
            </p:cNvSpPr>
            <p:nvPr/>
          </p:nvSpPr>
          <p:spPr bwMode="auto">
            <a:xfrm flipH="1">
              <a:off x="4932363" y="3381375"/>
              <a:ext cx="57150" cy="15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084" name="Rectangle 53"/>
            <p:cNvSpPr>
              <a:spLocks noChangeArrowheads="1"/>
            </p:cNvSpPr>
            <p:nvPr/>
          </p:nvSpPr>
          <p:spPr bwMode="auto">
            <a:xfrm>
              <a:off x="4549775" y="6280150"/>
              <a:ext cx="353385" cy="179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ts val="2000"/>
                </a:spcBef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 sz="2200"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spcBef>
                  <a:spcPts val="600"/>
                </a:spcBef>
                <a:buClr>
                  <a:srgbClr val="C1F944"/>
                </a:buClr>
                <a:buSzPct val="90000"/>
                <a:buFont typeface="Wingdings" panose="05000000000000000000" pitchFamily="2" charset="2"/>
                <a:buChar char="S"/>
                <a:defRPr sz="2000"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spcBef>
                  <a:spcPts val="600"/>
                </a:spcBef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spcBef>
                  <a:spcPts val="600"/>
                </a:spcBef>
                <a:buClr>
                  <a:srgbClr val="C1F944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spcBef>
                  <a:spcPts val="600"/>
                </a:spcBef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None/>
              </a:pPr>
              <a:r>
                <a:rPr lang="en-US" altLang="en-US" sz="1100" kern="0">
                  <a:solidFill>
                    <a:srgbClr val="000000"/>
                  </a:solidFill>
                  <a:latin typeface="Helvetica" panose="020B0604020202020204" pitchFamily="34" charset="0"/>
                </a:rPr>
                <a:t>0.0%</a:t>
              </a:r>
              <a:endParaRPr lang="en-US" altLang="en-US" sz="1400" ker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4085" name="Rectangle 54"/>
            <p:cNvSpPr>
              <a:spLocks noChangeArrowheads="1"/>
            </p:cNvSpPr>
            <p:nvPr/>
          </p:nvSpPr>
          <p:spPr bwMode="auto">
            <a:xfrm>
              <a:off x="4473575" y="4756150"/>
              <a:ext cx="439964" cy="179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ts val="2000"/>
                </a:spcBef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 sz="2200"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spcBef>
                  <a:spcPts val="600"/>
                </a:spcBef>
                <a:buClr>
                  <a:srgbClr val="C1F944"/>
                </a:buClr>
                <a:buSzPct val="90000"/>
                <a:buFont typeface="Wingdings" panose="05000000000000000000" pitchFamily="2" charset="2"/>
                <a:buChar char="S"/>
                <a:defRPr sz="2000"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spcBef>
                  <a:spcPts val="600"/>
                </a:spcBef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spcBef>
                  <a:spcPts val="600"/>
                </a:spcBef>
                <a:buClr>
                  <a:srgbClr val="C1F944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spcBef>
                  <a:spcPts val="600"/>
                </a:spcBef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None/>
              </a:pPr>
              <a:r>
                <a:rPr lang="en-US" altLang="en-US" sz="1100" kern="0">
                  <a:solidFill>
                    <a:srgbClr val="000000"/>
                  </a:solidFill>
                  <a:latin typeface="Helvetica" panose="020B0604020202020204" pitchFamily="34" charset="0"/>
                </a:rPr>
                <a:t>10.0%</a:t>
              </a:r>
              <a:endParaRPr lang="en-US" altLang="en-US" sz="1400" ker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4086" name="Rectangle 55"/>
            <p:cNvSpPr>
              <a:spLocks noChangeArrowheads="1"/>
            </p:cNvSpPr>
            <p:nvPr/>
          </p:nvSpPr>
          <p:spPr bwMode="auto">
            <a:xfrm>
              <a:off x="4473575" y="3308350"/>
              <a:ext cx="439964" cy="179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ts val="2000"/>
                </a:spcBef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 sz="2200"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spcBef>
                  <a:spcPts val="600"/>
                </a:spcBef>
                <a:buClr>
                  <a:srgbClr val="C1F944"/>
                </a:buClr>
                <a:buSzPct val="90000"/>
                <a:buFont typeface="Wingdings" panose="05000000000000000000" pitchFamily="2" charset="2"/>
                <a:buChar char="S"/>
                <a:defRPr sz="2000"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spcBef>
                  <a:spcPts val="600"/>
                </a:spcBef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spcBef>
                  <a:spcPts val="600"/>
                </a:spcBef>
                <a:buClr>
                  <a:srgbClr val="C1F944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spcBef>
                  <a:spcPts val="600"/>
                </a:spcBef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None/>
              </a:pPr>
              <a:r>
                <a:rPr lang="en-US" altLang="en-US" sz="1100" kern="0">
                  <a:solidFill>
                    <a:srgbClr val="000000"/>
                  </a:solidFill>
                  <a:latin typeface="Helvetica" panose="020B0604020202020204" pitchFamily="34" charset="0"/>
                </a:rPr>
                <a:t>20.0%</a:t>
              </a:r>
              <a:endParaRPr lang="en-US" altLang="en-US" sz="1400" ker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4087" name="Rectangle 56"/>
            <p:cNvSpPr>
              <a:spLocks noChangeArrowheads="1"/>
            </p:cNvSpPr>
            <p:nvPr/>
          </p:nvSpPr>
          <p:spPr bwMode="auto">
            <a:xfrm>
              <a:off x="4527550" y="1785938"/>
              <a:ext cx="439964" cy="179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ts val="2000"/>
                </a:spcBef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 sz="2200"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spcBef>
                  <a:spcPts val="600"/>
                </a:spcBef>
                <a:buClr>
                  <a:srgbClr val="C1F944"/>
                </a:buClr>
                <a:buSzPct val="90000"/>
                <a:buFont typeface="Wingdings" panose="05000000000000000000" pitchFamily="2" charset="2"/>
                <a:buChar char="S"/>
                <a:defRPr sz="2000"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spcBef>
                  <a:spcPts val="600"/>
                </a:spcBef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spcBef>
                  <a:spcPts val="600"/>
                </a:spcBef>
                <a:buClr>
                  <a:srgbClr val="C1F944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spcBef>
                  <a:spcPts val="600"/>
                </a:spcBef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None/>
              </a:pPr>
              <a:r>
                <a:rPr lang="en-US" altLang="en-US" sz="1100" kern="0">
                  <a:solidFill>
                    <a:srgbClr val="000000"/>
                  </a:solidFill>
                  <a:latin typeface="Helvetica" panose="020B0604020202020204" pitchFamily="34" charset="0"/>
                </a:rPr>
                <a:t>30.0%</a:t>
              </a:r>
              <a:endParaRPr lang="en-US" altLang="en-US" sz="1400" ker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4088" name="Rectangle 57"/>
            <p:cNvSpPr>
              <a:spLocks noChangeArrowheads="1"/>
            </p:cNvSpPr>
            <p:nvPr/>
          </p:nvSpPr>
          <p:spPr bwMode="auto">
            <a:xfrm>
              <a:off x="5081588" y="1914525"/>
              <a:ext cx="85725" cy="101600"/>
            </a:xfrm>
            <a:prstGeom prst="rect">
              <a:avLst/>
            </a:prstGeom>
            <a:solidFill>
              <a:srgbClr val="FF1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ts val="2000"/>
                </a:spcBef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 sz="2200"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spcBef>
                  <a:spcPts val="600"/>
                </a:spcBef>
                <a:buClr>
                  <a:srgbClr val="C1F944"/>
                </a:buClr>
                <a:buSzPct val="90000"/>
                <a:buFont typeface="Wingdings" panose="05000000000000000000" pitchFamily="2" charset="2"/>
                <a:buChar char="S"/>
                <a:defRPr sz="2000"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spcBef>
                  <a:spcPts val="600"/>
                </a:spcBef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spcBef>
                  <a:spcPts val="600"/>
                </a:spcBef>
                <a:buClr>
                  <a:srgbClr val="C1F944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spcBef>
                  <a:spcPts val="600"/>
                </a:spcBef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None/>
              </a:pPr>
              <a:endParaRPr lang="en-US" altLang="en-US" sz="1800" kern="0">
                <a:solidFill>
                  <a:schemeClr val="tx1"/>
                </a:solidFill>
                <a:latin typeface="Lucida Grande" charset="0"/>
              </a:endParaRPr>
            </a:p>
          </p:txBody>
        </p:sp>
        <p:sp>
          <p:nvSpPr>
            <p:cNvPr id="44089" name="Rectangle 58"/>
            <p:cNvSpPr>
              <a:spLocks noChangeArrowheads="1"/>
            </p:cNvSpPr>
            <p:nvPr/>
          </p:nvSpPr>
          <p:spPr bwMode="auto">
            <a:xfrm>
              <a:off x="5194300" y="1884363"/>
              <a:ext cx="374588" cy="196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ts val="2000"/>
                </a:spcBef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 sz="2200"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spcBef>
                  <a:spcPts val="600"/>
                </a:spcBef>
                <a:buClr>
                  <a:srgbClr val="C1F944"/>
                </a:buClr>
                <a:buSzPct val="90000"/>
                <a:buFont typeface="Wingdings" panose="05000000000000000000" pitchFamily="2" charset="2"/>
                <a:buChar char="S"/>
                <a:defRPr sz="2000"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spcBef>
                  <a:spcPts val="600"/>
                </a:spcBef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spcBef>
                  <a:spcPts val="600"/>
                </a:spcBef>
                <a:buClr>
                  <a:srgbClr val="C1F944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spcBef>
                  <a:spcPts val="600"/>
                </a:spcBef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None/>
              </a:pPr>
              <a:r>
                <a:rPr lang="en-US" altLang="en-US" sz="1200" kern="0">
                  <a:solidFill>
                    <a:srgbClr val="000000"/>
                  </a:solidFill>
                  <a:latin typeface="Helvetica" panose="020B0604020202020204" pitchFamily="34" charset="0"/>
                </a:rPr>
                <a:t>1998</a:t>
              </a:r>
              <a:endParaRPr lang="en-US" altLang="en-US" sz="1400" ker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4090" name="Rectangle 59"/>
            <p:cNvSpPr>
              <a:spLocks noChangeArrowheads="1"/>
            </p:cNvSpPr>
            <p:nvPr/>
          </p:nvSpPr>
          <p:spPr bwMode="auto">
            <a:xfrm>
              <a:off x="5564188" y="1914525"/>
              <a:ext cx="84137" cy="1016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ts val="2000"/>
                </a:spcBef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 sz="2200"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spcBef>
                  <a:spcPts val="600"/>
                </a:spcBef>
                <a:buClr>
                  <a:srgbClr val="C1F944"/>
                </a:buClr>
                <a:buSzPct val="90000"/>
                <a:buFont typeface="Wingdings" panose="05000000000000000000" pitchFamily="2" charset="2"/>
                <a:buChar char="S"/>
                <a:defRPr sz="2000"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spcBef>
                  <a:spcPts val="600"/>
                </a:spcBef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spcBef>
                  <a:spcPts val="600"/>
                </a:spcBef>
                <a:buClr>
                  <a:srgbClr val="C1F944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spcBef>
                  <a:spcPts val="600"/>
                </a:spcBef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None/>
              </a:pPr>
              <a:endParaRPr lang="en-US" altLang="en-US" sz="1800" kern="0">
                <a:solidFill>
                  <a:schemeClr val="tx1"/>
                </a:solidFill>
                <a:latin typeface="Lucida Grande" charset="0"/>
              </a:endParaRPr>
            </a:p>
          </p:txBody>
        </p:sp>
        <p:sp>
          <p:nvSpPr>
            <p:cNvPr id="44091" name="Rectangle 60"/>
            <p:cNvSpPr>
              <a:spLocks noChangeArrowheads="1"/>
            </p:cNvSpPr>
            <p:nvPr/>
          </p:nvSpPr>
          <p:spPr bwMode="auto">
            <a:xfrm>
              <a:off x="5676900" y="1884363"/>
              <a:ext cx="374588" cy="196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ts val="2000"/>
                </a:spcBef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 sz="2200"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spcBef>
                  <a:spcPts val="600"/>
                </a:spcBef>
                <a:buClr>
                  <a:srgbClr val="C1F944"/>
                </a:buClr>
                <a:buSzPct val="90000"/>
                <a:buFont typeface="Wingdings" panose="05000000000000000000" pitchFamily="2" charset="2"/>
                <a:buChar char="S"/>
                <a:defRPr sz="2000"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spcBef>
                  <a:spcPts val="600"/>
                </a:spcBef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spcBef>
                  <a:spcPts val="600"/>
                </a:spcBef>
                <a:buClr>
                  <a:srgbClr val="C1F944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spcBef>
                  <a:spcPts val="600"/>
                </a:spcBef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None/>
              </a:pPr>
              <a:r>
                <a:rPr lang="en-US" altLang="en-US" sz="1200" kern="0">
                  <a:solidFill>
                    <a:srgbClr val="000000"/>
                  </a:solidFill>
                  <a:latin typeface="Helvetica" panose="020B0604020202020204" pitchFamily="34" charset="0"/>
                </a:rPr>
                <a:t>1999</a:t>
              </a:r>
              <a:endParaRPr lang="en-US" altLang="en-US" sz="1400" ker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4092" name="Rectangle 61"/>
            <p:cNvSpPr>
              <a:spLocks noChangeArrowheads="1"/>
            </p:cNvSpPr>
            <p:nvPr/>
          </p:nvSpPr>
          <p:spPr bwMode="auto">
            <a:xfrm>
              <a:off x="6046788" y="1914525"/>
              <a:ext cx="84137" cy="101600"/>
            </a:xfrm>
            <a:prstGeom prst="rect">
              <a:avLst/>
            </a:prstGeom>
            <a:solidFill>
              <a:srgbClr val="FEA6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ts val="2000"/>
                </a:spcBef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 sz="2200"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spcBef>
                  <a:spcPts val="600"/>
                </a:spcBef>
                <a:buClr>
                  <a:srgbClr val="C1F944"/>
                </a:buClr>
                <a:buSzPct val="90000"/>
                <a:buFont typeface="Wingdings" panose="05000000000000000000" pitchFamily="2" charset="2"/>
                <a:buChar char="S"/>
                <a:defRPr sz="2000"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spcBef>
                  <a:spcPts val="600"/>
                </a:spcBef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spcBef>
                  <a:spcPts val="600"/>
                </a:spcBef>
                <a:buClr>
                  <a:srgbClr val="C1F944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spcBef>
                  <a:spcPts val="600"/>
                </a:spcBef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None/>
              </a:pPr>
              <a:endParaRPr lang="en-US" altLang="en-US" sz="1800" kern="0">
                <a:solidFill>
                  <a:schemeClr val="tx1"/>
                </a:solidFill>
                <a:latin typeface="Lucida Grande" charset="0"/>
              </a:endParaRPr>
            </a:p>
          </p:txBody>
        </p:sp>
        <p:sp>
          <p:nvSpPr>
            <p:cNvPr id="44093" name="Rectangle 62"/>
            <p:cNvSpPr>
              <a:spLocks noChangeArrowheads="1"/>
            </p:cNvSpPr>
            <p:nvPr/>
          </p:nvSpPr>
          <p:spPr bwMode="auto">
            <a:xfrm>
              <a:off x="6159500" y="1884363"/>
              <a:ext cx="374588" cy="196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ts val="2000"/>
                </a:spcBef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 sz="2200"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spcBef>
                  <a:spcPts val="600"/>
                </a:spcBef>
                <a:buClr>
                  <a:srgbClr val="C1F944"/>
                </a:buClr>
                <a:buSzPct val="90000"/>
                <a:buFont typeface="Wingdings" panose="05000000000000000000" pitchFamily="2" charset="2"/>
                <a:buChar char="S"/>
                <a:defRPr sz="2000"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spcBef>
                  <a:spcPts val="600"/>
                </a:spcBef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spcBef>
                  <a:spcPts val="600"/>
                </a:spcBef>
                <a:buClr>
                  <a:srgbClr val="C1F944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spcBef>
                  <a:spcPts val="600"/>
                </a:spcBef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None/>
              </a:pPr>
              <a:r>
                <a:rPr lang="en-US" altLang="en-US" sz="1200" kern="0" dirty="0">
                  <a:solidFill>
                    <a:srgbClr val="000000"/>
                  </a:solidFill>
                  <a:latin typeface="Helvetica" panose="020B0604020202020204" pitchFamily="34" charset="0"/>
                </a:rPr>
                <a:t>2000</a:t>
              </a:r>
              <a:endParaRPr lang="en-US" altLang="en-US" sz="1400" kern="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4094" name="Rectangle 63"/>
            <p:cNvSpPr>
              <a:spLocks noChangeArrowheads="1"/>
            </p:cNvSpPr>
            <p:nvPr/>
          </p:nvSpPr>
          <p:spPr bwMode="auto">
            <a:xfrm>
              <a:off x="6529388" y="1914525"/>
              <a:ext cx="84137" cy="1016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ts val="2000"/>
                </a:spcBef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 sz="2200"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spcBef>
                  <a:spcPts val="600"/>
                </a:spcBef>
                <a:buClr>
                  <a:srgbClr val="C1F944"/>
                </a:buClr>
                <a:buSzPct val="90000"/>
                <a:buFont typeface="Wingdings" panose="05000000000000000000" pitchFamily="2" charset="2"/>
                <a:buChar char="S"/>
                <a:defRPr sz="2000"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spcBef>
                  <a:spcPts val="600"/>
                </a:spcBef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spcBef>
                  <a:spcPts val="600"/>
                </a:spcBef>
                <a:buClr>
                  <a:srgbClr val="C1F944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spcBef>
                  <a:spcPts val="600"/>
                </a:spcBef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None/>
              </a:pPr>
              <a:endParaRPr lang="en-US" altLang="en-US" sz="1800" kern="0">
                <a:solidFill>
                  <a:schemeClr val="tx1"/>
                </a:solidFill>
                <a:latin typeface="Lucida Grande" charset="0"/>
              </a:endParaRPr>
            </a:p>
          </p:txBody>
        </p:sp>
        <p:sp>
          <p:nvSpPr>
            <p:cNvPr id="44095" name="Rectangle 64"/>
            <p:cNvSpPr>
              <a:spLocks noChangeArrowheads="1"/>
            </p:cNvSpPr>
            <p:nvPr/>
          </p:nvSpPr>
          <p:spPr bwMode="auto">
            <a:xfrm>
              <a:off x="6642100" y="1884363"/>
              <a:ext cx="374588" cy="196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ts val="2000"/>
                </a:spcBef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 sz="2200"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spcBef>
                  <a:spcPts val="600"/>
                </a:spcBef>
                <a:buClr>
                  <a:srgbClr val="C1F944"/>
                </a:buClr>
                <a:buSzPct val="90000"/>
                <a:buFont typeface="Wingdings" panose="05000000000000000000" pitchFamily="2" charset="2"/>
                <a:buChar char="S"/>
                <a:defRPr sz="2000"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spcBef>
                  <a:spcPts val="600"/>
                </a:spcBef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spcBef>
                  <a:spcPts val="600"/>
                </a:spcBef>
                <a:buClr>
                  <a:srgbClr val="C1F944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spcBef>
                  <a:spcPts val="600"/>
                </a:spcBef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S"/>
                <a:defRPr>
                  <a:solidFill>
                    <a:srgbClr val="595959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None/>
              </a:pPr>
              <a:r>
                <a:rPr lang="en-US" altLang="en-US" sz="1200" kern="0">
                  <a:solidFill>
                    <a:srgbClr val="000000"/>
                  </a:solidFill>
                  <a:latin typeface="Helvetica" panose="020B0604020202020204" pitchFamily="34" charset="0"/>
                </a:rPr>
                <a:t>2001</a:t>
              </a:r>
              <a:endParaRPr lang="en-US" altLang="en-US" sz="1400" ker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14081" name="Text Box 65"/>
          <p:cNvSpPr txBox="1">
            <a:spLocks noChangeArrowheads="1"/>
          </p:cNvSpPr>
          <p:nvPr/>
        </p:nvSpPr>
        <p:spPr bwMode="auto">
          <a:xfrm>
            <a:off x="1524000" y="6605588"/>
            <a:ext cx="5786438" cy="2524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1200" kern="0">
                <a:latin typeface="Arial" pitchFamily="34" charset="0"/>
              </a:rPr>
              <a:t>Source:  </a:t>
            </a:r>
            <a:r>
              <a:rPr lang="ja-JP" altLang="en-US" sz="1200" kern="0"/>
              <a:t>“</a:t>
            </a:r>
            <a:r>
              <a:rPr lang="en-US" altLang="ja-JP" sz="1200" kern="0">
                <a:latin typeface="Arial" pitchFamily="34" charset="0"/>
              </a:rPr>
              <a:t>truth</a:t>
            </a:r>
            <a:r>
              <a:rPr lang="ja-JP" altLang="en-US" sz="1200" kern="0"/>
              <a:t>”</a:t>
            </a:r>
            <a:r>
              <a:rPr lang="en-US" altLang="ja-JP" sz="1200" kern="0">
                <a:latin typeface="Arial" pitchFamily="34" charset="0"/>
              </a:rPr>
              <a:t> campaign developed by Crispin Porter + Bogusky Agency</a:t>
            </a:r>
            <a:endParaRPr lang="en-US" altLang="en-US" sz="1200" kern="0">
              <a:latin typeface="Arial" pitchFamily="34" charset="0"/>
            </a:endParaRPr>
          </a:p>
        </p:txBody>
      </p:sp>
      <p:sp>
        <p:nvSpPr>
          <p:cNvPr id="64" name="Title 3"/>
          <p:cNvSpPr txBox="1">
            <a:spLocks/>
          </p:cNvSpPr>
          <p:nvPr/>
        </p:nvSpPr>
        <p:spPr>
          <a:xfrm>
            <a:off x="1516062" y="463065"/>
            <a:ext cx="9144000" cy="1014737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100" b="1" dirty="0">
                <a:latin typeface="Helvetica" charset="0"/>
              </a:rPr>
              <a:t>Social Marketing Best Practices</a:t>
            </a:r>
          </a:p>
          <a:p>
            <a:pPr algn="ctr"/>
            <a:r>
              <a:rPr lang="en-US" sz="3100" b="1" dirty="0">
                <a:latin typeface="Helvetica" charset="0"/>
              </a:rPr>
              <a:t>and Examples from Around the World</a:t>
            </a:r>
            <a:endParaRPr lang="en-US" sz="1600" b="1" i="1" dirty="0"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1839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401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401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40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4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4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4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4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4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4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4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4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4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40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40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40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40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40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40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4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40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4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019" grpId="0" build="allAtOnce" animBg="1"/>
      <p:bldP spid="21408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Number Placeholder 2"/>
          <p:cNvSpPr>
            <a:spLocks noGrp="1"/>
          </p:cNvSpPr>
          <p:nvPr>
            <p:ph type="sldNum" sz="quarter" idx="12"/>
          </p:nvPr>
        </p:nvSpPr>
        <p:spPr bwMode="auto">
          <a:xfrm>
            <a:off x="4648200" y="6369051"/>
            <a:ext cx="2895600" cy="3524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20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S"/>
              <a:defRPr sz="2200"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ts val="600"/>
              </a:spcBef>
              <a:buClr>
                <a:srgbClr val="C1F944"/>
              </a:buClr>
              <a:buSzPct val="90000"/>
              <a:buFont typeface="Wingdings" panose="05000000000000000000" pitchFamily="2" charset="2"/>
              <a:buChar char="S"/>
              <a:defRPr sz="2000"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ts val="6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S"/>
              <a:defRPr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ts val="600"/>
              </a:spcBef>
              <a:buClr>
                <a:srgbClr val="C1F944"/>
              </a:buClr>
              <a:buSzPct val="90000"/>
              <a:buFont typeface="Wingdings" panose="05000000000000000000" pitchFamily="2" charset="2"/>
              <a:buChar char="S"/>
              <a:defRPr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ts val="6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S"/>
              <a:defRPr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S"/>
              <a:defRPr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S"/>
              <a:defRPr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S"/>
              <a:defRPr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S"/>
              <a:defRPr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None/>
            </a:pPr>
            <a:fld id="{2C5A2BDF-A1C0-432C-9D79-04FEC852E06E}" type="slidenum">
              <a:rPr lang="en-US" altLang="en-US" sz="1100" kern="0">
                <a:solidFill>
                  <a:srgbClr val="7F7F7F"/>
                </a:solidFill>
                <a:latin typeface="Lucida Grande" charset="0"/>
              </a:rPr>
              <a:pPr eaLnBrk="1" hangingPunct="1">
                <a:spcBef>
                  <a:spcPct val="0"/>
                </a:spcBef>
                <a:buClrTx/>
                <a:buSzTx/>
                <a:buNone/>
              </a:pPr>
              <a:t>23</a:t>
            </a:fld>
            <a:endParaRPr lang="en-US" altLang="en-US" sz="1100" kern="0">
              <a:solidFill>
                <a:srgbClr val="7F7F7F"/>
              </a:solidFill>
              <a:latin typeface="Lucida Grande" charset="0"/>
            </a:endParaRPr>
          </a:p>
        </p:txBody>
      </p:sp>
      <p:sp>
        <p:nvSpPr>
          <p:cNvPr id="45059" name="Rectangle 3"/>
          <p:cNvSpPr>
            <a:spLocks noChangeArrowheads="1"/>
          </p:cNvSpPr>
          <p:nvPr/>
        </p:nvSpPr>
        <p:spPr bwMode="auto">
          <a:xfrm>
            <a:off x="1799771" y="1619705"/>
            <a:ext cx="8737601" cy="510177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30188" indent="-230188" eaLnBrk="0" hangingPunct="0">
              <a:spcBef>
                <a:spcPts val="20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S"/>
              <a:defRPr sz="2200"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1pPr>
            <a:lvl2pPr eaLnBrk="0" hangingPunct="0">
              <a:spcBef>
                <a:spcPts val="600"/>
              </a:spcBef>
              <a:buClr>
                <a:srgbClr val="C1F944"/>
              </a:buClr>
              <a:buSzPct val="90000"/>
              <a:buFont typeface="Wingdings" panose="05000000000000000000" pitchFamily="2" charset="2"/>
              <a:buChar char="S"/>
              <a:defRPr sz="2000"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ts val="6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S"/>
              <a:defRPr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ts val="600"/>
              </a:spcBef>
              <a:buClr>
                <a:srgbClr val="C1F944"/>
              </a:buClr>
              <a:buSzPct val="90000"/>
              <a:buFont typeface="Wingdings" panose="05000000000000000000" pitchFamily="2" charset="2"/>
              <a:buChar char="S"/>
              <a:defRPr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4pPr>
            <a:lvl5pPr eaLnBrk="0" hangingPunct="0">
              <a:spcBef>
                <a:spcPts val="6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S"/>
              <a:defRPr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5pPr>
            <a:lvl6pPr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S"/>
              <a:defRPr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6pPr>
            <a:lvl7pPr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S"/>
              <a:defRPr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7pPr>
            <a:lvl8pPr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S"/>
              <a:defRPr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8pPr>
            <a:lvl9pPr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S"/>
              <a:defRPr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  <a:buClr>
                <a:srgbClr val="008080"/>
              </a:buClr>
              <a:buSzTx/>
              <a:buNone/>
            </a:pPr>
            <a:r>
              <a:rPr lang="ja-JP" altLang="en-US" sz="2400" b="1" i="1" u="sng" kern="0" dirty="0">
                <a:solidFill>
                  <a:schemeClr val="tx1"/>
                </a:solidFill>
                <a:latin typeface="Helvetica" panose="020B0604020202020204" pitchFamily="34" charset="0"/>
              </a:rPr>
              <a:t>“</a:t>
            </a:r>
            <a:r>
              <a:rPr lang="en-US" altLang="ja-JP" sz="2400" b="1" i="1" u="sng" kern="0" dirty="0">
                <a:solidFill>
                  <a:schemeClr val="tx1"/>
                </a:solidFill>
                <a:latin typeface="Helvetica" panose="020B0604020202020204" pitchFamily="34" charset="0"/>
              </a:rPr>
              <a:t>truth” </a:t>
            </a:r>
            <a:r>
              <a:rPr lang="en-US" altLang="ja-JP" sz="2400" i="1" u="sng" kern="0" dirty="0">
                <a:solidFill>
                  <a:schemeClr val="tx1"/>
                </a:solidFill>
                <a:latin typeface="Helvetica" panose="020B0604020202020204" pitchFamily="34" charset="0"/>
              </a:rPr>
              <a:t>Smoking Cessation Campaign in the U.S.</a:t>
            </a:r>
          </a:p>
          <a:p>
            <a:pPr>
              <a:spcBef>
                <a:spcPct val="20000"/>
              </a:spcBef>
              <a:buClr>
                <a:srgbClr val="008080"/>
              </a:buClr>
              <a:buSzTx/>
              <a:buNone/>
            </a:pPr>
            <a:endParaRPr lang="en-US" altLang="en-US" sz="800" kern="0" dirty="0">
              <a:solidFill>
                <a:schemeClr val="tx1"/>
              </a:solidFill>
              <a:latin typeface="Helvetica" panose="020B0604020202020204" pitchFamily="34" charset="0"/>
            </a:endParaRPr>
          </a:p>
          <a:p>
            <a:pPr marL="0" indent="0">
              <a:spcBef>
                <a:spcPct val="20000"/>
              </a:spcBef>
              <a:buClr>
                <a:srgbClr val="008080"/>
              </a:buClr>
              <a:buSzTx/>
              <a:buNone/>
            </a:pPr>
            <a:r>
              <a:rPr lang="en-US" altLang="en-US" sz="2400" kern="0" dirty="0">
                <a:solidFill>
                  <a:schemeClr val="tx1"/>
                </a:solidFill>
                <a:latin typeface="Helvetica" panose="020B0604020202020204" pitchFamily="34" charset="0"/>
              </a:rPr>
              <a:t>Some more examples of recent “truth” television spots/public service announcements (PSAs)</a:t>
            </a:r>
          </a:p>
          <a:p>
            <a:pPr>
              <a:spcBef>
                <a:spcPct val="20000"/>
              </a:spcBef>
              <a:buClr>
                <a:srgbClr val="008080"/>
              </a:buClr>
              <a:buSzTx/>
              <a:buFont typeface="Times" panose="02020603050405020304" pitchFamily="18" charset="0"/>
              <a:buChar char="•"/>
            </a:pPr>
            <a:endParaRPr lang="en-US" altLang="en-US" sz="800" kern="0" dirty="0">
              <a:solidFill>
                <a:schemeClr val="tx1"/>
              </a:solidFill>
              <a:latin typeface="Helvetica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endParaRPr lang="en-US" altLang="en-US" sz="2000" kern="0" dirty="0">
              <a:solidFill>
                <a:schemeClr val="tx1"/>
              </a:solidFill>
              <a:latin typeface="Lucida Grande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en-US" altLang="en-US" sz="1800" kern="0" dirty="0">
                <a:solidFill>
                  <a:schemeClr val="tx1"/>
                </a:solidFill>
                <a:latin typeface="Lucida Grande" charset="0"/>
              </a:rPr>
              <a:t>truth's </a:t>
            </a:r>
            <a:r>
              <a:rPr lang="en-US" altLang="en-US" sz="1800" i="1" kern="0" dirty="0">
                <a:solidFill>
                  <a:schemeClr val="tx1"/>
                </a:solidFill>
                <a:latin typeface="Lucida Grande" charset="0"/>
              </a:rPr>
              <a:t>“Shards O’ Glass” </a:t>
            </a:r>
            <a:r>
              <a:rPr lang="en-US" altLang="en-US" sz="1800" kern="0" dirty="0">
                <a:solidFill>
                  <a:schemeClr val="tx1"/>
                </a:solidFill>
                <a:latin typeface="Lucida Grande" charset="0"/>
              </a:rPr>
              <a:t>Campaign:</a:t>
            </a:r>
          </a:p>
          <a:p>
            <a:pPr marL="0" lvl="1" eaLnBrk="1" hangingPunct="1">
              <a:spcBef>
                <a:spcPct val="0"/>
              </a:spcBef>
              <a:buClrTx/>
              <a:buSzTx/>
              <a:buNone/>
            </a:pPr>
            <a:r>
              <a:rPr lang="en-US" altLang="en-US" sz="1400" kern="0" dirty="0">
                <a:solidFill>
                  <a:schemeClr val="tx1"/>
                </a:solidFill>
                <a:latin typeface="Lucida Grande" charset="0"/>
                <a:hlinkClick r:id="rId3"/>
              </a:rPr>
              <a:t>http://www.youtube.com/watch?v=PbQ4JNpXPTY</a:t>
            </a:r>
            <a:r>
              <a:rPr lang="en-US" altLang="en-US" sz="1400" kern="0" dirty="0">
                <a:solidFill>
                  <a:schemeClr val="tx1"/>
                </a:solidFill>
                <a:latin typeface="Lucida Grande" charset="0"/>
              </a:rPr>
              <a:t> 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endParaRPr lang="en-US" altLang="en-US" sz="1800" kern="0" dirty="0">
              <a:solidFill>
                <a:schemeClr val="tx1"/>
              </a:solidFill>
              <a:latin typeface="Lucida Grande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en-US" altLang="en-US" sz="1800" kern="0" dirty="0">
                <a:solidFill>
                  <a:schemeClr val="tx1"/>
                </a:solidFill>
                <a:latin typeface="Lucida Grande" charset="0"/>
              </a:rPr>
              <a:t>truth's </a:t>
            </a:r>
            <a:r>
              <a:rPr lang="en-US" altLang="en-US" sz="1800" i="1" kern="0" dirty="0">
                <a:solidFill>
                  <a:schemeClr val="tx1"/>
                </a:solidFill>
                <a:latin typeface="Lucida Grande" charset="0"/>
              </a:rPr>
              <a:t>“”Second Hand Smoke” </a:t>
            </a:r>
            <a:r>
              <a:rPr lang="en-US" altLang="en-US" sz="1800" kern="0" dirty="0">
                <a:solidFill>
                  <a:schemeClr val="tx1"/>
                </a:solidFill>
                <a:latin typeface="Lucida Grande" charset="0"/>
              </a:rPr>
              <a:t>Commercial: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endParaRPr lang="en-US" altLang="en-US" sz="800" kern="0" dirty="0">
              <a:solidFill>
                <a:schemeClr val="tx1"/>
              </a:solidFill>
              <a:latin typeface="Lucida Grande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en-US" altLang="en-US" sz="1600" kern="0" dirty="0">
                <a:solidFill>
                  <a:schemeClr val="tx1"/>
                </a:solidFill>
                <a:latin typeface="Lucida Grande" charset="0"/>
              </a:rPr>
              <a:t>	</a:t>
            </a:r>
            <a:r>
              <a:rPr lang="en-US" altLang="en-US" sz="1400" kern="0" dirty="0">
                <a:solidFill>
                  <a:schemeClr val="tx1"/>
                </a:solidFill>
                <a:latin typeface="Lucida Grande" charset="0"/>
                <a:hlinkClick r:id="rId4"/>
              </a:rPr>
              <a:t>http://www.youtube.com/watch?v=v4Ylwj1q9m8</a:t>
            </a:r>
            <a:endParaRPr lang="en-US" altLang="en-US" sz="1400" kern="0" dirty="0">
              <a:solidFill>
                <a:schemeClr val="tx1"/>
              </a:solidFill>
              <a:latin typeface="Lucida Grande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endParaRPr lang="en-US" altLang="en-US" sz="800" kern="0" dirty="0">
              <a:solidFill>
                <a:schemeClr val="tx1"/>
              </a:solidFill>
              <a:latin typeface="Lucida Grande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endParaRPr lang="en-US" altLang="en-US" sz="2400" kern="0" dirty="0">
              <a:solidFill>
                <a:schemeClr val="tx1"/>
              </a:solidFill>
              <a:latin typeface="Lucida Grande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en-US" altLang="en-US" sz="1800" kern="0" dirty="0">
                <a:solidFill>
                  <a:schemeClr val="tx1"/>
                </a:solidFill>
                <a:latin typeface="Lucida Grande" charset="0"/>
              </a:rPr>
              <a:t>truth MTV Commercials: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endParaRPr lang="en-US" altLang="en-US" sz="800" kern="0" dirty="0">
              <a:solidFill>
                <a:schemeClr val="tx1"/>
              </a:solidFill>
              <a:latin typeface="Lucida Grande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endParaRPr lang="en-US" altLang="en-US" sz="1100" kern="0" dirty="0">
              <a:solidFill>
                <a:schemeClr val="tx1"/>
              </a:solidFill>
              <a:latin typeface="Lucida Grande" charset="0"/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ClrTx/>
              <a:buSzTx/>
              <a:buNone/>
            </a:pPr>
            <a:r>
              <a:rPr lang="en-US" altLang="en-US" sz="1600" kern="0" dirty="0">
                <a:solidFill>
                  <a:schemeClr val="tx1"/>
                </a:solidFill>
                <a:latin typeface="Lucida Grande" charset="0"/>
              </a:rPr>
              <a:t>	The Blaze: 	</a:t>
            </a:r>
            <a:r>
              <a:rPr lang="en-US" altLang="en-US" sz="1400" kern="0" dirty="0">
                <a:solidFill>
                  <a:schemeClr val="tx1"/>
                </a:solidFill>
                <a:latin typeface="Lucida Grande" charset="0"/>
                <a:hlinkClick r:id="rId5"/>
              </a:rPr>
              <a:t>http://www.youtube.com/watch?v=0FeBBZImBGg</a:t>
            </a:r>
            <a:r>
              <a:rPr lang="en-US" altLang="en-US" sz="1400" kern="0" dirty="0">
                <a:solidFill>
                  <a:schemeClr val="tx1"/>
                </a:solidFill>
                <a:latin typeface="Lucida Grande" charset="0"/>
              </a:rPr>
              <a:t> </a:t>
            </a:r>
            <a:endParaRPr lang="en-US" altLang="en-US" sz="1400" u="sng" kern="0" dirty="0">
              <a:solidFill>
                <a:schemeClr val="tx1"/>
              </a:solidFill>
              <a:latin typeface="Lucida Grande" charset="0"/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ClrTx/>
              <a:buSzTx/>
              <a:buNone/>
            </a:pPr>
            <a:r>
              <a:rPr lang="en-US" altLang="en-US" sz="1600" kern="0" dirty="0">
                <a:solidFill>
                  <a:schemeClr val="tx1"/>
                </a:solidFill>
                <a:latin typeface="Lucida Grande" charset="0"/>
              </a:rPr>
              <a:t>				</a:t>
            </a:r>
            <a:r>
              <a:rPr lang="en-US" altLang="en-US" sz="1400" kern="0" dirty="0">
                <a:solidFill>
                  <a:schemeClr val="tx1"/>
                </a:solidFill>
                <a:latin typeface="Lucida Grande" charset="0"/>
                <a:hlinkClick r:id="rId6"/>
              </a:rPr>
              <a:t>http://www.youtube.com/watch?v=jbNwz9XwPDg</a:t>
            </a:r>
            <a:r>
              <a:rPr lang="en-US" altLang="en-US" sz="1400" kern="0" dirty="0">
                <a:solidFill>
                  <a:schemeClr val="tx1"/>
                </a:solidFill>
                <a:latin typeface="Lucida Grande" charset="0"/>
              </a:rPr>
              <a:t> </a:t>
            </a:r>
            <a:endParaRPr lang="en-US" altLang="en-US" sz="1600" u="sng" kern="0" dirty="0">
              <a:solidFill>
                <a:schemeClr val="tx1"/>
              </a:solidFill>
              <a:latin typeface="Lucida Grande" charset="0"/>
            </a:endParaRPr>
          </a:p>
          <a:p>
            <a:pPr marL="0" lvl="4" eaLnBrk="1" hangingPunct="1">
              <a:spcBef>
                <a:spcPct val="0"/>
              </a:spcBef>
              <a:spcAft>
                <a:spcPts val="600"/>
              </a:spcAft>
              <a:buClrTx/>
              <a:buSzTx/>
              <a:buNone/>
            </a:pPr>
            <a:r>
              <a:rPr lang="en-US" altLang="en-US" sz="1400" kern="0" dirty="0">
                <a:solidFill>
                  <a:schemeClr val="tx1"/>
                </a:solidFill>
                <a:latin typeface="Lucida Grande" charset="0"/>
                <a:hlinkClick r:id="rId7"/>
              </a:rPr>
              <a:t>http://www.youtube.com/watch?v=GlkgeMXQbBU</a:t>
            </a:r>
            <a:r>
              <a:rPr lang="en-US" altLang="en-US" sz="1400" kern="0" dirty="0">
                <a:solidFill>
                  <a:schemeClr val="tx1"/>
                </a:solidFill>
                <a:latin typeface="Lucida Grande" charset="0"/>
              </a:rPr>
              <a:t> 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endParaRPr lang="en-US" altLang="en-US" sz="1400" kern="0" dirty="0">
              <a:solidFill>
                <a:schemeClr val="tx1"/>
              </a:solidFill>
              <a:latin typeface="Lucida Grande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endParaRPr lang="en-US" altLang="en-US" sz="1600" kern="0" dirty="0">
              <a:solidFill>
                <a:schemeClr val="tx1"/>
              </a:solidFill>
              <a:latin typeface="Lucida Grande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endParaRPr lang="en-US" altLang="en-US" sz="1600" kern="0" dirty="0">
              <a:solidFill>
                <a:schemeClr val="tx1"/>
              </a:solidFill>
              <a:latin typeface="Lucida Grande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endParaRPr lang="en-US" altLang="en-US" sz="1600" kern="0" dirty="0">
              <a:solidFill>
                <a:schemeClr val="tx1"/>
              </a:solidFill>
              <a:latin typeface="Lucida Grande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endParaRPr lang="en-US" altLang="en-US" sz="1600" kern="0" dirty="0">
              <a:solidFill>
                <a:schemeClr val="tx1"/>
              </a:solidFill>
              <a:latin typeface="Lucida Grande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endParaRPr lang="en-US" altLang="en-US" sz="1600" kern="0" dirty="0">
              <a:solidFill>
                <a:schemeClr val="tx1"/>
              </a:solidFill>
              <a:latin typeface="Lucida Grande" charset="0"/>
            </a:endParaRPr>
          </a:p>
        </p:txBody>
      </p:sp>
      <p:pic>
        <p:nvPicPr>
          <p:cNvPr id="45061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8867" y="3965121"/>
            <a:ext cx="3303588" cy="169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3"/>
          <p:cNvSpPr txBox="1">
            <a:spLocks/>
          </p:cNvSpPr>
          <p:nvPr/>
        </p:nvSpPr>
        <p:spPr>
          <a:xfrm>
            <a:off x="1516062" y="463065"/>
            <a:ext cx="9144000" cy="1014737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100" b="1" dirty="0">
                <a:latin typeface="Helvetica" charset="0"/>
              </a:rPr>
              <a:t>Social Marketing Best Practices</a:t>
            </a:r>
          </a:p>
          <a:p>
            <a:pPr algn="ctr"/>
            <a:r>
              <a:rPr lang="en-US" sz="3100" b="1" dirty="0">
                <a:latin typeface="Helvetica" charset="0"/>
              </a:rPr>
              <a:t>and Examples from Around the World</a:t>
            </a:r>
            <a:endParaRPr lang="en-US" sz="1600" b="1" i="1" dirty="0"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469919"/>
      </p:ext>
    </p:extLst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20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S"/>
              <a:defRPr sz="2200"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ts val="600"/>
              </a:spcBef>
              <a:buClr>
                <a:srgbClr val="C1F944"/>
              </a:buClr>
              <a:buSzPct val="90000"/>
              <a:buFont typeface="Wingdings" panose="05000000000000000000" pitchFamily="2" charset="2"/>
              <a:buChar char="S"/>
              <a:defRPr sz="2000"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ts val="6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S"/>
              <a:defRPr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ts val="600"/>
              </a:spcBef>
              <a:buClr>
                <a:srgbClr val="C1F944"/>
              </a:buClr>
              <a:buSzPct val="90000"/>
              <a:buFont typeface="Wingdings" panose="05000000000000000000" pitchFamily="2" charset="2"/>
              <a:buChar char="S"/>
              <a:defRPr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ts val="6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S"/>
              <a:defRPr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S"/>
              <a:defRPr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S"/>
              <a:defRPr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S"/>
              <a:defRPr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S"/>
              <a:defRPr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None/>
            </a:pPr>
            <a:fld id="{03D8B1AE-80E4-4522-A51F-0E5F999D5A35}" type="slidenum">
              <a:rPr lang="en-US" altLang="en-US" sz="1100" kern="0">
                <a:solidFill>
                  <a:srgbClr val="7F7F7F"/>
                </a:solidFill>
                <a:latin typeface="Lucida Grande" charset="0"/>
              </a:rPr>
              <a:pPr eaLnBrk="1" hangingPunct="1">
                <a:spcBef>
                  <a:spcPct val="0"/>
                </a:spcBef>
                <a:buClrTx/>
                <a:buSzTx/>
                <a:buNone/>
              </a:pPr>
              <a:t>24</a:t>
            </a:fld>
            <a:endParaRPr lang="en-US" altLang="en-US" sz="1100" kern="0">
              <a:solidFill>
                <a:srgbClr val="7F7F7F"/>
              </a:solidFill>
              <a:latin typeface="Lucida Grande" charset="0"/>
            </a:endParaRPr>
          </a:p>
        </p:txBody>
      </p:sp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1697038" y="1698172"/>
            <a:ext cx="8970962" cy="5174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buClr>
                <a:srgbClr val="008080"/>
              </a:buClr>
              <a:defRPr/>
            </a:pPr>
            <a:r>
              <a:rPr lang="en-US" sz="2600" b="1" kern="0" dirty="0">
                <a:solidFill>
                  <a:sysClr val="windowText" lastClr="000000"/>
                </a:solidFill>
                <a:latin typeface="Helvetica" charset="0"/>
                <a:ea typeface="ＭＳ Ｐゴシック" charset="0"/>
              </a:rPr>
              <a:t>Thank you for your attention!</a:t>
            </a:r>
            <a:br>
              <a:rPr lang="en-US" sz="2600" b="1" kern="0" dirty="0">
                <a:solidFill>
                  <a:sysClr val="windowText" lastClr="000000"/>
                </a:solidFill>
                <a:latin typeface="Helvetica" charset="0"/>
                <a:ea typeface="ＭＳ Ｐゴシック" charset="0"/>
              </a:rPr>
            </a:br>
            <a:endParaRPr lang="en-US" sz="1600" b="1" kern="0" dirty="0">
              <a:solidFill>
                <a:sysClr val="windowText" lastClr="000000"/>
              </a:solidFill>
              <a:latin typeface="Helvetica" charset="0"/>
              <a:ea typeface="ＭＳ Ｐゴシック" charset="0"/>
            </a:endParaRPr>
          </a:p>
          <a:p>
            <a:pPr marL="342900" indent="-342900" algn="ctr" eaLnBrk="0" hangingPunct="0">
              <a:spcBef>
                <a:spcPct val="20000"/>
              </a:spcBef>
              <a:buClr>
                <a:srgbClr val="008080"/>
              </a:buClr>
              <a:defRPr/>
            </a:pPr>
            <a:r>
              <a:rPr lang="en-US" b="1" kern="0" dirty="0">
                <a:solidFill>
                  <a:sysClr val="windowText" lastClr="000000"/>
                </a:solidFill>
                <a:latin typeface="Helvetica" charset="0"/>
              </a:rPr>
              <a:t>I hope you learned something useful</a:t>
            </a:r>
          </a:p>
          <a:p>
            <a:pPr marL="342900" indent="-342900" algn="ctr" eaLnBrk="0" hangingPunct="0">
              <a:spcBef>
                <a:spcPct val="20000"/>
              </a:spcBef>
              <a:buClr>
                <a:srgbClr val="008080"/>
              </a:buClr>
              <a:defRPr/>
            </a:pPr>
            <a:r>
              <a:rPr lang="en-US" b="1" kern="0" dirty="0">
                <a:solidFill>
                  <a:sysClr val="windowText" lastClr="000000"/>
                </a:solidFill>
                <a:latin typeface="Helvetica" charset="0"/>
              </a:rPr>
              <a:t>and that you enjoyed a laugh or two along the way.</a:t>
            </a:r>
          </a:p>
          <a:p>
            <a:pPr marL="342900" indent="-342900" algn="ctr" eaLnBrk="0" hangingPunct="0">
              <a:spcBef>
                <a:spcPct val="20000"/>
              </a:spcBef>
              <a:buClr>
                <a:srgbClr val="008080"/>
              </a:buClr>
              <a:defRPr/>
            </a:pPr>
            <a:endParaRPr lang="en-US" sz="1600" b="1" kern="0" dirty="0">
              <a:solidFill>
                <a:sysClr val="windowText" lastClr="000000"/>
              </a:solidFill>
              <a:latin typeface="Helvetica" charset="0"/>
            </a:endParaRPr>
          </a:p>
          <a:p>
            <a:pPr marL="342900" indent="-342900" algn="ctr" eaLnBrk="0" hangingPunct="0">
              <a:spcBef>
                <a:spcPct val="20000"/>
              </a:spcBef>
              <a:buClr>
                <a:srgbClr val="008080"/>
              </a:buClr>
              <a:defRPr/>
            </a:pPr>
            <a:r>
              <a:rPr lang="en-US" b="1" kern="0" dirty="0">
                <a:solidFill>
                  <a:sysClr val="windowText" lastClr="000000"/>
                </a:solidFill>
                <a:latin typeface="Helvetica" charset="0"/>
              </a:rPr>
              <a:t>And I hope you are now ready to do some</a:t>
            </a:r>
          </a:p>
          <a:p>
            <a:pPr marL="342900" indent="-342900" algn="ctr" eaLnBrk="0" hangingPunct="0">
              <a:spcBef>
                <a:spcPct val="20000"/>
              </a:spcBef>
              <a:buClr>
                <a:srgbClr val="008080"/>
              </a:buClr>
              <a:defRPr/>
            </a:pPr>
            <a:r>
              <a:rPr lang="en-US" b="1" kern="0" dirty="0">
                <a:solidFill>
                  <a:sysClr val="windowText" lastClr="000000"/>
                </a:solidFill>
                <a:latin typeface="Helvetica" charset="0"/>
              </a:rPr>
              <a:t>creative and innovative thinking with Cheryl</a:t>
            </a:r>
          </a:p>
          <a:p>
            <a:pPr marL="342900" indent="-342900" algn="ctr" eaLnBrk="0" hangingPunct="0">
              <a:spcBef>
                <a:spcPct val="20000"/>
              </a:spcBef>
              <a:buClr>
                <a:srgbClr val="008080"/>
              </a:buClr>
              <a:defRPr/>
            </a:pPr>
            <a:r>
              <a:rPr lang="en-US" b="1" kern="0" dirty="0">
                <a:solidFill>
                  <a:sysClr val="windowText" lastClr="000000"/>
                </a:solidFill>
                <a:latin typeface="Helvetica" charset="0"/>
              </a:rPr>
              <a:t>on issues that hit a bit closer to home.</a:t>
            </a:r>
          </a:p>
          <a:p>
            <a:pPr marL="342900" indent="-342900" algn="ctr" eaLnBrk="0" hangingPunct="0">
              <a:spcBef>
                <a:spcPct val="20000"/>
              </a:spcBef>
              <a:buClr>
                <a:srgbClr val="008080"/>
              </a:buClr>
              <a:defRPr/>
            </a:pPr>
            <a:endParaRPr lang="en-US" sz="2000" b="1" kern="0" dirty="0">
              <a:solidFill>
                <a:sysClr val="windowText" lastClr="000000"/>
              </a:solidFill>
              <a:latin typeface="Helvetica" charset="0"/>
              <a:ea typeface="ＭＳ Ｐゴシック" charset="0"/>
            </a:endParaRPr>
          </a:p>
          <a:p>
            <a:pPr marL="342900" indent="-342900" algn="ctr" eaLnBrk="0" hangingPunct="0">
              <a:lnSpc>
                <a:spcPct val="90000"/>
              </a:lnSpc>
              <a:spcBef>
                <a:spcPct val="20000"/>
              </a:spcBef>
              <a:buClr>
                <a:srgbClr val="008080"/>
              </a:buClr>
              <a:defRPr/>
            </a:pPr>
            <a:r>
              <a:rPr lang="en-US" sz="2000" kern="0" dirty="0">
                <a:solidFill>
                  <a:sysClr val="windowText" lastClr="000000"/>
                </a:solidFill>
                <a:latin typeface="Helvetica" charset="0"/>
                <a:ea typeface="ＭＳ Ｐゴシック" charset="0"/>
              </a:rPr>
              <a:t>John Justino</a:t>
            </a:r>
          </a:p>
          <a:p>
            <a:pPr marL="342900" indent="-342900" algn="ctr" eaLnBrk="0" hangingPunct="0">
              <a:lnSpc>
                <a:spcPct val="90000"/>
              </a:lnSpc>
              <a:spcBef>
                <a:spcPct val="20000"/>
              </a:spcBef>
              <a:buClr>
                <a:srgbClr val="008080"/>
              </a:buClr>
              <a:defRPr/>
            </a:pPr>
            <a:r>
              <a:rPr lang="en-US" sz="2000" kern="0" dirty="0">
                <a:solidFill>
                  <a:sysClr val="windowText" lastClr="000000"/>
                </a:solidFill>
                <a:latin typeface="Helvetica" charset="0"/>
                <a:ea typeface="ＭＳ Ｐゴシック" charset="0"/>
              </a:rPr>
              <a:t>Director, Center for Global Health</a:t>
            </a:r>
          </a:p>
          <a:p>
            <a:pPr marL="342900" indent="-342900" algn="ctr" eaLnBrk="0" hangingPunct="0">
              <a:lnSpc>
                <a:spcPct val="90000"/>
              </a:lnSpc>
              <a:spcBef>
                <a:spcPct val="20000"/>
              </a:spcBef>
              <a:buClr>
                <a:srgbClr val="008080"/>
              </a:buClr>
              <a:defRPr/>
            </a:pPr>
            <a:r>
              <a:rPr lang="en-US" sz="2000" kern="0" dirty="0">
                <a:solidFill>
                  <a:sysClr val="windowText" lastClr="000000"/>
                </a:solidFill>
                <a:latin typeface="Helvetica" charset="0"/>
                <a:ea typeface="ＭＳ Ｐゴシック" charset="0"/>
              </a:rPr>
              <a:t>University at Albany School Public Health</a:t>
            </a:r>
          </a:p>
          <a:p>
            <a:pPr marL="342900" indent="-342900" algn="ctr" eaLnBrk="0" hangingPunct="0">
              <a:lnSpc>
                <a:spcPct val="90000"/>
              </a:lnSpc>
              <a:spcBef>
                <a:spcPct val="20000"/>
              </a:spcBef>
              <a:buClr>
                <a:srgbClr val="008080"/>
              </a:buClr>
              <a:defRPr/>
            </a:pPr>
            <a:r>
              <a:rPr lang="en-US" sz="2000" kern="0" dirty="0">
                <a:solidFill>
                  <a:sysClr val="windowText" lastClr="000000"/>
                </a:solidFill>
                <a:latin typeface="Helvetica" charset="0"/>
                <a:ea typeface="ＭＳ Ｐゴシック" charset="0"/>
              </a:rPr>
              <a:t>(</a:t>
            </a:r>
            <a:r>
              <a:rPr lang="en-US" sz="2000" kern="0" dirty="0">
                <a:solidFill>
                  <a:sysClr val="windowText" lastClr="000000"/>
                </a:solidFill>
                <a:latin typeface="Helvetica" charset="0"/>
                <a:ea typeface="ＭＳ Ｐゴシック" charset="0"/>
                <a:hlinkClick r:id="rId3"/>
              </a:rPr>
              <a:t>jjustino@albany.edu</a:t>
            </a:r>
            <a:r>
              <a:rPr lang="en-US" sz="2000" kern="0" dirty="0">
                <a:solidFill>
                  <a:sysClr val="windowText" lastClr="000000"/>
                </a:solidFill>
                <a:latin typeface="Helvetica" charset="0"/>
                <a:ea typeface="ＭＳ Ｐゴシック" charset="0"/>
              </a:rPr>
              <a:t>)</a:t>
            </a:r>
          </a:p>
          <a:p>
            <a:pPr marL="342900" indent="-342900" algn="ctr" eaLnBrk="0" hangingPunct="0">
              <a:spcBef>
                <a:spcPct val="20000"/>
              </a:spcBef>
              <a:buClr>
                <a:srgbClr val="008080"/>
              </a:buClr>
              <a:defRPr/>
            </a:pPr>
            <a:endParaRPr lang="en-US" b="1" kern="0" dirty="0">
              <a:solidFill>
                <a:sysClr val="windowText" lastClr="000000"/>
              </a:solidFill>
              <a:latin typeface="Helvetica" charset="0"/>
              <a:ea typeface="ＭＳ Ｐゴシック" charset="0"/>
            </a:endParaRPr>
          </a:p>
          <a:p>
            <a:pPr marL="342900" indent="-342900" algn="ctr" eaLnBrk="0" hangingPunct="0">
              <a:spcBef>
                <a:spcPct val="20000"/>
              </a:spcBef>
              <a:buClr>
                <a:srgbClr val="008080"/>
              </a:buClr>
              <a:defRPr/>
            </a:pPr>
            <a:endParaRPr lang="en-US" sz="2600" b="1" kern="0" dirty="0">
              <a:solidFill>
                <a:sysClr val="windowText" lastClr="000000"/>
              </a:solidFill>
              <a:latin typeface="Helvetica" charset="0"/>
              <a:ea typeface="ＭＳ Ｐゴシック" charset="0"/>
            </a:endParaRPr>
          </a:p>
          <a:p>
            <a:pPr marL="342900" indent="-342900" algn="ctr" eaLnBrk="0" hangingPunct="0">
              <a:spcBef>
                <a:spcPct val="20000"/>
              </a:spcBef>
              <a:buClr>
                <a:srgbClr val="008080"/>
              </a:buClr>
              <a:defRPr/>
            </a:pPr>
            <a:endParaRPr lang="en-US" sz="2600" b="1" kern="0" dirty="0">
              <a:solidFill>
                <a:sysClr val="windowText" lastClr="000000"/>
              </a:solidFill>
              <a:latin typeface="Helvetica" charset="0"/>
              <a:ea typeface="ＭＳ Ｐゴシック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008080"/>
              </a:buClr>
              <a:defRPr/>
            </a:pPr>
            <a:endParaRPr lang="en-US" sz="2600" b="1" kern="0" dirty="0">
              <a:solidFill>
                <a:sysClr val="windowText" lastClr="000000"/>
              </a:solidFill>
              <a:latin typeface="Helvetica" charset="0"/>
              <a:ea typeface="ＭＳ Ｐゴシック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008080"/>
              </a:buClr>
              <a:defRPr/>
            </a:pPr>
            <a:endParaRPr lang="en-US" sz="2600" b="1" kern="0" dirty="0">
              <a:solidFill>
                <a:sysClr val="windowText" lastClr="000000"/>
              </a:solidFill>
              <a:latin typeface="Helvetica" charset="0"/>
              <a:ea typeface="ＭＳ Ｐゴシック" charset="0"/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1524000" y="518477"/>
            <a:ext cx="9144000" cy="1014737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100" b="1" dirty="0">
                <a:latin typeface="Helvetica" charset="0"/>
              </a:rPr>
              <a:t>Social Marketing Best Practices</a:t>
            </a:r>
          </a:p>
          <a:p>
            <a:pPr algn="ctr"/>
            <a:r>
              <a:rPr lang="en-US" sz="3100" b="1" dirty="0">
                <a:latin typeface="Helvetica" charset="0"/>
              </a:rPr>
              <a:t>and Examples from Around the World</a:t>
            </a:r>
            <a:endParaRPr lang="en-US" sz="1600" b="1" i="1" dirty="0"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4349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2"/>
          <p:cNvSpPr>
            <a:spLocks/>
          </p:cNvSpPr>
          <p:nvPr/>
        </p:nvSpPr>
        <p:spPr bwMode="auto">
          <a:xfrm>
            <a:off x="1511896" y="-581274"/>
            <a:ext cx="6156127" cy="391795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r>
              <a:rPr lang="en-US" sz="21000" b="1" kern="0" dirty="0">
                <a:solidFill>
                  <a:schemeClr val="tx1">
                    <a:lumMod val="65000"/>
                    <a:lumOff val="35000"/>
                    <a:alpha val="45000"/>
                  </a:schemeClr>
                </a:solidFill>
                <a:latin typeface="Montserrat" charset="0"/>
                <a:cs typeface="Montserrat" charset="0"/>
                <a:sym typeface="Montserrat" charset="0"/>
              </a:rPr>
              <a:t>SO</a:t>
            </a:r>
          </a:p>
          <a:p>
            <a:endParaRPr lang="en-US" kern="0" dirty="0">
              <a:solidFill>
                <a:schemeClr val="tx1">
                  <a:lumMod val="65000"/>
                  <a:lumOff val="35000"/>
                  <a:alpha val="45000"/>
                </a:schemeClr>
              </a:solidFill>
            </a:endParaRPr>
          </a:p>
        </p:txBody>
      </p:sp>
      <p:sp>
        <p:nvSpPr>
          <p:cNvPr id="6147" name="AutoShape 3"/>
          <p:cNvSpPr>
            <a:spLocks/>
          </p:cNvSpPr>
          <p:nvPr/>
        </p:nvSpPr>
        <p:spPr bwMode="auto">
          <a:xfrm>
            <a:off x="1359545" y="1377702"/>
            <a:ext cx="5148858" cy="391874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r>
              <a:rPr lang="en-US" sz="21000" b="1" kern="0" dirty="0">
                <a:solidFill>
                  <a:schemeClr val="tx1">
                    <a:lumMod val="65000"/>
                    <a:lumOff val="35000"/>
                    <a:alpha val="45000"/>
                  </a:schemeClr>
                </a:solidFill>
                <a:latin typeface="Montserrat" charset="0"/>
                <a:sym typeface="Montserrat" charset="0"/>
              </a:rPr>
              <a:t>CI</a:t>
            </a:r>
            <a:endParaRPr lang="en-US" kern="0" dirty="0">
              <a:solidFill>
                <a:schemeClr val="tx1">
                  <a:lumMod val="65000"/>
                  <a:lumOff val="35000"/>
                  <a:alpha val="45000"/>
                </a:schemeClr>
              </a:solidFill>
            </a:endParaRPr>
          </a:p>
        </p:txBody>
      </p:sp>
      <p:sp>
        <p:nvSpPr>
          <p:cNvPr id="6148" name="AutoShape 4"/>
          <p:cNvSpPr>
            <a:spLocks/>
          </p:cNvSpPr>
          <p:nvPr/>
        </p:nvSpPr>
        <p:spPr bwMode="auto">
          <a:xfrm>
            <a:off x="1524001" y="3449319"/>
            <a:ext cx="6434733" cy="39195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r>
              <a:rPr lang="en-US" sz="21000" b="1" kern="0" dirty="0">
                <a:solidFill>
                  <a:schemeClr val="tx1">
                    <a:lumMod val="65000"/>
                    <a:lumOff val="35000"/>
                    <a:alpha val="45000"/>
                  </a:schemeClr>
                </a:solidFill>
                <a:latin typeface="Montserrat" charset="0"/>
                <a:cs typeface="Montserrat" charset="0"/>
                <a:sym typeface="Montserrat" charset="0"/>
              </a:rPr>
              <a:t>AL</a:t>
            </a:r>
            <a:endParaRPr lang="en-US" kern="0" dirty="0">
              <a:solidFill>
                <a:schemeClr val="tx1">
                  <a:lumMod val="65000"/>
                  <a:lumOff val="35000"/>
                  <a:alpha val="45000"/>
                </a:schemeClr>
              </a:solidFill>
            </a:endParaRPr>
          </a:p>
        </p:txBody>
      </p:sp>
      <p:sp>
        <p:nvSpPr>
          <p:cNvPr id="6149" name="AutoShape 5"/>
          <p:cNvSpPr>
            <a:spLocks/>
          </p:cNvSpPr>
          <p:nvPr/>
        </p:nvSpPr>
        <p:spPr bwMode="auto">
          <a:xfrm>
            <a:off x="5528938" y="4099719"/>
            <a:ext cx="1723755" cy="59134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r"/>
            <a:r>
              <a:rPr lang="en-US" sz="2900" kern="0" dirty="0">
                <a:solidFill>
                  <a:srgbClr val="FFFFFF"/>
                </a:solidFill>
                <a:latin typeface="Montserrat" charset="0"/>
                <a:cs typeface="Montserrat" charset="0"/>
                <a:sym typeface="Montserrat" charset="0"/>
              </a:rPr>
              <a:t> COMMON </a:t>
            </a:r>
            <a:r>
              <a:rPr lang="en-US" sz="2900" b="1" kern="0" dirty="0">
                <a:solidFill>
                  <a:srgbClr val="FF0000"/>
                </a:solidFill>
                <a:latin typeface="Montserrat" charset="0"/>
                <a:cs typeface="Montserrat" charset="0"/>
                <a:sym typeface="Montserrat" charset="0"/>
              </a:rPr>
              <a:t>GOOD</a:t>
            </a:r>
            <a:endParaRPr lang="en-US" kern="0" dirty="0">
              <a:solidFill>
                <a:srgbClr val="FF0000"/>
              </a:solidFill>
            </a:endParaRPr>
          </a:p>
        </p:txBody>
      </p:sp>
      <p:sp>
        <p:nvSpPr>
          <p:cNvPr id="6150" name="AutoShape 6"/>
          <p:cNvSpPr>
            <a:spLocks/>
          </p:cNvSpPr>
          <p:nvPr/>
        </p:nvSpPr>
        <p:spPr bwMode="auto">
          <a:xfrm>
            <a:off x="9177338" y="5197475"/>
            <a:ext cx="1091208" cy="10747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/>
          <a:lstStyle/>
          <a:p>
            <a:pPr algn="r"/>
            <a:r>
              <a:rPr lang="en-US" sz="1900" kern="0" dirty="0">
                <a:solidFill>
                  <a:srgbClr val="A7A7A7"/>
                </a:solidFill>
                <a:latin typeface="Montserrat" charset="0"/>
                <a:cs typeface="Montserrat" charset="0"/>
                <a:sym typeface="Montserrat" charset="0"/>
              </a:rPr>
              <a:t>ONE </a:t>
            </a:r>
          </a:p>
          <a:p>
            <a:pPr algn="r"/>
            <a:r>
              <a:rPr lang="en-US" sz="1900" kern="0" dirty="0">
                <a:solidFill>
                  <a:srgbClr val="A7A7A7"/>
                </a:solidFill>
                <a:latin typeface="Montserrat" charset="0"/>
                <a:cs typeface="Montserrat" charset="0"/>
                <a:sym typeface="Montserrat" charset="0"/>
              </a:rPr>
              <a:t>MISSION: </a:t>
            </a:r>
          </a:p>
          <a:p>
            <a:pPr algn="r"/>
            <a:r>
              <a:rPr lang="en-US" sz="1900" kern="0" dirty="0">
                <a:solidFill>
                  <a:srgbClr val="FF0000"/>
                </a:solidFill>
                <a:latin typeface="Montserrat" charset="0"/>
                <a:cs typeface="Montserrat" charset="0"/>
                <a:sym typeface="Montserrat" charset="0"/>
              </a:rPr>
              <a:t>HEALTH</a:t>
            </a:r>
            <a:endParaRPr lang="en-US" kern="0" dirty="0">
              <a:solidFill>
                <a:srgbClr val="FF0000"/>
              </a:solidFill>
            </a:endParaRPr>
          </a:p>
        </p:txBody>
      </p:sp>
      <p:sp>
        <p:nvSpPr>
          <p:cNvPr id="6151" name="AutoShape 7"/>
          <p:cNvSpPr>
            <a:spLocks/>
          </p:cNvSpPr>
          <p:nvPr/>
        </p:nvSpPr>
        <p:spPr bwMode="auto">
          <a:xfrm>
            <a:off x="9726811" y="5238750"/>
            <a:ext cx="213122" cy="3317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599" y="0"/>
                </a:moveTo>
                <a:lnTo>
                  <a:pt x="0" y="0"/>
                </a:lnTo>
                <a:lnTo>
                  <a:pt x="0" y="21599"/>
                </a:lnTo>
                <a:lnTo>
                  <a:pt x="21599" y="21599"/>
                </a:lnTo>
                <a:close/>
              </a:path>
            </a:pathLst>
          </a:custGeom>
          <a:noFill/>
          <a:ln w="25400" cap="flat" cmpd="sng">
            <a:solidFill>
              <a:srgbClr val="FF384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88878" y="3657068"/>
            <a:ext cx="2343135" cy="315778"/>
          </a:xfrm>
          <a:prstGeom prst="rect">
            <a:avLst/>
          </a:prstGeom>
          <a:noFill/>
        </p:spPr>
        <p:txBody>
          <a:bodyPr wrap="square" lIns="38405" tIns="19202" rIns="38405" bIns="19202" rtlCol="0">
            <a:spAutoFit/>
          </a:bodyPr>
          <a:lstStyle/>
          <a:p>
            <a:r>
              <a:rPr lang="en-US" kern="0" dirty="0">
                <a:solidFill>
                  <a:srgbClr val="FF0000"/>
                </a:solidFill>
              </a:rPr>
              <a:t>USING INNOVATION for</a:t>
            </a:r>
          </a:p>
        </p:txBody>
      </p:sp>
      <p:sp>
        <p:nvSpPr>
          <p:cNvPr id="11" name="AutoShape 7"/>
          <p:cNvSpPr>
            <a:spLocks/>
          </p:cNvSpPr>
          <p:nvPr/>
        </p:nvSpPr>
        <p:spPr bwMode="auto">
          <a:xfrm>
            <a:off x="7030760" y="5186045"/>
            <a:ext cx="213122" cy="3317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599" y="0"/>
                </a:moveTo>
                <a:lnTo>
                  <a:pt x="0" y="0"/>
                </a:lnTo>
                <a:lnTo>
                  <a:pt x="0" y="21599"/>
                </a:lnTo>
                <a:lnTo>
                  <a:pt x="21599" y="21599"/>
                </a:lnTo>
                <a:close/>
              </a:path>
            </a:pathLst>
          </a:custGeom>
          <a:noFill/>
          <a:ln w="25400" cap="flat" cmpd="sng">
            <a:solidFill>
              <a:srgbClr val="FF384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kern="0" dirty="0">
              <a:solidFill>
                <a:sysClr val="windowText" lastClr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150" y="0"/>
            <a:ext cx="43204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272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AutoShape 1"/>
          <p:cNvSpPr>
            <a:spLocks/>
          </p:cNvSpPr>
          <p:nvPr/>
        </p:nvSpPr>
        <p:spPr bwMode="auto">
          <a:xfrm>
            <a:off x="9141619" y="777082"/>
            <a:ext cx="375642" cy="5222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noFill/>
          <a:ln w="25400" cap="flat" cmpd="sng">
            <a:solidFill>
              <a:srgbClr val="FF384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23554" name="AutoShape 2"/>
          <p:cNvSpPr>
            <a:spLocks/>
          </p:cNvSpPr>
          <p:nvPr/>
        </p:nvSpPr>
        <p:spPr bwMode="auto">
          <a:xfrm>
            <a:off x="8090892" y="0"/>
            <a:ext cx="2577108" cy="39195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r>
              <a:rPr lang="en-US" sz="21000" b="1" kern="0" dirty="0">
                <a:solidFill>
                  <a:schemeClr val="tx1">
                    <a:lumMod val="50000"/>
                    <a:lumOff val="50000"/>
                    <a:alpha val="30000"/>
                  </a:schemeClr>
                </a:solidFill>
                <a:latin typeface="Montserrat" charset="0"/>
                <a:cs typeface="Montserrat" charset="0"/>
                <a:sym typeface="Montserrat" charset="0"/>
              </a:rPr>
              <a:t>1</a:t>
            </a:r>
            <a:endParaRPr lang="en-US" kern="0" dirty="0">
              <a:solidFill>
                <a:schemeClr val="tx1">
                  <a:lumMod val="50000"/>
                  <a:lumOff val="50000"/>
                  <a:alpha val="30000"/>
                </a:schemeClr>
              </a:solidFill>
            </a:endParaRPr>
          </a:p>
        </p:txBody>
      </p:sp>
      <p:sp>
        <p:nvSpPr>
          <p:cNvPr id="23555" name="AutoShape 3"/>
          <p:cNvSpPr>
            <a:spLocks/>
          </p:cNvSpPr>
          <p:nvPr/>
        </p:nvSpPr>
        <p:spPr bwMode="auto">
          <a:xfrm>
            <a:off x="8480823" y="3350816"/>
            <a:ext cx="1237655" cy="113744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/>
          <a:lstStyle/>
          <a:p>
            <a:pPr algn="r"/>
            <a:r>
              <a:rPr lang="en-US" sz="2900" b="1" kern="0" dirty="0">
                <a:solidFill>
                  <a:sysClr val="windowText" lastClr="000000"/>
                </a:solidFill>
                <a:latin typeface="Montserrat" charset="0"/>
                <a:cs typeface="Montserrat" charset="0"/>
                <a:sym typeface="Montserrat" charset="0"/>
              </a:rPr>
              <a:t>WHO ARE </a:t>
            </a:r>
          </a:p>
          <a:p>
            <a:pPr algn="r"/>
            <a:r>
              <a:rPr lang="en-US" sz="2900" b="1" kern="0" dirty="0">
                <a:solidFill>
                  <a:sysClr val="windowText" lastClr="000000"/>
                </a:solidFill>
                <a:latin typeface="Montserrat" charset="0"/>
                <a:sym typeface="Montserrat" charset="0"/>
              </a:rPr>
              <a:t>YOU?</a:t>
            </a:r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23556" name="AutoShape 4"/>
          <p:cNvSpPr>
            <a:spLocks/>
          </p:cNvSpPr>
          <p:nvPr/>
        </p:nvSpPr>
        <p:spPr bwMode="auto">
          <a:xfrm>
            <a:off x="8980885" y="4871245"/>
            <a:ext cx="647105" cy="10405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/>
          <a:lstStyle/>
          <a:p>
            <a:pPr algn="r" defTabSz="192024">
              <a:lnSpc>
                <a:spcPct val="110000"/>
              </a:lnSpc>
            </a:pPr>
            <a:r>
              <a:rPr lang="en-US" sz="800" kern="0" dirty="0">
                <a:solidFill>
                  <a:schemeClr val="tx2"/>
                </a:solidFill>
                <a:latin typeface="Montserrat" charset="0"/>
                <a:cs typeface="Montserrat" charset="0"/>
                <a:sym typeface="Montserrat" charset="0"/>
              </a:rPr>
              <a:t>Career marketer in</a:t>
            </a:r>
            <a:r>
              <a:rPr lang="en-US" sz="800" kern="0" dirty="0">
                <a:solidFill>
                  <a:sysClr val="windowText" lastClr="000000"/>
                </a:solidFill>
                <a:latin typeface="Montserrat" charset="0"/>
                <a:cs typeface="Montserrat" charset="0"/>
                <a:sym typeface="Montserrat" charset="0"/>
              </a:rPr>
              <a:t>: Food,  technology, </a:t>
            </a:r>
          </a:p>
          <a:p>
            <a:pPr algn="r" defTabSz="192024">
              <a:lnSpc>
                <a:spcPct val="110000"/>
              </a:lnSpc>
            </a:pPr>
            <a:r>
              <a:rPr lang="en-US" sz="800" kern="0" dirty="0">
                <a:solidFill>
                  <a:sysClr val="windowText" lastClr="000000"/>
                </a:solidFill>
                <a:latin typeface="Montserrat" charset="0"/>
                <a:cs typeface="Montserrat" charset="0"/>
                <a:sym typeface="Montserrat" charset="0"/>
              </a:rPr>
              <a:t>non profit &amp; wine marketing</a:t>
            </a:r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23557" name="AutoShape 5"/>
          <p:cNvSpPr>
            <a:spLocks/>
          </p:cNvSpPr>
          <p:nvPr/>
        </p:nvSpPr>
        <p:spPr bwMode="auto">
          <a:xfrm>
            <a:off x="9218415" y="5897978"/>
            <a:ext cx="647105" cy="33734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r>
              <a:rPr lang="en-US" kern="0" dirty="0">
                <a:solidFill>
                  <a:sysClr val="windowText" lastClr="000000"/>
                </a:solidFill>
              </a:rPr>
              <a:t>NLH</a:t>
            </a:r>
          </a:p>
        </p:txBody>
      </p:sp>
      <p:sp>
        <p:nvSpPr>
          <p:cNvPr id="23558" name="AutoShape 6"/>
          <p:cNvSpPr>
            <a:spLocks/>
          </p:cNvSpPr>
          <p:nvPr/>
        </p:nvSpPr>
        <p:spPr bwMode="auto">
          <a:xfrm>
            <a:off x="6275191" y="1675607"/>
            <a:ext cx="1746051" cy="80724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/>
          <a:lstStyle/>
          <a:p>
            <a:pPr defTabSz="192024"/>
            <a:endParaRPr lang="en-US" sz="800" b="1" kern="0" dirty="0">
              <a:solidFill>
                <a:sysClr val="windowText" lastClr="000000"/>
              </a:solidFill>
              <a:latin typeface="Montserrat" charset="0"/>
              <a:cs typeface="Montserrat" charset="0"/>
              <a:sym typeface="Montserrat" charset="0"/>
            </a:endParaRPr>
          </a:p>
        </p:txBody>
      </p:sp>
      <p:sp>
        <p:nvSpPr>
          <p:cNvPr id="23559" name="AutoShape 7"/>
          <p:cNvSpPr>
            <a:spLocks/>
          </p:cNvSpPr>
          <p:nvPr/>
        </p:nvSpPr>
        <p:spPr bwMode="auto">
          <a:xfrm>
            <a:off x="6090642" y="6326407"/>
            <a:ext cx="369094" cy="714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0000"/>
          </a:solidFill>
          <a:ln w="38100" cap="flat" cmpd="sng">
            <a:solidFill>
              <a:srgbClr val="FF3841"/>
            </a:solidFill>
            <a:prstDash val="solid"/>
            <a:round/>
            <a:headEnd/>
            <a:tailEnd/>
          </a:ln>
          <a:effectLst/>
          <a:extLst/>
        </p:spPr>
        <p:txBody>
          <a:bodyPr lIns="0" tIns="0" rIns="0" bIns="0" anchor="ctr"/>
          <a:lstStyle/>
          <a:p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23560" name="AutoShape 8"/>
          <p:cNvSpPr>
            <a:spLocks/>
          </p:cNvSpPr>
          <p:nvPr/>
        </p:nvSpPr>
        <p:spPr bwMode="auto">
          <a:xfrm>
            <a:off x="8980885" y="1190625"/>
            <a:ext cx="237530" cy="28654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599" y="0"/>
                </a:moveTo>
                <a:lnTo>
                  <a:pt x="0" y="0"/>
                </a:lnTo>
                <a:lnTo>
                  <a:pt x="0" y="21599"/>
                </a:lnTo>
                <a:lnTo>
                  <a:pt x="21599" y="21599"/>
                </a:lnTo>
                <a:close/>
              </a:path>
            </a:pathLst>
          </a:custGeom>
          <a:noFill/>
          <a:ln w="25400" cap="flat" cmpd="sng">
            <a:solidFill>
              <a:srgbClr val="FF384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kern="0" dirty="0">
              <a:solidFill>
                <a:sysClr val="windowText" lastClr="000000"/>
              </a:solidFill>
            </a:endParaRPr>
          </a:p>
        </p:txBody>
      </p:sp>
      <p:pic>
        <p:nvPicPr>
          <p:cNvPr id="117763" name="Picture 3" descr="C:\Users\cmcgrattan\AppData\Local\Microsoft\Windows\Temporary Internet Files\Content.IE5\8K8I9RJW\Screen_shot_2013-02-26_at_12.38.14_AM[1].png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886" y="1267908"/>
            <a:ext cx="1769994" cy="2305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Placeholder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732" y="3176973"/>
            <a:ext cx="3263023" cy="3164143"/>
          </a:xfrm>
          <a:custGeom>
            <a:avLst/>
            <a:gdLst>
              <a:gd name="connsiteX0" fmla="*/ 0 w 3024188"/>
              <a:gd name="connsiteY0" fmla="*/ 0 h 8424863"/>
              <a:gd name="connsiteX1" fmla="*/ 3024188 w 3024188"/>
              <a:gd name="connsiteY1" fmla="*/ 0 h 8424863"/>
              <a:gd name="connsiteX2" fmla="*/ 3024188 w 3024188"/>
              <a:gd name="connsiteY2" fmla="*/ 8424863 h 8424863"/>
              <a:gd name="connsiteX3" fmla="*/ 0 w 3024188"/>
              <a:gd name="connsiteY3" fmla="*/ 8424863 h 8424863"/>
              <a:gd name="connsiteX4" fmla="*/ 0 w 3024188"/>
              <a:gd name="connsiteY4" fmla="*/ 0 h 8424863"/>
              <a:gd name="connsiteX0" fmla="*/ 0 w 17985565"/>
              <a:gd name="connsiteY0" fmla="*/ 0 h 8929399"/>
              <a:gd name="connsiteX1" fmla="*/ 17985565 w 17985565"/>
              <a:gd name="connsiteY1" fmla="*/ 504536 h 8929399"/>
              <a:gd name="connsiteX2" fmla="*/ 17985565 w 17985565"/>
              <a:gd name="connsiteY2" fmla="*/ 8929399 h 8929399"/>
              <a:gd name="connsiteX3" fmla="*/ 14961377 w 17985565"/>
              <a:gd name="connsiteY3" fmla="*/ 8929399 h 8929399"/>
              <a:gd name="connsiteX4" fmla="*/ 0 w 17985565"/>
              <a:gd name="connsiteY4" fmla="*/ 0 h 8929399"/>
              <a:gd name="connsiteX0" fmla="*/ 0 w 17985565"/>
              <a:gd name="connsiteY0" fmla="*/ 0 h 8929399"/>
              <a:gd name="connsiteX1" fmla="*/ 5981668 w 17985565"/>
              <a:gd name="connsiteY1" fmla="*/ 17397 h 8929399"/>
              <a:gd name="connsiteX2" fmla="*/ 17985565 w 17985565"/>
              <a:gd name="connsiteY2" fmla="*/ 8929399 h 8929399"/>
              <a:gd name="connsiteX3" fmla="*/ 14961377 w 17985565"/>
              <a:gd name="connsiteY3" fmla="*/ 8929399 h 8929399"/>
              <a:gd name="connsiteX4" fmla="*/ 0 w 17985565"/>
              <a:gd name="connsiteY4" fmla="*/ 0 h 8929399"/>
              <a:gd name="connsiteX0" fmla="*/ 0 w 17985565"/>
              <a:gd name="connsiteY0" fmla="*/ 0 h 13765991"/>
              <a:gd name="connsiteX1" fmla="*/ 5981668 w 17985565"/>
              <a:gd name="connsiteY1" fmla="*/ 17397 h 13765991"/>
              <a:gd name="connsiteX2" fmla="*/ 17985565 w 17985565"/>
              <a:gd name="connsiteY2" fmla="*/ 8929399 h 13765991"/>
              <a:gd name="connsiteX3" fmla="*/ 6193314 w 17985565"/>
              <a:gd name="connsiteY3" fmla="*/ 13765991 h 13765991"/>
              <a:gd name="connsiteX4" fmla="*/ 0 w 17985565"/>
              <a:gd name="connsiteY4" fmla="*/ 0 h 13765991"/>
              <a:gd name="connsiteX0" fmla="*/ 0 w 12174983"/>
              <a:gd name="connsiteY0" fmla="*/ 0 h 13765991"/>
              <a:gd name="connsiteX1" fmla="*/ 5981668 w 12174983"/>
              <a:gd name="connsiteY1" fmla="*/ 17397 h 13765991"/>
              <a:gd name="connsiteX2" fmla="*/ 12174983 w 12174983"/>
              <a:gd name="connsiteY2" fmla="*/ 13696399 h 13765991"/>
              <a:gd name="connsiteX3" fmla="*/ 6193314 w 12174983"/>
              <a:gd name="connsiteY3" fmla="*/ 13765991 h 13765991"/>
              <a:gd name="connsiteX4" fmla="*/ 0 w 12174983"/>
              <a:gd name="connsiteY4" fmla="*/ 0 h 13765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74983" h="13765991">
                <a:moveTo>
                  <a:pt x="0" y="0"/>
                </a:moveTo>
                <a:lnTo>
                  <a:pt x="5981668" y="17397"/>
                </a:lnTo>
                <a:lnTo>
                  <a:pt x="12174983" y="13696399"/>
                </a:lnTo>
                <a:lnTo>
                  <a:pt x="6193314" y="1376599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8" name="Picture Placeholder 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492" y="3314223"/>
            <a:ext cx="3263023" cy="2889642"/>
          </a:xfrm>
          <a:custGeom>
            <a:avLst/>
            <a:gdLst>
              <a:gd name="connsiteX0" fmla="*/ 0 w 3024188"/>
              <a:gd name="connsiteY0" fmla="*/ 0 h 8424863"/>
              <a:gd name="connsiteX1" fmla="*/ 3024188 w 3024188"/>
              <a:gd name="connsiteY1" fmla="*/ 0 h 8424863"/>
              <a:gd name="connsiteX2" fmla="*/ 3024188 w 3024188"/>
              <a:gd name="connsiteY2" fmla="*/ 8424863 h 8424863"/>
              <a:gd name="connsiteX3" fmla="*/ 0 w 3024188"/>
              <a:gd name="connsiteY3" fmla="*/ 8424863 h 8424863"/>
              <a:gd name="connsiteX4" fmla="*/ 0 w 3024188"/>
              <a:gd name="connsiteY4" fmla="*/ 0 h 8424863"/>
              <a:gd name="connsiteX0" fmla="*/ 0 w 17985565"/>
              <a:gd name="connsiteY0" fmla="*/ 0 h 8929399"/>
              <a:gd name="connsiteX1" fmla="*/ 17985565 w 17985565"/>
              <a:gd name="connsiteY1" fmla="*/ 504536 h 8929399"/>
              <a:gd name="connsiteX2" fmla="*/ 17985565 w 17985565"/>
              <a:gd name="connsiteY2" fmla="*/ 8929399 h 8929399"/>
              <a:gd name="connsiteX3" fmla="*/ 14961377 w 17985565"/>
              <a:gd name="connsiteY3" fmla="*/ 8929399 h 8929399"/>
              <a:gd name="connsiteX4" fmla="*/ 0 w 17985565"/>
              <a:gd name="connsiteY4" fmla="*/ 0 h 8929399"/>
              <a:gd name="connsiteX0" fmla="*/ 0 w 17985565"/>
              <a:gd name="connsiteY0" fmla="*/ 0 h 8929399"/>
              <a:gd name="connsiteX1" fmla="*/ 5981668 w 17985565"/>
              <a:gd name="connsiteY1" fmla="*/ 17397 h 8929399"/>
              <a:gd name="connsiteX2" fmla="*/ 17985565 w 17985565"/>
              <a:gd name="connsiteY2" fmla="*/ 8929399 h 8929399"/>
              <a:gd name="connsiteX3" fmla="*/ 14961377 w 17985565"/>
              <a:gd name="connsiteY3" fmla="*/ 8929399 h 8929399"/>
              <a:gd name="connsiteX4" fmla="*/ 0 w 17985565"/>
              <a:gd name="connsiteY4" fmla="*/ 0 h 8929399"/>
              <a:gd name="connsiteX0" fmla="*/ 0 w 17985565"/>
              <a:gd name="connsiteY0" fmla="*/ 0 h 13765991"/>
              <a:gd name="connsiteX1" fmla="*/ 5981668 w 17985565"/>
              <a:gd name="connsiteY1" fmla="*/ 17397 h 13765991"/>
              <a:gd name="connsiteX2" fmla="*/ 17985565 w 17985565"/>
              <a:gd name="connsiteY2" fmla="*/ 8929399 h 13765991"/>
              <a:gd name="connsiteX3" fmla="*/ 6193314 w 17985565"/>
              <a:gd name="connsiteY3" fmla="*/ 13765991 h 13765991"/>
              <a:gd name="connsiteX4" fmla="*/ 0 w 17985565"/>
              <a:gd name="connsiteY4" fmla="*/ 0 h 13765991"/>
              <a:gd name="connsiteX0" fmla="*/ 0 w 12174983"/>
              <a:gd name="connsiteY0" fmla="*/ 0 h 13765991"/>
              <a:gd name="connsiteX1" fmla="*/ 5981668 w 12174983"/>
              <a:gd name="connsiteY1" fmla="*/ 17397 h 13765991"/>
              <a:gd name="connsiteX2" fmla="*/ 12174983 w 12174983"/>
              <a:gd name="connsiteY2" fmla="*/ 13696399 h 13765991"/>
              <a:gd name="connsiteX3" fmla="*/ 6193314 w 12174983"/>
              <a:gd name="connsiteY3" fmla="*/ 13765991 h 13765991"/>
              <a:gd name="connsiteX4" fmla="*/ 0 w 12174983"/>
              <a:gd name="connsiteY4" fmla="*/ 0 h 13765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74983" h="13765991">
                <a:moveTo>
                  <a:pt x="0" y="0"/>
                </a:moveTo>
                <a:lnTo>
                  <a:pt x="5981668" y="17397"/>
                </a:lnTo>
                <a:lnTo>
                  <a:pt x="12174983" y="13696399"/>
                </a:lnTo>
                <a:lnTo>
                  <a:pt x="6193314" y="1376599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Cement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966" r="8966"/>
          <a:stretch>
            <a:fillRect/>
          </a:stretch>
        </p:blipFill>
        <p:spPr>
          <a:xfrm>
            <a:off x="1524001" y="0"/>
            <a:ext cx="3140841" cy="6858000"/>
          </a:xfrm>
        </p:spPr>
      </p:pic>
      <p:sp>
        <p:nvSpPr>
          <p:cNvPr id="6" name="Freeform 5"/>
          <p:cNvSpPr/>
          <p:nvPr/>
        </p:nvSpPr>
        <p:spPr bwMode="auto">
          <a:xfrm>
            <a:off x="6987099" y="3090534"/>
            <a:ext cx="1034142" cy="1645093"/>
          </a:xfrm>
          <a:custGeom>
            <a:avLst/>
            <a:gdLst>
              <a:gd name="connsiteX0" fmla="*/ 1671145 w 3216165"/>
              <a:gd name="connsiteY0" fmla="*/ 977462 h 3563007"/>
              <a:gd name="connsiteX1" fmla="*/ 1450427 w 3216165"/>
              <a:gd name="connsiteY1" fmla="*/ 409904 h 3563007"/>
              <a:gd name="connsiteX2" fmla="*/ 1355834 w 3216165"/>
              <a:gd name="connsiteY2" fmla="*/ 315311 h 3563007"/>
              <a:gd name="connsiteX3" fmla="*/ 1261241 w 3216165"/>
              <a:gd name="connsiteY3" fmla="*/ 283780 h 3563007"/>
              <a:gd name="connsiteX4" fmla="*/ 977462 w 3216165"/>
              <a:gd name="connsiteY4" fmla="*/ 315311 h 3563007"/>
              <a:gd name="connsiteX5" fmla="*/ 662152 w 3216165"/>
              <a:gd name="connsiteY5" fmla="*/ 441435 h 3563007"/>
              <a:gd name="connsiteX6" fmla="*/ 441434 w 3216165"/>
              <a:gd name="connsiteY6" fmla="*/ 504497 h 3563007"/>
              <a:gd name="connsiteX7" fmla="*/ 346841 w 3216165"/>
              <a:gd name="connsiteY7" fmla="*/ 693683 h 3563007"/>
              <a:gd name="connsiteX8" fmla="*/ 283779 w 3216165"/>
              <a:gd name="connsiteY8" fmla="*/ 788276 h 3563007"/>
              <a:gd name="connsiteX9" fmla="*/ 189186 w 3216165"/>
              <a:gd name="connsiteY9" fmla="*/ 977462 h 3563007"/>
              <a:gd name="connsiteX10" fmla="*/ 157655 w 3216165"/>
              <a:gd name="connsiteY10" fmla="*/ 1103587 h 3563007"/>
              <a:gd name="connsiteX11" fmla="*/ 94593 w 3216165"/>
              <a:gd name="connsiteY11" fmla="*/ 1324304 h 3563007"/>
              <a:gd name="connsiteX12" fmla="*/ 63062 w 3216165"/>
              <a:gd name="connsiteY12" fmla="*/ 1513490 h 3563007"/>
              <a:gd name="connsiteX13" fmla="*/ 0 w 3216165"/>
              <a:gd name="connsiteY13" fmla="*/ 1734207 h 3563007"/>
              <a:gd name="connsiteX14" fmla="*/ 31531 w 3216165"/>
              <a:gd name="connsiteY14" fmla="*/ 2175642 h 3563007"/>
              <a:gd name="connsiteX15" fmla="*/ 189186 w 3216165"/>
              <a:gd name="connsiteY15" fmla="*/ 2459421 h 3563007"/>
              <a:gd name="connsiteX16" fmla="*/ 252248 w 3216165"/>
              <a:gd name="connsiteY16" fmla="*/ 2554014 h 3563007"/>
              <a:gd name="connsiteX17" fmla="*/ 315310 w 3216165"/>
              <a:gd name="connsiteY17" fmla="*/ 2680138 h 3563007"/>
              <a:gd name="connsiteX18" fmla="*/ 409903 w 3216165"/>
              <a:gd name="connsiteY18" fmla="*/ 2774731 h 3563007"/>
              <a:gd name="connsiteX19" fmla="*/ 567558 w 3216165"/>
              <a:gd name="connsiteY19" fmla="*/ 3058511 h 3563007"/>
              <a:gd name="connsiteX20" fmla="*/ 630620 w 3216165"/>
              <a:gd name="connsiteY20" fmla="*/ 3153104 h 3563007"/>
              <a:gd name="connsiteX21" fmla="*/ 788276 w 3216165"/>
              <a:gd name="connsiteY21" fmla="*/ 3342290 h 3563007"/>
              <a:gd name="connsiteX22" fmla="*/ 977462 w 3216165"/>
              <a:gd name="connsiteY22" fmla="*/ 3468414 h 3563007"/>
              <a:gd name="connsiteX23" fmla="*/ 1072055 w 3216165"/>
              <a:gd name="connsiteY23" fmla="*/ 3499945 h 3563007"/>
              <a:gd name="connsiteX24" fmla="*/ 1292772 w 3216165"/>
              <a:gd name="connsiteY24" fmla="*/ 3563007 h 3563007"/>
              <a:gd name="connsiteX25" fmla="*/ 1734207 w 3216165"/>
              <a:gd name="connsiteY25" fmla="*/ 3499945 h 3563007"/>
              <a:gd name="connsiteX26" fmla="*/ 1986455 w 3216165"/>
              <a:gd name="connsiteY26" fmla="*/ 3342290 h 3563007"/>
              <a:gd name="connsiteX27" fmla="*/ 2144110 w 3216165"/>
              <a:gd name="connsiteY27" fmla="*/ 3310759 h 3563007"/>
              <a:gd name="connsiteX28" fmla="*/ 2270234 w 3216165"/>
              <a:gd name="connsiteY28" fmla="*/ 3279228 h 3563007"/>
              <a:gd name="connsiteX29" fmla="*/ 2364827 w 3216165"/>
              <a:gd name="connsiteY29" fmla="*/ 3184635 h 3563007"/>
              <a:gd name="connsiteX30" fmla="*/ 2490952 w 3216165"/>
              <a:gd name="connsiteY30" fmla="*/ 3026980 h 3563007"/>
              <a:gd name="connsiteX31" fmla="*/ 2522483 w 3216165"/>
              <a:gd name="connsiteY31" fmla="*/ 2932387 h 3563007"/>
              <a:gd name="connsiteX32" fmla="*/ 2680138 w 3216165"/>
              <a:gd name="connsiteY32" fmla="*/ 2648607 h 3563007"/>
              <a:gd name="connsiteX33" fmla="*/ 2774731 w 3216165"/>
              <a:gd name="connsiteY33" fmla="*/ 2522483 h 3563007"/>
              <a:gd name="connsiteX34" fmla="*/ 2869324 w 3216165"/>
              <a:gd name="connsiteY34" fmla="*/ 2333297 h 3563007"/>
              <a:gd name="connsiteX35" fmla="*/ 2932386 w 3216165"/>
              <a:gd name="connsiteY35" fmla="*/ 2112580 h 3563007"/>
              <a:gd name="connsiteX36" fmla="*/ 3058510 w 3216165"/>
              <a:gd name="connsiteY36" fmla="*/ 1891862 h 3563007"/>
              <a:gd name="connsiteX37" fmla="*/ 3121572 w 3216165"/>
              <a:gd name="connsiteY37" fmla="*/ 1671145 h 3563007"/>
              <a:gd name="connsiteX38" fmla="*/ 3216165 w 3216165"/>
              <a:gd name="connsiteY38" fmla="*/ 1387366 h 3563007"/>
              <a:gd name="connsiteX39" fmla="*/ 3153103 w 3216165"/>
              <a:gd name="connsiteY39" fmla="*/ 914400 h 3563007"/>
              <a:gd name="connsiteX40" fmla="*/ 3058510 w 3216165"/>
              <a:gd name="connsiteY40" fmla="*/ 725214 h 3563007"/>
              <a:gd name="connsiteX41" fmla="*/ 2995448 w 3216165"/>
              <a:gd name="connsiteY41" fmla="*/ 599090 h 3563007"/>
              <a:gd name="connsiteX42" fmla="*/ 2837793 w 3216165"/>
              <a:gd name="connsiteY42" fmla="*/ 409904 h 3563007"/>
              <a:gd name="connsiteX43" fmla="*/ 2743200 w 3216165"/>
              <a:gd name="connsiteY43" fmla="*/ 346842 h 3563007"/>
              <a:gd name="connsiteX44" fmla="*/ 2554014 w 3216165"/>
              <a:gd name="connsiteY44" fmla="*/ 157656 h 3563007"/>
              <a:gd name="connsiteX45" fmla="*/ 2490952 w 3216165"/>
              <a:gd name="connsiteY45" fmla="*/ 94593 h 3563007"/>
              <a:gd name="connsiteX46" fmla="*/ 2301765 w 3216165"/>
              <a:gd name="connsiteY46" fmla="*/ 31531 h 3563007"/>
              <a:gd name="connsiteX47" fmla="*/ 2207172 w 3216165"/>
              <a:gd name="connsiteY47" fmla="*/ 0 h 3563007"/>
              <a:gd name="connsiteX48" fmla="*/ 1828800 w 3216165"/>
              <a:gd name="connsiteY48" fmla="*/ 63062 h 3563007"/>
              <a:gd name="connsiteX49" fmla="*/ 1639614 w 3216165"/>
              <a:gd name="connsiteY49" fmla="*/ 126124 h 3563007"/>
              <a:gd name="connsiteX50" fmla="*/ 1481958 w 3216165"/>
              <a:gd name="connsiteY50" fmla="*/ 220718 h 3563007"/>
              <a:gd name="connsiteX51" fmla="*/ 1292772 w 3216165"/>
              <a:gd name="connsiteY51" fmla="*/ 346842 h 3563007"/>
              <a:gd name="connsiteX52" fmla="*/ 1198179 w 3216165"/>
              <a:gd name="connsiteY52" fmla="*/ 409904 h 3563007"/>
              <a:gd name="connsiteX53" fmla="*/ 1135117 w 3216165"/>
              <a:gd name="connsiteY53" fmla="*/ 504497 h 3563007"/>
              <a:gd name="connsiteX54" fmla="*/ 1008993 w 3216165"/>
              <a:gd name="connsiteY54" fmla="*/ 630621 h 3563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3216165" h="3563007">
                <a:moveTo>
                  <a:pt x="1671145" y="977462"/>
                </a:moveTo>
                <a:cubicBezTo>
                  <a:pt x="1614971" y="808942"/>
                  <a:pt x="1579797" y="565147"/>
                  <a:pt x="1450427" y="409904"/>
                </a:cubicBezTo>
                <a:cubicBezTo>
                  <a:pt x="1421880" y="375648"/>
                  <a:pt x="1392936" y="340046"/>
                  <a:pt x="1355834" y="315311"/>
                </a:cubicBezTo>
                <a:cubicBezTo>
                  <a:pt x="1328179" y="296875"/>
                  <a:pt x="1292772" y="294290"/>
                  <a:pt x="1261241" y="283780"/>
                </a:cubicBezTo>
                <a:cubicBezTo>
                  <a:pt x="1166648" y="294290"/>
                  <a:pt x="1070789" y="296646"/>
                  <a:pt x="977462" y="315311"/>
                </a:cubicBezTo>
                <a:cubicBezTo>
                  <a:pt x="798038" y="351196"/>
                  <a:pt x="809298" y="378373"/>
                  <a:pt x="662152" y="441435"/>
                </a:cubicBezTo>
                <a:cubicBezTo>
                  <a:pt x="598825" y="468575"/>
                  <a:pt x="505434" y="488497"/>
                  <a:pt x="441434" y="504497"/>
                </a:cubicBezTo>
                <a:cubicBezTo>
                  <a:pt x="260707" y="775587"/>
                  <a:pt x="477385" y="432595"/>
                  <a:pt x="346841" y="693683"/>
                </a:cubicBezTo>
                <a:cubicBezTo>
                  <a:pt x="329894" y="727578"/>
                  <a:pt x="300726" y="754381"/>
                  <a:pt x="283779" y="788276"/>
                </a:cubicBezTo>
                <a:cubicBezTo>
                  <a:pt x="153235" y="1049364"/>
                  <a:pt x="369913" y="706372"/>
                  <a:pt x="189186" y="977462"/>
                </a:cubicBezTo>
                <a:cubicBezTo>
                  <a:pt x="178676" y="1019504"/>
                  <a:pt x="169560" y="1061919"/>
                  <a:pt x="157655" y="1103587"/>
                </a:cubicBezTo>
                <a:cubicBezTo>
                  <a:pt x="117585" y="1243831"/>
                  <a:pt x="127451" y="1160016"/>
                  <a:pt x="94593" y="1324304"/>
                </a:cubicBezTo>
                <a:cubicBezTo>
                  <a:pt x="82055" y="1386994"/>
                  <a:pt x="75600" y="1450800"/>
                  <a:pt x="63062" y="1513490"/>
                </a:cubicBezTo>
                <a:cubicBezTo>
                  <a:pt x="43266" y="1612470"/>
                  <a:pt x="30052" y="1644051"/>
                  <a:pt x="0" y="1734207"/>
                </a:cubicBezTo>
                <a:cubicBezTo>
                  <a:pt x="10510" y="1881352"/>
                  <a:pt x="14295" y="2029133"/>
                  <a:pt x="31531" y="2175642"/>
                </a:cubicBezTo>
                <a:cubicBezTo>
                  <a:pt x="43423" y="2276728"/>
                  <a:pt x="144062" y="2391735"/>
                  <a:pt x="189186" y="2459421"/>
                </a:cubicBezTo>
                <a:cubicBezTo>
                  <a:pt x="210207" y="2490952"/>
                  <a:pt x="235301" y="2520119"/>
                  <a:pt x="252248" y="2554014"/>
                </a:cubicBezTo>
                <a:cubicBezTo>
                  <a:pt x="273269" y="2596055"/>
                  <a:pt x="287990" y="2641890"/>
                  <a:pt x="315310" y="2680138"/>
                </a:cubicBezTo>
                <a:cubicBezTo>
                  <a:pt x="341228" y="2716424"/>
                  <a:pt x="378372" y="2743200"/>
                  <a:pt x="409903" y="2774731"/>
                </a:cubicBezTo>
                <a:cubicBezTo>
                  <a:pt x="465401" y="2941226"/>
                  <a:pt x="422998" y="2841670"/>
                  <a:pt x="567558" y="3058511"/>
                </a:cubicBezTo>
                <a:lnTo>
                  <a:pt x="630620" y="3153104"/>
                </a:lnTo>
                <a:cubicBezTo>
                  <a:pt x="686674" y="3237185"/>
                  <a:pt x="704240" y="3276928"/>
                  <a:pt x="788276" y="3342290"/>
                </a:cubicBezTo>
                <a:cubicBezTo>
                  <a:pt x="848102" y="3388821"/>
                  <a:pt x="905560" y="3444447"/>
                  <a:pt x="977462" y="3468414"/>
                </a:cubicBezTo>
                <a:cubicBezTo>
                  <a:pt x="1008993" y="3478924"/>
                  <a:pt x="1040097" y="3490814"/>
                  <a:pt x="1072055" y="3499945"/>
                </a:cubicBezTo>
                <a:cubicBezTo>
                  <a:pt x="1349199" y="3579129"/>
                  <a:pt x="1065970" y="3487406"/>
                  <a:pt x="1292772" y="3563007"/>
                </a:cubicBezTo>
                <a:cubicBezTo>
                  <a:pt x="1302954" y="3561989"/>
                  <a:pt x="1648483" y="3542807"/>
                  <a:pt x="1734207" y="3499945"/>
                </a:cubicBezTo>
                <a:cubicBezTo>
                  <a:pt x="1949962" y="3392068"/>
                  <a:pt x="1766792" y="3415511"/>
                  <a:pt x="1986455" y="3342290"/>
                </a:cubicBezTo>
                <a:cubicBezTo>
                  <a:pt x="2037297" y="3325343"/>
                  <a:pt x="2091794" y="3322385"/>
                  <a:pt x="2144110" y="3310759"/>
                </a:cubicBezTo>
                <a:cubicBezTo>
                  <a:pt x="2186413" y="3301358"/>
                  <a:pt x="2228193" y="3289738"/>
                  <a:pt x="2270234" y="3279228"/>
                </a:cubicBezTo>
                <a:cubicBezTo>
                  <a:pt x="2301765" y="3247697"/>
                  <a:pt x="2336280" y="3218891"/>
                  <a:pt x="2364827" y="3184635"/>
                </a:cubicBezTo>
                <a:cubicBezTo>
                  <a:pt x="2563698" y="2945990"/>
                  <a:pt x="2307491" y="3210439"/>
                  <a:pt x="2490952" y="3026980"/>
                </a:cubicBezTo>
                <a:cubicBezTo>
                  <a:pt x="2501462" y="2995449"/>
                  <a:pt x="2509391" y="2962936"/>
                  <a:pt x="2522483" y="2932387"/>
                </a:cubicBezTo>
                <a:cubicBezTo>
                  <a:pt x="2558546" y="2848239"/>
                  <a:pt x="2632298" y="2720367"/>
                  <a:pt x="2680138" y="2648607"/>
                </a:cubicBezTo>
                <a:cubicBezTo>
                  <a:pt x="2709288" y="2604881"/>
                  <a:pt x="2743200" y="2564524"/>
                  <a:pt x="2774731" y="2522483"/>
                </a:cubicBezTo>
                <a:cubicBezTo>
                  <a:pt x="2853985" y="2284721"/>
                  <a:pt x="2747076" y="2577792"/>
                  <a:pt x="2869324" y="2333297"/>
                </a:cubicBezTo>
                <a:cubicBezTo>
                  <a:pt x="2907438" y="2257069"/>
                  <a:pt x="2902078" y="2193401"/>
                  <a:pt x="2932386" y="2112580"/>
                </a:cubicBezTo>
                <a:cubicBezTo>
                  <a:pt x="3015303" y="1891468"/>
                  <a:pt x="2967031" y="2074821"/>
                  <a:pt x="3058510" y="1891862"/>
                </a:cubicBezTo>
                <a:cubicBezTo>
                  <a:pt x="3088876" y="1831130"/>
                  <a:pt x="3101366" y="1731762"/>
                  <a:pt x="3121572" y="1671145"/>
                </a:cubicBezTo>
                <a:cubicBezTo>
                  <a:pt x="3240306" y="1314942"/>
                  <a:pt x="3140604" y="1689611"/>
                  <a:pt x="3216165" y="1387366"/>
                </a:cubicBezTo>
                <a:cubicBezTo>
                  <a:pt x="3195144" y="1229711"/>
                  <a:pt x="3179251" y="1071286"/>
                  <a:pt x="3153103" y="914400"/>
                </a:cubicBezTo>
                <a:cubicBezTo>
                  <a:pt x="3136100" y="812382"/>
                  <a:pt x="3109780" y="814937"/>
                  <a:pt x="3058510" y="725214"/>
                </a:cubicBezTo>
                <a:cubicBezTo>
                  <a:pt x="3035190" y="684403"/>
                  <a:pt x="3018768" y="639901"/>
                  <a:pt x="2995448" y="599090"/>
                </a:cubicBezTo>
                <a:cubicBezTo>
                  <a:pt x="2950352" y="520172"/>
                  <a:pt x="2908936" y="469190"/>
                  <a:pt x="2837793" y="409904"/>
                </a:cubicBezTo>
                <a:cubicBezTo>
                  <a:pt x="2808681" y="385644"/>
                  <a:pt x="2771523" y="372018"/>
                  <a:pt x="2743200" y="346842"/>
                </a:cubicBezTo>
                <a:cubicBezTo>
                  <a:pt x="2676544" y="287592"/>
                  <a:pt x="2617076" y="220718"/>
                  <a:pt x="2554014" y="157656"/>
                </a:cubicBezTo>
                <a:cubicBezTo>
                  <a:pt x="2532993" y="136635"/>
                  <a:pt x="2519154" y="103994"/>
                  <a:pt x="2490952" y="94593"/>
                </a:cubicBezTo>
                <a:lnTo>
                  <a:pt x="2301765" y="31531"/>
                </a:lnTo>
                <a:lnTo>
                  <a:pt x="2207172" y="0"/>
                </a:lnTo>
                <a:cubicBezTo>
                  <a:pt x="2028314" y="22357"/>
                  <a:pt x="1977608" y="18420"/>
                  <a:pt x="1828800" y="63062"/>
                </a:cubicBezTo>
                <a:cubicBezTo>
                  <a:pt x="1765130" y="82163"/>
                  <a:pt x="1639614" y="126124"/>
                  <a:pt x="1639614" y="126124"/>
                </a:cubicBezTo>
                <a:cubicBezTo>
                  <a:pt x="1498136" y="267604"/>
                  <a:pt x="1666151" y="118389"/>
                  <a:pt x="1481958" y="220718"/>
                </a:cubicBezTo>
                <a:cubicBezTo>
                  <a:pt x="1415705" y="257525"/>
                  <a:pt x="1355834" y="304801"/>
                  <a:pt x="1292772" y="346842"/>
                </a:cubicBezTo>
                <a:lnTo>
                  <a:pt x="1198179" y="409904"/>
                </a:lnTo>
                <a:cubicBezTo>
                  <a:pt x="1177158" y="441435"/>
                  <a:pt x="1161913" y="477701"/>
                  <a:pt x="1135117" y="504497"/>
                </a:cubicBezTo>
                <a:cubicBezTo>
                  <a:pt x="982920" y="656694"/>
                  <a:pt x="1081069" y="486470"/>
                  <a:pt x="1008993" y="630621"/>
                </a:cubicBezTo>
              </a:path>
            </a:pathLst>
          </a:custGeom>
          <a:noFill/>
          <a:ln w="203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19202" tIns="19202" rIns="19202" bIns="19202" numCol="1" rtlCol="0" anchor="ctr" anchorCtr="0" compatLnSpc="1">
            <a:prstTxWarp prst="textNoShape">
              <a:avLst/>
            </a:prstTxWarp>
          </a:bodyPr>
          <a:lstStyle/>
          <a:p>
            <a:pPr marL="512064" defTabSz="512064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kern="0" dirty="0">
              <a:solidFill>
                <a:srgbClr val="000000"/>
              </a:solidFill>
              <a:latin typeface="Calibri" charset="0"/>
              <a:ea typeface="Arial" charset="0"/>
              <a:cs typeface="Calibri" charset="0"/>
              <a:sym typeface="Calibri" charset="0"/>
            </a:endParaRPr>
          </a:p>
        </p:txBody>
      </p:sp>
      <p:sp>
        <p:nvSpPr>
          <p:cNvPr id="20" name="AutoShape 5"/>
          <p:cNvSpPr>
            <a:spLocks/>
          </p:cNvSpPr>
          <p:nvPr/>
        </p:nvSpPr>
        <p:spPr bwMode="auto">
          <a:xfrm>
            <a:off x="6987100" y="6244054"/>
            <a:ext cx="1103793" cy="20928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  <a:extLst/>
        </p:spPr>
        <p:txBody>
          <a:bodyPr lIns="19202" tIns="19202" rIns="19202" bIns="19202"/>
          <a:lstStyle/>
          <a:p>
            <a:pPr algn="ctr"/>
            <a:r>
              <a:rPr lang="en-US" sz="1000" kern="0" dirty="0">
                <a:solidFill>
                  <a:srgbClr val="FFFFFF"/>
                </a:solidFill>
                <a:latin typeface="Montserrat" charset="0"/>
                <a:cs typeface="Montserrat" charset="0"/>
                <a:sym typeface="Montserrat" charset="0"/>
              </a:rPr>
              <a:t>Risk Adverse? </a:t>
            </a:r>
            <a:endParaRPr lang="en-US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502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5297" b="25297"/>
          <a:stretch>
            <a:fillRect/>
          </a:stretch>
        </p:blipFill>
        <p:spPr>
          <a:xfrm>
            <a:off x="1775819" y="1808957"/>
            <a:ext cx="6723459" cy="2952750"/>
          </a:xfrm>
        </p:spPr>
      </p:pic>
      <p:sp>
        <p:nvSpPr>
          <p:cNvPr id="7169" name="AutoShape 1"/>
          <p:cNvSpPr>
            <a:spLocks/>
          </p:cNvSpPr>
          <p:nvPr/>
        </p:nvSpPr>
        <p:spPr bwMode="auto">
          <a:xfrm>
            <a:off x="1528168" y="1474789"/>
            <a:ext cx="9135070" cy="366156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DDDDDD">
              <a:alpha val="7837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7170" name="AutoShape 2"/>
          <p:cNvSpPr>
            <a:spLocks/>
          </p:cNvSpPr>
          <p:nvPr/>
        </p:nvSpPr>
        <p:spPr bwMode="auto">
          <a:xfrm>
            <a:off x="7377114" y="1346200"/>
            <a:ext cx="3272433" cy="391874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r>
              <a:rPr lang="en-US" sz="21000" b="1" kern="0" dirty="0">
                <a:solidFill>
                  <a:schemeClr val="tx1">
                    <a:lumMod val="65000"/>
                    <a:lumOff val="35000"/>
                    <a:alpha val="30000"/>
                  </a:schemeClr>
                </a:solidFill>
                <a:latin typeface="Montserrat" charset="0"/>
                <a:cs typeface="Montserrat" charset="0"/>
                <a:sym typeface="Montserrat" charset="0"/>
              </a:rPr>
              <a:t>02</a:t>
            </a:r>
            <a:endParaRPr lang="en-US" kern="0" dirty="0">
              <a:solidFill>
                <a:schemeClr val="tx1">
                  <a:lumMod val="65000"/>
                  <a:lumOff val="35000"/>
                  <a:alpha val="30000"/>
                </a:schemeClr>
              </a:solidFill>
            </a:endParaRPr>
          </a:p>
        </p:txBody>
      </p:sp>
      <p:sp>
        <p:nvSpPr>
          <p:cNvPr id="7171" name="AutoShape 3"/>
          <p:cNvSpPr>
            <a:spLocks/>
          </p:cNvSpPr>
          <p:nvPr/>
        </p:nvSpPr>
        <p:spPr bwMode="auto">
          <a:xfrm>
            <a:off x="9081493" y="2706688"/>
            <a:ext cx="1237655" cy="11382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/>
          <a:lstStyle/>
          <a:p>
            <a:r>
              <a:rPr lang="en-US" sz="2900" b="1" kern="0" dirty="0">
                <a:solidFill>
                  <a:sysClr val="windowText" lastClr="000000"/>
                </a:solidFill>
                <a:latin typeface="Montserrat" charset="0"/>
                <a:cs typeface="Montserrat" charset="0"/>
                <a:sym typeface="Montserrat" charset="0"/>
              </a:rPr>
              <a:t>TODAY </a:t>
            </a:r>
          </a:p>
          <a:p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7172" name="AutoShape 4"/>
          <p:cNvSpPr>
            <a:spLocks/>
          </p:cNvSpPr>
          <p:nvPr/>
        </p:nvSpPr>
        <p:spPr bwMode="auto">
          <a:xfrm>
            <a:off x="9133285" y="3961607"/>
            <a:ext cx="714375" cy="2492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solidFill>
            <a:srgbClr val="FF3841"/>
          </a:solidFill>
          <a:ln w="38100" cap="flat" cmpd="sng">
            <a:solidFill>
              <a:srgbClr val="FF3841"/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7173" name="AutoShape 5"/>
          <p:cNvSpPr>
            <a:spLocks/>
          </p:cNvSpPr>
          <p:nvPr/>
        </p:nvSpPr>
        <p:spPr bwMode="auto">
          <a:xfrm>
            <a:off x="9170194" y="3971132"/>
            <a:ext cx="760232" cy="2174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/>
          <a:lstStyle/>
          <a:p>
            <a:r>
              <a:rPr lang="en-US" sz="1000" kern="0" dirty="0">
                <a:solidFill>
                  <a:srgbClr val="FFFFFF"/>
                </a:solidFill>
                <a:latin typeface="Montserrat" charset="0"/>
                <a:cs typeface="Montserrat" charset="0"/>
                <a:sym typeface="Montserrat" charset="0"/>
              </a:rPr>
              <a:t>Goals</a:t>
            </a:r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7174" name="AutoShape 6"/>
          <p:cNvSpPr>
            <a:spLocks/>
          </p:cNvSpPr>
          <p:nvPr/>
        </p:nvSpPr>
        <p:spPr bwMode="auto">
          <a:xfrm>
            <a:off x="9808370" y="2459038"/>
            <a:ext cx="211931" cy="2555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599" y="0"/>
                </a:moveTo>
                <a:lnTo>
                  <a:pt x="0" y="0"/>
                </a:lnTo>
                <a:lnTo>
                  <a:pt x="0" y="21599"/>
                </a:lnTo>
                <a:lnTo>
                  <a:pt x="21599" y="21599"/>
                </a:lnTo>
                <a:close/>
              </a:path>
            </a:pathLst>
          </a:custGeom>
          <a:noFill/>
          <a:ln w="25400" cap="flat" cmpd="sng">
            <a:solidFill>
              <a:srgbClr val="FF384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7175" name="AutoShape 7"/>
          <p:cNvSpPr>
            <a:spLocks/>
          </p:cNvSpPr>
          <p:nvPr/>
        </p:nvSpPr>
        <p:spPr bwMode="auto">
          <a:xfrm>
            <a:off x="9731574" y="2369344"/>
            <a:ext cx="136326" cy="20399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599" y="0"/>
                </a:moveTo>
                <a:lnTo>
                  <a:pt x="0" y="0"/>
                </a:lnTo>
                <a:lnTo>
                  <a:pt x="0" y="21599"/>
                </a:lnTo>
                <a:lnTo>
                  <a:pt x="21599" y="21599"/>
                </a:lnTo>
                <a:close/>
              </a:path>
            </a:pathLst>
          </a:custGeom>
          <a:noFill/>
          <a:ln w="25400" cap="flat" cmpd="sng">
            <a:solidFill>
              <a:srgbClr val="FF384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7179" name="AutoShape 11"/>
          <p:cNvSpPr>
            <a:spLocks/>
          </p:cNvSpPr>
          <p:nvPr/>
        </p:nvSpPr>
        <p:spPr bwMode="auto">
          <a:xfrm>
            <a:off x="1738312" y="4302125"/>
            <a:ext cx="3385580" cy="80724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/>
          <a:lstStyle/>
          <a:p>
            <a:pPr defTabSz="192024"/>
            <a:r>
              <a:rPr lang="en-US" sz="800" b="1" kern="0" spc="252" dirty="0">
                <a:solidFill>
                  <a:srgbClr val="FFFFFF"/>
                </a:solidFill>
                <a:latin typeface="Montserrat" charset="0"/>
                <a:cs typeface="Montserrat" charset="0"/>
                <a:sym typeface="Montserrat" charset="0"/>
              </a:rPr>
              <a:t>SANELY APPLIED ADVERTISING COULD REMAKE THE WORLD</a:t>
            </a:r>
          </a:p>
          <a:p>
            <a:pPr defTabSz="192024"/>
            <a:r>
              <a:rPr lang="en-US" sz="800" b="1" kern="0" spc="252" dirty="0">
                <a:solidFill>
                  <a:srgbClr val="FF0000"/>
                </a:solidFill>
                <a:latin typeface="Montserrat" charset="0"/>
                <a:cs typeface="Montserrat" charset="0"/>
                <a:sym typeface="Montserrat" charset="0"/>
              </a:rPr>
              <a:t>And make it healthier- CGM</a:t>
            </a:r>
          </a:p>
        </p:txBody>
      </p:sp>
      <p:sp>
        <p:nvSpPr>
          <p:cNvPr id="7180" name="AutoShape 12"/>
          <p:cNvSpPr>
            <a:spLocks/>
          </p:cNvSpPr>
          <p:nvPr/>
        </p:nvSpPr>
        <p:spPr bwMode="auto">
          <a:xfrm>
            <a:off x="1573590" y="4158458"/>
            <a:ext cx="237530" cy="14366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599" y="0"/>
                </a:moveTo>
                <a:lnTo>
                  <a:pt x="0" y="0"/>
                </a:lnTo>
                <a:lnTo>
                  <a:pt x="0" y="21600"/>
                </a:lnTo>
                <a:lnTo>
                  <a:pt x="21599" y="21600"/>
                </a:lnTo>
                <a:close/>
              </a:path>
            </a:pathLst>
          </a:custGeom>
          <a:noFill/>
          <a:ln w="25400" cap="flat" cmpd="sng">
            <a:solidFill>
              <a:srgbClr val="FF384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kern="0" dirty="0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15581" y="1821083"/>
            <a:ext cx="5061533" cy="1996238"/>
          </a:xfrm>
          <a:prstGeom prst="rect">
            <a:avLst/>
          </a:prstGeom>
          <a:noFill/>
        </p:spPr>
        <p:txBody>
          <a:bodyPr wrap="square" lIns="38405" tIns="19202" rIns="38405" bIns="19202" rtlCol="0">
            <a:spAutoFit/>
          </a:bodyPr>
          <a:lstStyle/>
          <a:p>
            <a:pPr>
              <a:spcBef>
                <a:spcPct val="20000"/>
              </a:spcBef>
              <a:buClr>
                <a:srgbClr val="008080"/>
              </a:buClr>
              <a:defRPr/>
            </a:pPr>
            <a:r>
              <a:rPr lang="en-US" kern="0" dirty="0">
                <a:solidFill>
                  <a:sysClr val="windowText" lastClr="000000"/>
                </a:solidFill>
              </a:rPr>
              <a:t>John has told us:</a:t>
            </a:r>
          </a:p>
          <a:p>
            <a:pPr>
              <a:spcBef>
                <a:spcPct val="20000"/>
              </a:spcBef>
              <a:buClr>
                <a:srgbClr val="008080"/>
              </a:buClr>
              <a:defRPr/>
            </a:pPr>
            <a:r>
              <a:rPr lang="en-US" altLang="ja-JP" kern="0" dirty="0">
                <a:solidFill>
                  <a:sysClr val="windowText" lastClr="000000"/>
                </a:solidFill>
                <a:latin typeface="Helvetica" charset="0"/>
              </a:rPr>
              <a:t>“Social marketing is a process for influencing human behavior on a large scale, using marketing principles for the purpose of societal benefit rather than commercial profit.</a:t>
            </a:r>
            <a:r>
              <a:rPr lang="ja-JP" altLang="en-US" kern="0" dirty="0">
                <a:solidFill>
                  <a:sysClr val="windowText" lastClr="000000"/>
                </a:solidFill>
                <a:latin typeface="Helvetica" charset="0"/>
              </a:rPr>
              <a:t>”</a:t>
            </a:r>
            <a:r>
              <a:rPr lang="en-US" altLang="ja-JP" kern="0" dirty="0">
                <a:solidFill>
                  <a:sysClr val="windowText" lastClr="000000"/>
                </a:solidFill>
                <a:latin typeface="Helvetica" charset="0"/>
              </a:rPr>
              <a:t> </a:t>
            </a:r>
          </a:p>
          <a:p>
            <a:pPr>
              <a:spcBef>
                <a:spcPct val="20000"/>
              </a:spcBef>
              <a:buClr>
                <a:srgbClr val="008080"/>
              </a:buClr>
              <a:defRPr/>
            </a:pPr>
            <a:r>
              <a:rPr lang="en-US" altLang="ja-JP" sz="1300" kern="0" dirty="0">
                <a:solidFill>
                  <a:sysClr val="windowText" lastClr="000000"/>
                </a:solidFill>
                <a:latin typeface="Helvetica" charset="0"/>
              </a:rPr>
              <a:t>(W. Smith, Academy for Educational Development)</a:t>
            </a:r>
          </a:p>
          <a:p>
            <a:r>
              <a:rPr lang="en-US" kern="0" dirty="0">
                <a:solidFill>
                  <a:sysClr val="windowText" lastClr="0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1472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AutoShape 1"/>
          <p:cNvSpPr>
            <a:spLocks/>
          </p:cNvSpPr>
          <p:nvPr/>
        </p:nvSpPr>
        <p:spPr bwMode="auto">
          <a:xfrm>
            <a:off x="2606278" y="1625600"/>
            <a:ext cx="3841254" cy="475572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599" y="0"/>
                </a:moveTo>
                <a:lnTo>
                  <a:pt x="0" y="0"/>
                </a:lnTo>
                <a:lnTo>
                  <a:pt x="0" y="21599"/>
                </a:lnTo>
                <a:lnTo>
                  <a:pt x="21599" y="21599"/>
                </a:lnTo>
                <a:close/>
              </a:path>
            </a:pathLst>
          </a:custGeom>
          <a:noFill/>
          <a:ln w="38100" cap="flat" cmpd="sng">
            <a:solidFill>
              <a:srgbClr val="FF384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48131" name="AutoShape 3"/>
          <p:cNvSpPr>
            <a:spLocks/>
          </p:cNvSpPr>
          <p:nvPr/>
        </p:nvSpPr>
        <p:spPr bwMode="auto">
          <a:xfrm>
            <a:off x="7464029" y="1625601"/>
            <a:ext cx="2121099" cy="360600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599" y="0"/>
                </a:moveTo>
                <a:lnTo>
                  <a:pt x="0" y="0"/>
                </a:lnTo>
                <a:lnTo>
                  <a:pt x="0" y="21599"/>
                </a:lnTo>
                <a:lnTo>
                  <a:pt x="21599" y="21599"/>
                </a:lnTo>
                <a:close/>
              </a:path>
            </a:pathLst>
          </a:custGeom>
          <a:noFill/>
          <a:ln w="38100" cap="flat" cmpd="sng">
            <a:solidFill>
              <a:srgbClr val="FF384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48132" name="AutoShape 4"/>
          <p:cNvSpPr>
            <a:spLocks/>
          </p:cNvSpPr>
          <p:nvPr/>
        </p:nvSpPr>
        <p:spPr bwMode="auto">
          <a:xfrm>
            <a:off x="2798219" y="5959308"/>
            <a:ext cx="3120736" cy="2492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solidFill>
            <a:srgbClr val="FF3841"/>
          </a:solidFill>
          <a:ln w="38100" cap="flat" cmpd="sng">
            <a:solidFill>
              <a:srgbClr val="FF3841"/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48136" name="AutoShape 8"/>
          <p:cNvSpPr>
            <a:spLocks/>
          </p:cNvSpPr>
          <p:nvPr/>
        </p:nvSpPr>
        <p:spPr bwMode="auto">
          <a:xfrm>
            <a:off x="8167689" y="4575969"/>
            <a:ext cx="714375" cy="2492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solidFill>
            <a:srgbClr val="FF3841"/>
          </a:solidFill>
          <a:ln w="38100" cap="flat" cmpd="sng">
            <a:solidFill>
              <a:srgbClr val="FF3841"/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kern="0" dirty="0">
                <a:solidFill>
                  <a:schemeClr val="bg1"/>
                </a:solidFill>
              </a:rPr>
              <a:t>What do you think? </a:t>
            </a:r>
          </a:p>
        </p:txBody>
      </p:sp>
      <p:sp>
        <p:nvSpPr>
          <p:cNvPr id="48137" name="AutoShape 9"/>
          <p:cNvSpPr>
            <a:spLocks/>
          </p:cNvSpPr>
          <p:nvPr/>
        </p:nvSpPr>
        <p:spPr bwMode="auto">
          <a:xfrm>
            <a:off x="8204598" y="4585494"/>
            <a:ext cx="753721" cy="2174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/>
          <a:lstStyle/>
          <a:p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48140" name="AutoShape 12"/>
          <p:cNvSpPr>
            <a:spLocks/>
          </p:cNvSpPr>
          <p:nvPr/>
        </p:nvSpPr>
        <p:spPr bwMode="auto">
          <a:xfrm>
            <a:off x="7903370" y="2987676"/>
            <a:ext cx="1242417" cy="120570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/>
          <a:lstStyle/>
          <a:p>
            <a:pPr algn="ctr" defTabSz="192024">
              <a:lnSpc>
                <a:spcPct val="110000"/>
              </a:lnSpc>
            </a:pPr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48141" name="AutoShape 13"/>
          <p:cNvSpPr>
            <a:spLocks/>
          </p:cNvSpPr>
          <p:nvPr/>
        </p:nvSpPr>
        <p:spPr bwMode="auto">
          <a:xfrm>
            <a:off x="2917032" y="1955800"/>
            <a:ext cx="1499592" cy="6556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599" y="0"/>
                </a:moveTo>
                <a:lnTo>
                  <a:pt x="0" y="0"/>
                </a:lnTo>
                <a:lnTo>
                  <a:pt x="0" y="21599"/>
                </a:lnTo>
                <a:lnTo>
                  <a:pt x="21599" y="21599"/>
                </a:lnTo>
                <a:close/>
              </a:path>
            </a:pathLst>
          </a:custGeom>
          <a:noFill/>
          <a:ln w="38100" cap="flat" cmpd="sng">
            <a:solidFill>
              <a:srgbClr val="FF384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48143" name="AutoShape 15"/>
          <p:cNvSpPr>
            <a:spLocks/>
          </p:cNvSpPr>
          <p:nvPr/>
        </p:nvSpPr>
        <p:spPr bwMode="auto">
          <a:xfrm>
            <a:off x="7774782" y="1955800"/>
            <a:ext cx="1499592" cy="6556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599" y="0"/>
                </a:moveTo>
                <a:lnTo>
                  <a:pt x="0" y="0"/>
                </a:lnTo>
                <a:lnTo>
                  <a:pt x="0" y="21599"/>
                </a:lnTo>
                <a:lnTo>
                  <a:pt x="21599" y="21599"/>
                </a:lnTo>
                <a:close/>
              </a:path>
            </a:pathLst>
          </a:custGeom>
          <a:noFill/>
          <a:ln w="38100" cap="flat" cmpd="sng">
            <a:solidFill>
              <a:srgbClr val="FF384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48144" name="AutoShape 16"/>
          <p:cNvSpPr>
            <a:spLocks/>
          </p:cNvSpPr>
          <p:nvPr/>
        </p:nvSpPr>
        <p:spPr bwMode="auto">
          <a:xfrm>
            <a:off x="2917032" y="2028826"/>
            <a:ext cx="1495200" cy="35401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/>
          <a:lstStyle/>
          <a:p>
            <a:pPr algn="ctr"/>
            <a:r>
              <a:rPr lang="en-US" kern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COMPETITION</a:t>
            </a:r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48146" name="AutoShape 18"/>
          <p:cNvSpPr>
            <a:spLocks/>
          </p:cNvSpPr>
          <p:nvPr/>
        </p:nvSpPr>
        <p:spPr bwMode="auto">
          <a:xfrm>
            <a:off x="7774782" y="2028826"/>
            <a:ext cx="1371005" cy="46407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/>
          <a:lstStyle/>
          <a:p>
            <a:r>
              <a:rPr lang="en-US" sz="800" b="1" kern="0" dirty="0">
                <a:solidFill>
                  <a:srgbClr val="FFFFFF"/>
                </a:solidFill>
                <a:latin typeface="Montserrat" charset="0"/>
                <a:cs typeface="Montserrat" charset="0"/>
                <a:sym typeface="Montserrat" charset="0"/>
              </a:rPr>
              <a:t>   Federal Trade Commission:</a:t>
            </a:r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48147" name="AutoShape 19"/>
          <p:cNvSpPr>
            <a:spLocks/>
          </p:cNvSpPr>
          <p:nvPr/>
        </p:nvSpPr>
        <p:spPr bwMode="auto">
          <a:xfrm>
            <a:off x="3155406" y="299834"/>
            <a:ext cx="6390978" cy="83289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/>
          <a:lstStyle/>
          <a:p>
            <a:r>
              <a:rPr lang="en-US" kern="0" dirty="0">
                <a:solidFill>
                  <a:schemeClr val="tx2"/>
                </a:solidFill>
                <a:latin typeface="Montserrat" charset="0"/>
                <a:sym typeface="Montserrat" charset="0"/>
              </a:rPr>
              <a:t>You say</a:t>
            </a:r>
            <a:r>
              <a:rPr lang="en-US" kern="0" dirty="0">
                <a:solidFill>
                  <a:srgbClr val="FFFFFF"/>
                </a:solidFill>
                <a:latin typeface="Montserrat" charset="0"/>
                <a:sym typeface="Montserrat" charset="0"/>
              </a:rPr>
              <a:t>: Hmm doesn’t </a:t>
            </a:r>
            <a:r>
              <a:rPr lang="en-US" kern="0" dirty="0">
                <a:solidFill>
                  <a:schemeClr val="bg2"/>
                </a:solidFill>
                <a:latin typeface="Montserrat" charset="0"/>
                <a:sym typeface="Montserrat" charset="0"/>
              </a:rPr>
              <a:t>ALL </a:t>
            </a:r>
            <a:r>
              <a:rPr lang="en-US" kern="0" dirty="0">
                <a:solidFill>
                  <a:srgbClr val="FFFFFF"/>
                </a:solidFill>
                <a:latin typeface="Montserrat" charset="0"/>
                <a:sym typeface="Montserrat" charset="0"/>
              </a:rPr>
              <a:t>healthcare serve a common good?  </a:t>
            </a:r>
          </a:p>
          <a:p>
            <a:r>
              <a:rPr lang="en-US" kern="0" dirty="0">
                <a:solidFill>
                  <a:schemeClr val="tx2"/>
                </a:solidFill>
                <a:latin typeface="Montserrat" charset="0"/>
                <a:sym typeface="Montserrat" charset="0"/>
              </a:rPr>
              <a:t>I say: 	</a:t>
            </a:r>
            <a:r>
              <a:rPr lang="en-US" kern="0" dirty="0">
                <a:solidFill>
                  <a:srgbClr val="FF0000"/>
                </a:solidFill>
                <a:latin typeface="Montserrat" charset="0"/>
                <a:sym typeface="Montserrat" charset="0"/>
              </a:rPr>
              <a:t>We don’t act like it. </a:t>
            </a:r>
            <a:endParaRPr lang="en-US" kern="0" dirty="0">
              <a:solidFill>
                <a:srgbClr val="FF0000"/>
              </a:solidFill>
            </a:endParaRPr>
          </a:p>
        </p:txBody>
      </p:sp>
      <p:sp>
        <p:nvSpPr>
          <p:cNvPr id="48148" name="AutoShape 20"/>
          <p:cNvSpPr>
            <a:spLocks/>
          </p:cNvSpPr>
          <p:nvPr/>
        </p:nvSpPr>
        <p:spPr bwMode="auto">
          <a:xfrm>
            <a:off x="5729647" y="5960476"/>
            <a:ext cx="378619" cy="635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600" y="0"/>
                </a:moveTo>
                <a:lnTo>
                  <a:pt x="0" y="0"/>
                </a:lnTo>
                <a:lnTo>
                  <a:pt x="0" y="21599"/>
                </a:lnTo>
                <a:lnTo>
                  <a:pt x="21600" y="21599"/>
                </a:lnTo>
                <a:close/>
              </a:path>
            </a:pathLst>
          </a:custGeom>
          <a:noFill/>
          <a:ln w="38100" cap="flat" cmpd="sng">
            <a:solidFill>
              <a:srgbClr val="FFFF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48149" name="AutoShape 21"/>
          <p:cNvSpPr>
            <a:spLocks/>
          </p:cNvSpPr>
          <p:nvPr/>
        </p:nvSpPr>
        <p:spPr bwMode="auto">
          <a:xfrm>
            <a:off x="2025802" y="-701551"/>
            <a:ext cx="2259211" cy="368379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r>
              <a:rPr lang="en-US" sz="19700" b="1" kern="0" dirty="0">
                <a:solidFill>
                  <a:schemeClr val="tx1">
                    <a:lumMod val="50000"/>
                    <a:lumOff val="50000"/>
                    <a:alpha val="30000"/>
                  </a:schemeClr>
                </a:solidFill>
                <a:latin typeface="Montserrat" charset="0"/>
                <a:sym typeface="Montserrat" charset="0"/>
              </a:rPr>
              <a:t>3</a:t>
            </a:r>
            <a:endParaRPr lang="en-US" kern="0" dirty="0">
              <a:solidFill>
                <a:schemeClr val="tx1">
                  <a:lumMod val="50000"/>
                  <a:lumOff val="50000"/>
                  <a:alpha val="30000"/>
                </a:schemeClr>
              </a:solidFill>
            </a:endParaRPr>
          </a:p>
        </p:txBody>
      </p:sp>
      <p:sp>
        <p:nvSpPr>
          <p:cNvPr id="48150" name="AutoShape 22"/>
          <p:cNvSpPr>
            <a:spLocks/>
          </p:cNvSpPr>
          <p:nvPr/>
        </p:nvSpPr>
        <p:spPr bwMode="auto">
          <a:xfrm>
            <a:off x="8084345" y="4798219"/>
            <a:ext cx="2259211" cy="368379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r>
              <a:rPr lang="en-US" sz="19700" b="1" kern="0" dirty="0">
                <a:solidFill>
                  <a:schemeClr val="tx1">
                    <a:lumMod val="50000"/>
                    <a:lumOff val="50000"/>
                    <a:alpha val="30000"/>
                  </a:schemeClr>
                </a:solidFill>
                <a:latin typeface="Montserrat" charset="0"/>
                <a:sym typeface="Montserrat" charset="0"/>
              </a:rPr>
              <a:t>@</a:t>
            </a:r>
            <a:endParaRPr lang="en-US" kern="0" dirty="0">
              <a:solidFill>
                <a:schemeClr val="tx1">
                  <a:lumMod val="50000"/>
                  <a:lumOff val="50000"/>
                  <a:alpha val="3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494" y="2784181"/>
            <a:ext cx="3250825" cy="305600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774781" y="2851919"/>
            <a:ext cx="1499592" cy="1338828"/>
          </a:xfrm>
          <a:prstGeom prst="rect">
            <a:avLst/>
          </a:prstGeom>
        </p:spPr>
        <p:txBody>
          <a:bodyPr wrap="square" lIns="38405" tIns="19202" rIns="38405" bIns="19202">
            <a:spAutoFit/>
          </a:bodyPr>
          <a:lstStyle/>
          <a:p>
            <a:r>
              <a:rPr lang="en-US" sz="1200" i="1" kern="0" dirty="0">
                <a:solidFill>
                  <a:schemeClr val="bg2"/>
                </a:solidFill>
              </a:rPr>
              <a:t>“Competition in health care markets benefits consumers because it helps contain costs, improve quality, and encourage innovation.“</a:t>
            </a:r>
          </a:p>
        </p:txBody>
      </p:sp>
      <p:sp>
        <p:nvSpPr>
          <p:cNvPr id="48133" name="AutoShape 5"/>
          <p:cNvSpPr>
            <a:spLocks/>
          </p:cNvSpPr>
          <p:nvPr/>
        </p:nvSpPr>
        <p:spPr bwMode="auto">
          <a:xfrm>
            <a:off x="2798219" y="5959309"/>
            <a:ext cx="3310046" cy="42202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/>
          <a:lstStyle/>
          <a:p>
            <a:r>
              <a:rPr lang="en-US" sz="1000" kern="0" dirty="0">
                <a:solidFill>
                  <a:srgbClr val="FFFFFF"/>
                </a:solidFill>
                <a:latin typeface="Montserrat" charset="0"/>
                <a:sym typeface="Montserrat" charset="0"/>
              </a:rPr>
              <a:t>War of “Firsts”, spiral of new technology wars,  rating systems</a:t>
            </a:r>
            <a:endParaRPr lang="en-US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79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AutoShape 1"/>
          <p:cNvSpPr>
            <a:spLocks/>
          </p:cNvSpPr>
          <p:nvPr/>
        </p:nvSpPr>
        <p:spPr bwMode="auto">
          <a:xfrm>
            <a:off x="6613922" y="3369469"/>
            <a:ext cx="3083124" cy="2548732"/>
          </a:xfrm>
          <a:prstGeom prst="roundRect">
            <a:avLst>
              <a:gd name="adj" fmla="val 3037"/>
            </a:avLst>
          </a:prstGeom>
          <a:solidFill>
            <a:srgbClr val="535353"/>
          </a:solidFill>
          <a:ln>
            <a:noFill/>
          </a:ln>
          <a:effectLst>
            <a:outerShdw blurRad="127000" algn="ctr" rotWithShape="0">
              <a:srgbClr val="000000">
                <a:alpha val="75000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endParaRPr lang="en-US" kern="0" dirty="0">
              <a:solidFill>
                <a:srgbClr val="FFFFFF"/>
              </a:solidFill>
            </a:endParaRPr>
          </a:p>
        </p:txBody>
      </p:sp>
      <p:sp>
        <p:nvSpPr>
          <p:cNvPr id="33794" name="AutoShape 2"/>
          <p:cNvSpPr>
            <a:spLocks/>
          </p:cNvSpPr>
          <p:nvPr/>
        </p:nvSpPr>
        <p:spPr bwMode="auto">
          <a:xfrm>
            <a:off x="6269831" y="5876926"/>
            <a:ext cx="3791546" cy="100807"/>
          </a:xfrm>
          <a:prstGeom prst="roundRect">
            <a:avLst>
              <a:gd name="adj" fmla="val 14454"/>
            </a:avLst>
          </a:prstGeom>
          <a:gradFill rotWithShape="0">
            <a:gsLst>
              <a:gs pos="0">
                <a:srgbClr val="595959"/>
              </a:gs>
              <a:gs pos="999">
                <a:srgbClr val="D9D9D9">
                  <a:alpha val="99870"/>
                </a:srgbClr>
              </a:gs>
              <a:gs pos="3000">
                <a:srgbClr val="000000">
                  <a:alpha val="99610"/>
                </a:srgbClr>
              </a:gs>
              <a:gs pos="6999">
                <a:srgbClr val="BFBFBF">
                  <a:alpha val="99090"/>
                </a:srgbClr>
              </a:gs>
              <a:gs pos="14999">
                <a:srgbClr val="BFBFBF">
                  <a:alpha val="98050"/>
                </a:srgbClr>
              </a:gs>
              <a:gs pos="56999">
                <a:srgbClr val="BFBFBF">
                  <a:alpha val="92590"/>
                </a:srgbClr>
              </a:gs>
              <a:gs pos="85999">
                <a:srgbClr val="BFBFBF">
                  <a:alpha val="88820"/>
                </a:srgbClr>
              </a:gs>
              <a:gs pos="92999">
                <a:srgbClr val="D9D9D9">
                  <a:alpha val="87910"/>
                </a:srgbClr>
              </a:gs>
              <a:gs pos="98000">
                <a:srgbClr val="808080">
                  <a:alpha val="87260"/>
                </a:srgbClr>
              </a:gs>
              <a:gs pos="100000">
                <a:srgbClr val="BFBFBF">
                  <a:alpha val="87000"/>
                </a:srgbClr>
              </a:gs>
            </a:gsLst>
            <a:lin ang="0"/>
          </a:gradFill>
          <a:ln>
            <a:noFill/>
          </a:ln>
          <a:effectLst>
            <a:outerShdw blurRad="127000" algn="ctr" rotWithShape="0">
              <a:srgbClr val="000000">
                <a:alpha val="75000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endParaRPr lang="en-US" kern="0" dirty="0">
              <a:solidFill>
                <a:srgbClr val="FFFFFF"/>
              </a:solidFill>
            </a:endParaRPr>
          </a:p>
        </p:txBody>
      </p:sp>
      <p:sp>
        <p:nvSpPr>
          <p:cNvPr id="33795" name="AutoShape 3"/>
          <p:cNvSpPr>
            <a:spLocks/>
          </p:cNvSpPr>
          <p:nvPr/>
        </p:nvSpPr>
        <p:spPr bwMode="auto">
          <a:xfrm>
            <a:off x="6277571" y="5977732"/>
            <a:ext cx="3776663" cy="7064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2802"/>
                </a:moveTo>
                <a:cubicBezTo>
                  <a:pt x="0" y="1254"/>
                  <a:pt x="17" y="0"/>
                  <a:pt x="39" y="0"/>
                </a:cubicBezTo>
                <a:lnTo>
                  <a:pt x="21560" y="0"/>
                </a:lnTo>
                <a:cubicBezTo>
                  <a:pt x="21582" y="0"/>
                  <a:pt x="21600" y="1254"/>
                  <a:pt x="21600" y="2802"/>
                </a:cubicBezTo>
                <a:lnTo>
                  <a:pt x="21270" y="13637"/>
                </a:lnTo>
                <a:cubicBezTo>
                  <a:pt x="21111" y="16770"/>
                  <a:pt x="20947" y="21444"/>
                  <a:pt x="20644" y="21599"/>
                </a:cubicBezTo>
                <a:lnTo>
                  <a:pt x="757" y="20856"/>
                </a:lnTo>
                <a:cubicBezTo>
                  <a:pt x="616" y="21586"/>
                  <a:pt x="508" y="20512"/>
                  <a:pt x="379" y="16586"/>
                </a:cubicBezTo>
                <a:cubicBezTo>
                  <a:pt x="250" y="12660"/>
                  <a:pt x="0" y="4349"/>
                  <a:pt x="0" y="2802"/>
                </a:cubicBezTo>
                <a:close/>
              </a:path>
            </a:pathLst>
          </a:custGeom>
          <a:gradFill rotWithShape="0">
            <a:gsLst>
              <a:gs pos="0">
                <a:srgbClr val="808080">
                  <a:alpha val="79999"/>
                </a:srgbClr>
              </a:gs>
              <a:gs pos="45000">
                <a:srgbClr val="808080">
                  <a:alpha val="73699"/>
                </a:srgbClr>
              </a:gs>
              <a:gs pos="100000">
                <a:srgbClr val="000000">
                  <a:alpha val="65999"/>
                </a:srgbClr>
              </a:gs>
            </a:gsLst>
            <a:lin ang="5400000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/>
            <a:endParaRPr lang="en-US" kern="0" dirty="0">
              <a:solidFill>
                <a:srgbClr val="FFFFFF"/>
              </a:solidFill>
            </a:endParaRPr>
          </a:p>
        </p:txBody>
      </p:sp>
      <p:sp>
        <p:nvSpPr>
          <p:cNvPr id="33796" name="AutoShape 4"/>
          <p:cNvSpPr>
            <a:spLocks/>
          </p:cNvSpPr>
          <p:nvPr/>
        </p:nvSpPr>
        <p:spPr bwMode="auto">
          <a:xfrm rot="5400000">
            <a:off x="8160248" y="5559525"/>
            <a:ext cx="59531" cy="69592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10800" y="0"/>
                </a:lnTo>
                <a:cubicBezTo>
                  <a:pt x="16764" y="0"/>
                  <a:pt x="21600" y="4835"/>
                  <a:pt x="21600" y="10800"/>
                </a:cubicBezTo>
                <a:cubicBezTo>
                  <a:pt x="21600" y="16764"/>
                  <a:pt x="16764" y="21600"/>
                  <a:pt x="10800" y="21600"/>
                </a:cubicBezTo>
                <a:lnTo>
                  <a:pt x="0" y="21600"/>
                </a:lnTo>
                <a:close/>
              </a:path>
            </a:pathLst>
          </a:custGeom>
          <a:solidFill>
            <a:srgbClr val="A6A6A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/>
            <a:endParaRPr lang="en-US" kern="0" dirty="0">
              <a:solidFill>
                <a:srgbClr val="FFFFFF"/>
              </a:solidFill>
            </a:endParaRPr>
          </a:p>
        </p:txBody>
      </p:sp>
      <p:sp>
        <p:nvSpPr>
          <p:cNvPr id="33797" name="AutoShape 5"/>
          <p:cNvSpPr>
            <a:spLocks/>
          </p:cNvSpPr>
          <p:nvPr/>
        </p:nvSpPr>
        <p:spPr bwMode="auto">
          <a:xfrm flipH="1">
            <a:off x="8128993" y="3406776"/>
            <a:ext cx="56555" cy="73819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9"/>
                  <a:pt x="6724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solidFill>
            <a:srgbClr val="40404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/>
            <a:endParaRPr lang="en-US" kern="0" dirty="0">
              <a:solidFill>
                <a:srgbClr val="FFFFFF"/>
              </a:solidFill>
            </a:endParaRPr>
          </a:p>
        </p:txBody>
      </p:sp>
      <p:sp>
        <p:nvSpPr>
          <p:cNvPr id="33799" name="AutoShape 7"/>
          <p:cNvSpPr>
            <a:spLocks/>
          </p:cNvSpPr>
          <p:nvPr/>
        </p:nvSpPr>
        <p:spPr bwMode="auto">
          <a:xfrm>
            <a:off x="2494359" y="640558"/>
            <a:ext cx="3083124" cy="2548731"/>
          </a:xfrm>
          <a:prstGeom prst="roundRect">
            <a:avLst>
              <a:gd name="adj" fmla="val 3037"/>
            </a:avLst>
          </a:prstGeom>
          <a:solidFill>
            <a:srgbClr val="535353"/>
          </a:solidFill>
          <a:ln>
            <a:noFill/>
          </a:ln>
          <a:effectLst>
            <a:outerShdw blurRad="127000" algn="ctr" rotWithShape="0">
              <a:srgbClr val="000000">
                <a:alpha val="75000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endParaRPr lang="en-US" kern="0" dirty="0">
              <a:solidFill>
                <a:srgbClr val="FFFFFF"/>
              </a:solidFill>
            </a:endParaRPr>
          </a:p>
        </p:txBody>
      </p:sp>
      <p:sp>
        <p:nvSpPr>
          <p:cNvPr id="33800" name="AutoShape 8"/>
          <p:cNvSpPr>
            <a:spLocks/>
          </p:cNvSpPr>
          <p:nvPr/>
        </p:nvSpPr>
        <p:spPr bwMode="auto">
          <a:xfrm>
            <a:off x="2150269" y="3175001"/>
            <a:ext cx="3791546" cy="100807"/>
          </a:xfrm>
          <a:prstGeom prst="roundRect">
            <a:avLst>
              <a:gd name="adj" fmla="val 14454"/>
            </a:avLst>
          </a:prstGeom>
          <a:gradFill rotWithShape="0">
            <a:gsLst>
              <a:gs pos="0">
                <a:srgbClr val="595959"/>
              </a:gs>
              <a:gs pos="999">
                <a:srgbClr val="D9D9D9">
                  <a:alpha val="99870"/>
                </a:srgbClr>
              </a:gs>
              <a:gs pos="3000">
                <a:srgbClr val="000000">
                  <a:alpha val="99610"/>
                </a:srgbClr>
              </a:gs>
              <a:gs pos="6999">
                <a:srgbClr val="BFBFBF">
                  <a:alpha val="99090"/>
                </a:srgbClr>
              </a:gs>
              <a:gs pos="14999">
                <a:srgbClr val="BFBFBF">
                  <a:alpha val="98050"/>
                </a:srgbClr>
              </a:gs>
              <a:gs pos="56999">
                <a:srgbClr val="BFBFBF">
                  <a:alpha val="92590"/>
                </a:srgbClr>
              </a:gs>
              <a:gs pos="85999">
                <a:srgbClr val="BFBFBF">
                  <a:alpha val="88820"/>
                </a:srgbClr>
              </a:gs>
              <a:gs pos="92999">
                <a:srgbClr val="D9D9D9">
                  <a:alpha val="87910"/>
                </a:srgbClr>
              </a:gs>
              <a:gs pos="98000">
                <a:srgbClr val="808080">
                  <a:alpha val="87260"/>
                </a:srgbClr>
              </a:gs>
              <a:gs pos="100000">
                <a:srgbClr val="BFBFBF">
                  <a:alpha val="87000"/>
                </a:srgbClr>
              </a:gs>
            </a:gsLst>
            <a:lin ang="0"/>
          </a:gradFill>
          <a:ln>
            <a:noFill/>
          </a:ln>
          <a:effectLst>
            <a:outerShdw blurRad="127000" algn="ctr" rotWithShape="0">
              <a:srgbClr val="000000">
                <a:alpha val="75000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endParaRPr lang="en-US" kern="0" dirty="0">
              <a:solidFill>
                <a:srgbClr val="FFFFFF"/>
              </a:solidFill>
            </a:endParaRPr>
          </a:p>
        </p:txBody>
      </p:sp>
      <p:sp>
        <p:nvSpPr>
          <p:cNvPr id="33801" name="AutoShape 9"/>
          <p:cNvSpPr>
            <a:spLocks/>
          </p:cNvSpPr>
          <p:nvPr/>
        </p:nvSpPr>
        <p:spPr bwMode="auto">
          <a:xfrm>
            <a:off x="2158009" y="3275807"/>
            <a:ext cx="3776663" cy="6985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2802"/>
                </a:moveTo>
                <a:cubicBezTo>
                  <a:pt x="0" y="1254"/>
                  <a:pt x="17" y="0"/>
                  <a:pt x="39" y="0"/>
                </a:cubicBezTo>
                <a:lnTo>
                  <a:pt x="21560" y="0"/>
                </a:lnTo>
                <a:cubicBezTo>
                  <a:pt x="21582" y="0"/>
                  <a:pt x="21600" y="1254"/>
                  <a:pt x="21600" y="2802"/>
                </a:cubicBezTo>
                <a:lnTo>
                  <a:pt x="21270" y="13637"/>
                </a:lnTo>
                <a:cubicBezTo>
                  <a:pt x="21111" y="16770"/>
                  <a:pt x="20947" y="21444"/>
                  <a:pt x="20644" y="21599"/>
                </a:cubicBezTo>
                <a:lnTo>
                  <a:pt x="757" y="20856"/>
                </a:lnTo>
                <a:cubicBezTo>
                  <a:pt x="616" y="21586"/>
                  <a:pt x="508" y="20512"/>
                  <a:pt x="379" y="16586"/>
                </a:cubicBezTo>
                <a:cubicBezTo>
                  <a:pt x="250" y="12660"/>
                  <a:pt x="0" y="4349"/>
                  <a:pt x="0" y="2802"/>
                </a:cubicBezTo>
                <a:close/>
              </a:path>
            </a:pathLst>
          </a:custGeom>
          <a:gradFill rotWithShape="0">
            <a:gsLst>
              <a:gs pos="0">
                <a:srgbClr val="808080">
                  <a:alpha val="79999"/>
                </a:srgbClr>
              </a:gs>
              <a:gs pos="45000">
                <a:srgbClr val="808080">
                  <a:alpha val="73699"/>
                </a:srgbClr>
              </a:gs>
              <a:gs pos="100000">
                <a:srgbClr val="000000">
                  <a:alpha val="65999"/>
                </a:srgbClr>
              </a:gs>
            </a:gsLst>
            <a:lin ang="5400000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/>
            <a:endParaRPr lang="en-US" kern="0" dirty="0">
              <a:solidFill>
                <a:srgbClr val="FFFFFF"/>
              </a:solidFill>
            </a:endParaRPr>
          </a:p>
        </p:txBody>
      </p:sp>
      <p:sp>
        <p:nvSpPr>
          <p:cNvPr id="33802" name="AutoShape 10"/>
          <p:cNvSpPr>
            <a:spLocks/>
          </p:cNvSpPr>
          <p:nvPr/>
        </p:nvSpPr>
        <p:spPr bwMode="auto">
          <a:xfrm rot="5400000">
            <a:off x="4040783" y="2856905"/>
            <a:ext cx="58738" cy="69651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10800" y="0"/>
                </a:lnTo>
                <a:cubicBezTo>
                  <a:pt x="16764" y="0"/>
                  <a:pt x="21600" y="4835"/>
                  <a:pt x="21600" y="10800"/>
                </a:cubicBezTo>
                <a:cubicBezTo>
                  <a:pt x="21600" y="16764"/>
                  <a:pt x="16764" y="21600"/>
                  <a:pt x="10800" y="21600"/>
                </a:cubicBezTo>
                <a:lnTo>
                  <a:pt x="0" y="21600"/>
                </a:lnTo>
                <a:close/>
              </a:path>
            </a:pathLst>
          </a:custGeom>
          <a:solidFill>
            <a:srgbClr val="A6A6A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/>
            <a:endParaRPr lang="en-US" kern="0" dirty="0">
              <a:solidFill>
                <a:srgbClr val="FFFFFF"/>
              </a:solidFill>
            </a:endParaRPr>
          </a:p>
        </p:txBody>
      </p:sp>
      <p:sp>
        <p:nvSpPr>
          <p:cNvPr id="33803" name="AutoShape 11"/>
          <p:cNvSpPr>
            <a:spLocks/>
          </p:cNvSpPr>
          <p:nvPr/>
        </p:nvSpPr>
        <p:spPr bwMode="auto">
          <a:xfrm flipH="1">
            <a:off x="4008834" y="704851"/>
            <a:ext cx="57150" cy="73025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9"/>
                  <a:pt x="6724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solidFill>
            <a:srgbClr val="40404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/>
            <a:endParaRPr lang="en-US" kern="0" dirty="0">
              <a:solidFill>
                <a:srgbClr val="FFFFFF"/>
              </a:solidFill>
            </a:endParaRPr>
          </a:p>
        </p:txBody>
      </p:sp>
      <p:sp>
        <p:nvSpPr>
          <p:cNvPr id="33805" name="AutoShape 13"/>
          <p:cNvSpPr>
            <a:spLocks/>
          </p:cNvSpPr>
          <p:nvPr/>
        </p:nvSpPr>
        <p:spPr bwMode="auto">
          <a:xfrm>
            <a:off x="7161016" y="368660"/>
            <a:ext cx="2589609" cy="19827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r>
              <a:rPr lang="en-US" sz="21000" b="1" kern="0" dirty="0">
                <a:solidFill>
                  <a:schemeClr val="tx1">
                    <a:lumMod val="50000"/>
                    <a:lumOff val="50000"/>
                    <a:alpha val="30000"/>
                  </a:schemeClr>
                </a:solidFill>
                <a:latin typeface="Montserrat" charset="0"/>
                <a:cs typeface="Montserrat" charset="0"/>
                <a:sym typeface="Montserrat" charset="0"/>
              </a:rPr>
              <a:t>4</a:t>
            </a:r>
            <a:r>
              <a:rPr lang="en-US" sz="10500" b="1" kern="0" dirty="0">
                <a:solidFill>
                  <a:schemeClr val="tx1">
                    <a:lumMod val="50000"/>
                    <a:lumOff val="50000"/>
                    <a:alpha val="30000"/>
                  </a:schemeClr>
                </a:solidFill>
                <a:latin typeface="Montserrat" charset="0"/>
                <a:cs typeface="Montserrat" charset="0"/>
                <a:sym typeface="Montserrat" charset="0"/>
              </a:rPr>
              <a:t> </a:t>
            </a:r>
            <a:endParaRPr lang="en-US" kern="0" dirty="0">
              <a:solidFill>
                <a:schemeClr val="tx1">
                  <a:lumMod val="50000"/>
                  <a:lumOff val="50000"/>
                  <a:alpha val="30000"/>
                </a:schemeClr>
              </a:solidFill>
            </a:endParaRPr>
          </a:p>
        </p:txBody>
      </p:sp>
      <p:sp>
        <p:nvSpPr>
          <p:cNvPr id="33806" name="AutoShape 14"/>
          <p:cNvSpPr>
            <a:spLocks/>
          </p:cNvSpPr>
          <p:nvPr/>
        </p:nvSpPr>
        <p:spPr bwMode="auto">
          <a:xfrm>
            <a:off x="6075760" y="1515269"/>
            <a:ext cx="3368613" cy="4333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/>
          <a:lstStyle/>
          <a:p>
            <a:r>
              <a:rPr lang="en-US" sz="4000" b="1" kern="0" dirty="0">
                <a:solidFill>
                  <a:srgbClr val="FFFFFF"/>
                </a:solidFill>
                <a:latin typeface="Montserrat" charset="0"/>
                <a:cs typeface="Montserrat" charset="0"/>
                <a:sym typeface="Montserrat" charset="0"/>
              </a:rPr>
              <a:t>OUR </a:t>
            </a:r>
            <a:r>
              <a:rPr lang="en-US" sz="4000" b="1" kern="0" dirty="0">
                <a:solidFill>
                  <a:srgbClr val="FF3841"/>
                </a:solidFill>
                <a:latin typeface="Montserrat" charset="0"/>
                <a:cs typeface="Montserrat" charset="0"/>
                <a:sym typeface="Montserrat" charset="0"/>
              </a:rPr>
              <a:t>CHALLENGE</a:t>
            </a:r>
            <a:endParaRPr lang="en-US" sz="4000" b="1" kern="0" dirty="0">
              <a:solidFill>
                <a:sysClr val="windowText" lastClr="000000"/>
              </a:solidFill>
            </a:endParaRPr>
          </a:p>
        </p:txBody>
      </p:sp>
      <p:sp>
        <p:nvSpPr>
          <p:cNvPr id="33807" name="AutoShape 15"/>
          <p:cNvSpPr>
            <a:spLocks/>
          </p:cNvSpPr>
          <p:nvPr/>
        </p:nvSpPr>
        <p:spPr bwMode="auto">
          <a:xfrm>
            <a:off x="2158009" y="3582194"/>
            <a:ext cx="3381375" cy="11382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/>
          <a:lstStyle/>
          <a:p>
            <a:pPr algn="r"/>
            <a:r>
              <a:rPr lang="en-US" sz="2900" b="1" kern="0" dirty="0">
                <a:solidFill>
                  <a:srgbClr val="FFFFFF"/>
                </a:solidFill>
                <a:latin typeface="Montserrat" charset="0"/>
                <a:cs typeface="Montserrat" charset="0"/>
                <a:sym typeface="Montserrat" charset="0"/>
              </a:rPr>
              <a:t>DO WE MEET THEM WHERE </a:t>
            </a:r>
            <a:r>
              <a:rPr lang="en-US" sz="2900" b="1" kern="0" dirty="0">
                <a:solidFill>
                  <a:srgbClr val="FF0000"/>
                </a:solidFill>
                <a:latin typeface="Montserrat" charset="0"/>
                <a:cs typeface="Montserrat" charset="0"/>
                <a:sym typeface="Montserrat" charset="0"/>
              </a:rPr>
              <a:t>THEY ARE?  </a:t>
            </a:r>
          </a:p>
          <a:p>
            <a:pPr algn="r"/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33808" name="AutoShape 16"/>
          <p:cNvSpPr>
            <a:spLocks/>
          </p:cNvSpPr>
          <p:nvPr/>
        </p:nvSpPr>
        <p:spPr bwMode="auto">
          <a:xfrm>
            <a:off x="5602528" y="3897052"/>
            <a:ext cx="238125" cy="3762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599" y="0"/>
                </a:moveTo>
                <a:lnTo>
                  <a:pt x="0" y="0"/>
                </a:lnTo>
                <a:lnTo>
                  <a:pt x="0" y="21600"/>
                </a:lnTo>
                <a:lnTo>
                  <a:pt x="21599" y="21600"/>
                </a:lnTo>
                <a:close/>
              </a:path>
            </a:pathLst>
          </a:custGeom>
          <a:noFill/>
          <a:ln w="25400" cap="flat" cmpd="sng">
            <a:solidFill>
              <a:srgbClr val="FF384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kern="0" dirty="0">
              <a:solidFill>
                <a:srgbClr val="FFFFFF"/>
              </a:solidFill>
            </a:endParaRPr>
          </a:p>
        </p:txBody>
      </p:sp>
      <p:sp>
        <p:nvSpPr>
          <p:cNvPr id="33809" name="AutoShape 17"/>
          <p:cNvSpPr>
            <a:spLocks/>
          </p:cNvSpPr>
          <p:nvPr/>
        </p:nvSpPr>
        <p:spPr bwMode="auto">
          <a:xfrm>
            <a:off x="4149329" y="4808538"/>
            <a:ext cx="1428155" cy="14287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/>
          <a:lstStyle/>
          <a:p>
            <a:pPr algn="r" defTabSz="192024"/>
            <a:r>
              <a:rPr lang="en-US" sz="1300" kern="0" dirty="0">
                <a:solidFill>
                  <a:srgbClr val="A9A9A9"/>
                </a:solidFill>
                <a:latin typeface="Montserrat" charset="0"/>
                <a:cs typeface="Montserrat" charset="0"/>
                <a:sym typeface="Montserrat" charset="0"/>
              </a:rPr>
              <a:t>TALK TO THE CONFUSED AND TO THE SELFISH (AKA common good challenged) </a:t>
            </a:r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33810" name="AutoShape 18"/>
          <p:cNvSpPr>
            <a:spLocks/>
          </p:cNvSpPr>
          <p:nvPr/>
        </p:nvSpPr>
        <p:spPr bwMode="auto">
          <a:xfrm>
            <a:off x="5483466" y="6237312"/>
            <a:ext cx="714375" cy="24844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solidFill>
            <a:srgbClr val="FF3841"/>
          </a:solidFill>
          <a:ln w="38100" cap="flat" cmpd="sng">
            <a:solidFill>
              <a:srgbClr val="FF3841"/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33811" name="AutoShape 19"/>
          <p:cNvSpPr>
            <a:spLocks/>
          </p:cNvSpPr>
          <p:nvPr/>
        </p:nvSpPr>
        <p:spPr bwMode="auto">
          <a:xfrm>
            <a:off x="5452733" y="6253186"/>
            <a:ext cx="749219" cy="21669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/>
          <a:lstStyle/>
          <a:p>
            <a:pPr algn="ctr"/>
            <a:r>
              <a:rPr lang="en-US" sz="1000" kern="0" dirty="0">
                <a:solidFill>
                  <a:srgbClr val="FFFFFF"/>
                </a:solidFill>
                <a:latin typeface="Montserrat" charset="0"/>
                <a:cs typeface="Montserrat" charset="0"/>
                <a:sym typeface="Montserrat" charset="0"/>
              </a:rPr>
              <a:t> HOW? </a:t>
            </a:r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30980" y="2818075"/>
            <a:ext cx="3078342" cy="161890"/>
          </a:xfrm>
          <a:prstGeom prst="rect">
            <a:avLst/>
          </a:prstGeom>
        </p:spPr>
        <p:txBody>
          <a:bodyPr wrap="square" lIns="38405" tIns="19202" rIns="38405" bIns="19202">
            <a:spAutoFit/>
          </a:bodyPr>
          <a:lstStyle/>
          <a:p>
            <a:r>
              <a:rPr lang="en-US" sz="800" kern="0" dirty="0">
                <a:solidFill>
                  <a:sysClr val="windowText" lastClr="000000"/>
                </a:solidFill>
                <a:hlinkClick r:id="rId3"/>
              </a:rPr>
              <a:t>https://www.youtube.com/watch?v=EizgQEnafOA</a:t>
            </a:r>
            <a:endParaRPr lang="en-US" sz="800" kern="0" dirty="0">
              <a:solidFill>
                <a:sysClr val="windowText" lastClr="000000"/>
              </a:solidFill>
            </a:endParaRPr>
          </a:p>
        </p:txBody>
      </p:sp>
      <p:sp>
        <p:nvSpPr>
          <p:cNvPr id="5" name="TextBox 4">
            <a:hlinkClick r:id="rId4" action="ppaction://hlinksldjump"/>
          </p:cNvPr>
          <p:cNvSpPr txBox="1"/>
          <p:nvPr/>
        </p:nvSpPr>
        <p:spPr>
          <a:xfrm>
            <a:off x="6923466" y="5642357"/>
            <a:ext cx="2484276" cy="161890"/>
          </a:xfrm>
          <a:prstGeom prst="rect">
            <a:avLst/>
          </a:prstGeom>
          <a:noFill/>
        </p:spPr>
        <p:txBody>
          <a:bodyPr wrap="square" lIns="38405" tIns="19202" rIns="38405" bIns="19202" rtlCol="0">
            <a:spAutoFit/>
          </a:bodyPr>
          <a:lstStyle/>
          <a:p>
            <a:r>
              <a:rPr lang="en-US" sz="800" kern="0" dirty="0">
                <a:solidFill>
                  <a:sysClr val="windowText" lastClr="000000"/>
                </a:solidFill>
                <a:hlinkClick r:id="rId5"/>
              </a:rPr>
              <a:t>https://www.youtube.com/watch?v=4TuEWtXBT_0</a:t>
            </a:r>
            <a:endParaRPr lang="en-US" sz="800" kern="0" dirty="0">
              <a:solidFill>
                <a:sysClr val="windowText" lastClr="000000"/>
              </a:solidFill>
            </a:endParaRPr>
          </a:p>
        </p:txBody>
      </p:sp>
      <p:pic>
        <p:nvPicPr>
          <p:cNvPr id="120838" name="Picture 6" descr="C:\Users\cmcgrattan\AppData\Local\Microsoft\Windows\Temporary Internet Files\Content.IE5\PX6XXBT9\9898981[1].jpg"/>
          <p:cNvPicPr>
            <a:picLocks noChangeAspect="1" noChangeArrowheads="1"/>
          </p:cNvPicPr>
          <p:nvPr/>
        </p:nvPicPr>
        <p:blipFill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626" y="777875"/>
            <a:ext cx="2619291" cy="1945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839" name="Picture 7" descr="C:\Users\cmcgrattan\AppData\Local\Microsoft\Windows\Temporary Internet Files\Content.IE5\RH4IK3J5\surprised_dog[1].jpg"/>
          <p:cNvPicPr>
            <a:picLocks noChangeAspect="1" noChangeArrowheads="1"/>
          </p:cNvPicPr>
          <p:nvPr/>
        </p:nvPicPr>
        <p:blipFill>
          <a:blip r:embed="rId8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6624" y="3480595"/>
            <a:ext cx="1697720" cy="216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0919071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524000" y="0"/>
            <a:ext cx="9144000" cy="6629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23"/>
          </p:nvPr>
        </p:nvSpPr>
        <p:spPr>
          <a:xfrm>
            <a:off x="5638800" y="6647920"/>
            <a:ext cx="480060" cy="237744"/>
          </a:xfrm>
        </p:spPr>
        <p:txBody>
          <a:bodyPr/>
          <a:lstStyle/>
          <a:p>
            <a:fld id="{256D3EEF-DE4E-429D-8EC4-DDC531AFF587}" type="slidenum">
              <a:rPr lang="en-US" sz="1400" kern="0">
                <a:solidFill>
                  <a:sysClr val="windowText" lastClr="000000"/>
                </a:solidFill>
              </a:rPr>
              <a:pPr/>
              <a:t>3</a:t>
            </a:fld>
            <a:endParaRPr lang="en-US" sz="1400" kern="0">
              <a:solidFill>
                <a:sysClr val="windowText" lastClr="000000"/>
              </a:solidFill>
            </a:endParaRPr>
          </a:p>
        </p:txBody>
      </p:sp>
      <p:pic>
        <p:nvPicPr>
          <p:cNvPr id="12" name="Picture 11" descr="Side_Panel_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1" y="1219200"/>
            <a:ext cx="1742639" cy="355385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3894939"/>
            <a:ext cx="1408842" cy="2505860"/>
          </a:xfrm>
          <a:prstGeom prst="rect">
            <a:avLst/>
          </a:prstGeom>
          <a:ln>
            <a:solidFill>
              <a:srgbClr val="3366FF"/>
            </a:solidFill>
          </a:ln>
        </p:spPr>
      </p:pic>
      <p:sp>
        <p:nvSpPr>
          <p:cNvPr id="17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524000" y="228600"/>
            <a:ext cx="9144000" cy="381000"/>
          </a:xfrm>
          <a:noFill/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3300" dirty="0">
                <a:solidFill>
                  <a:schemeClr val="tx2"/>
                </a:solidFill>
              </a:rPr>
              <a:t>Patient Engagement and Actionable Information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1" y="3670034"/>
            <a:ext cx="1399775" cy="2489733"/>
          </a:xfrm>
          <a:prstGeom prst="rect">
            <a:avLst/>
          </a:prstGeom>
          <a:ln>
            <a:solidFill>
              <a:srgbClr val="3366FF"/>
            </a:solidFill>
          </a:ln>
        </p:spPr>
      </p:pic>
      <p:cxnSp>
        <p:nvCxnSpPr>
          <p:cNvPr id="19" name="Straight Arrow Connector 18"/>
          <p:cNvCxnSpPr/>
          <p:nvPr/>
        </p:nvCxnSpPr>
        <p:spPr>
          <a:xfrm flipH="1">
            <a:off x="4191000" y="3886200"/>
            <a:ext cx="114300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1" y="849211"/>
            <a:ext cx="1239497" cy="2204651"/>
          </a:xfrm>
          <a:prstGeom prst="rect">
            <a:avLst/>
          </a:prstGeom>
          <a:ln>
            <a:solidFill>
              <a:srgbClr val="3366FF"/>
            </a:solidFill>
          </a:ln>
        </p:spPr>
      </p:pic>
      <p:cxnSp>
        <p:nvCxnSpPr>
          <p:cNvPr id="22" name="Straight Arrow Connector 21"/>
          <p:cNvCxnSpPr/>
          <p:nvPr/>
        </p:nvCxnSpPr>
        <p:spPr>
          <a:xfrm flipH="1" flipV="1">
            <a:off x="4038600" y="1676400"/>
            <a:ext cx="129540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858825"/>
            <a:ext cx="1219200" cy="2168550"/>
          </a:xfrm>
          <a:prstGeom prst="rect">
            <a:avLst/>
          </a:prstGeom>
          <a:ln>
            <a:solidFill>
              <a:srgbClr val="3366FF"/>
            </a:solidFill>
          </a:ln>
        </p:spPr>
      </p:pic>
      <p:cxnSp>
        <p:nvCxnSpPr>
          <p:cNvPr id="25" name="Straight Arrow Connector 24"/>
          <p:cNvCxnSpPr/>
          <p:nvPr/>
        </p:nvCxnSpPr>
        <p:spPr>
          <a:xfrm flipV="1">
            <a:off x="6705600" y="1676400"/>
            <a:ext cx="114300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305" y="1632355"/>
            <a:ext cx="1524000" cy="2750540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>
            <a:off x="6705600" y="4038600"/>
            <a:ext cx="106680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Elbow Connector 7"/>
          <p:cNvCxnSpPr/>
          <p:nvPr/>
        </p:nvCxnSpPr>
        <p:spPr>
          <a:xfrm rot="10800000" flipV="1">
            <a:off x="5791200" y="4038600"/>
            <a:ext cx="914400" cy="152400"/>
          </a:xfrm>
          <a:prstGeom prst="bentConnector3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42484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25" b="14525"/>
          <a:stretch>
            <a:fillRect/>
          </a:stretch>
        </p:blipFill>
        <p:spPr>
          <a:xfrm>
            <a:off x="5853112" y="0"/>
            <a:ext cx="4814888" cy="6858000"/>
          </a:xfrm>
        </p:spPr>
      </p:pic>
      <p:sp>
        <p:nvSpPr>
          <p:cNvPr id="49153" name="AutoShape 1"/>
          <p:cNvSpPr>
            <a:spLocks/>
          </p:cNvSpPr>
          <p:nvPr/>
        </p:nvSpPr>
        <p:spPr bwMode="auto">
          <a:xfrm>
            <a:off x="1729384" y="1397000"/>
            <a:ext cx="7449145" cy="391874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r>
              <a:rPr lang="en-US" sz="21000" b="1" kern="0" dirty="0">
                <a:solidFill>
                  <a:schemeClr val="tx1">
                    <a:lumMod val="50000"/>
                    <a:lumOff val="50000"/>
                    <a:alpha val="30000"/>
                  </a:schemeClr>
                </a:solidFill>
                <a:latin typeface="Montserrat" charset="0"/>
                <a:sym typeface="Montserrat" charset="0"/>
              </a:rPr>
              <a:t>92%</a:t>
            </a:r>
            <a:endParaRPr lang="en-US" kern="0" dirty="0">
              <a:solidFill>
                <a:schemeClr val="tx1">
                  <a:lumMod val="50000"/>
                  <a:lumOff val="50000"/>
                  <a:alpha val="30000"/>
                </a:schemeClr>
              </a:solidFill>
            </a:endParaRPr>
          </a:p>
        </p:txBody>
      </p:sp>
      <p:sp>
        <p:nvSpPr>
          <p:cNvPr id="49154" name="AutoShape 2"/>
          <p:cNvSpPr>
            <a:spLocks/>
          </p:cNvSpPr>
          <p:nvPr/>
        </p:nvSpPr>
        <p:spPr bwMode="auto">
          <a:xfrm>
            <a:off x="1777603" y="3979069"/>
            <a:ext cx="7516416" cy="26749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r>
              <a:rPr lang="en-US" sz="8400" b="1" kern="0" dirty="0">
                <a:solidFill>
                  <a:schemeClr val="tx1">
                    <a:lumMod val="50000"/>
                    <a:lumOff val="50000"/>
                    <a:alpha val="30000"/>
                  </a:schemeClr>
                </a:solidFill>
                <a:latin typeface="Montserrat" charset="0"/>
                <a:sym typeface="Montserrat" charset="0"/>
              </a:rPr>
              <a:t>Buy on </a:t>
            </a:r>
            <a:r>
              <a:rPr lang="en-US" sz="8400" b="1" kern="0" dirty="0">
                <a:solidFill>
                  <a:schemeClr val="bg1">
                    <a:alpha val="30000"/>
                  </a:schemeClr>
                </a:solidFill>
                <a:latin typeface="Montserrat" charset="0"/>
                <a:sym typeface="Montserrat" charset="0"/>
              </a:rPr>
              <a:t>emotion</a:t>
            </a:r>
            <a:endParaRPr lang="en-US" sz="8400" kern="0" dirty="0">
              <a:solidFill>
                <a:schemeClr val="bg1">
                  <a:alpha val="30000"/>
                </a:schemeClr>
              </a:solidFill>
            </a:endParaRPr>
          </a:p>
        </p:txBody>
      </p:sp>
      <p:sp>
        <p:nvSpPr>
          <p:cNvPr id="49156" name="AutoShape 4"/>
          <p:cNvSpPr>
            <a:spLocks/>
          </p:cNvSpPr>
          <p:nvPr/>
        </p:nvSpPr>
        <p:spPr bwMode="auto">
          <a:xfrm>
            <a:off x="3314692" y="557213"/>
            <a:ext cx="1746051" cy="80724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/>
          <a:lstStyle/>
          <a:p>
            <a:pPr algn="ctr" defTabSz="192024"/>
            <a:r>
              <a:rPr lang="en-US" sz="800" b="1" kern="0" dirty="0">
                <a:solidFill>
                  <a:srgbClr val="FF3841"/>
                </a:solidFill>
                <a:latin typeface="Montserrat" charset="0"/>
                <a:cs typeface="Montserrat" charset="0"/>
                <a:sym typeface="Montserrat" charset="0"/>
              </a:rPr>
              <a:t>SANELY</a:t>
            </a:r>
            <a:r>
              <a:rPr lang="en-US" sz="800" b="1" kern="0" dirty="0">
                <a:solidFill>
                  <a:srgbClr val="FFFFFF"/>
                </a:solidFill>
                <a:latin typeface="Montserrat" charset="0"/>
                <a:cs typeface="Montserrat" charset="0"/>
                <a:sym typeface="Montserrat" charset="0"/>
              </a:rPr>
              <a:t> APPLIED ADVERTISING COULD REMAKE THE WORLD</a:t>
            </a:r>
          </a:p>
          <a:p>
            <a:pPr algn="ctr" defTabSz="192024"/>
            <a:r>
              <a:rPr lang="en-US" sz="800" b="1" kern="0" dirty="0">
                <a:solidFill>
                  <a:srgbClr val="FF0000"/>
                </a:solidFill>
                <a:latin typeface="Montserrat" charset="0"/>
                <a:cs typeface="Montserrat" charset="0"/>
                <a:sym typeface="Montserrat" charset="0"/>
              </a:rPr>
              <a:t>And make it healthier. </a:t>
            </a:r>
          </a:p>
        </p:txBody>
      </p:sp>
      <p:sp>
        <p:nvSpPr>
          <p:cNvPr id="49157" name="AutoShape 5"/>
          <p:cNvSpPr>
            <a:spLocks/>
          </p:cNvSpPr>
          <p:nvPr/>
        </p:nvSpPr>
        <p:spPr bwMode="auto">
          <a:xfrm>
            <a:off x="2689027" y="617538"/>
            <a:ext cx="323850" cy="4397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600" y="0"/>
                </a:moveTo>
                <a:lnTo>
                  <a:pt x="0" y="0"/>
                </a:lnTo>
                <a:lnTo>
                  <a:pt x="0" y="21599"/>
                </a:lnTo>
                <a:lnTo>
                  <a:pt x="21600" y="21599"/>
                </a:lnTo>
                <a:close/>
              </a:path>
            </a:pathLst>
          </a:custGeom>
          <a:noFill/>
          <a:ln w="12700" cap="flat" cmpd="sng">
            <a:solidFill>
              <a:srgbClr val="FF384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49158" name="AutoShape 6"/>
          <p:cNvSpPr>
            <a:spLocks/>
          </p:cNvSpPr>
          <p:nvPr/>
        </p:nvSpPr>
        <p:spPr bwMode="auto">
          <a:xfrm>
            <a:off x="2911079" y="896938"/>
            <a:ext cx="201811" cy="27384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noFill/>
          <a:ln w="12700" cap="flat" cmpd="sng">
            <a:solidFill>
              <a:srgbClr val="FF384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600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497" b="9497"/>
          <a:stretch>
            <a:fillRect/>
          </a:stretch>
        </p:blipFill>
        <p:spPr/>
      </p:pic>
      <p:pic>
        <p:nvPicPr>
          <p:cNvPr id="6" name="Picture Placeholder 5"/>
          <p:cNvPicPr>
            <a:picLocks noGrp="1" noChangeAspect="1"/>
          </p:cNvPicPr>
          <p:nvPr>
            <p:ph type="pic" sz="quarter" idx="11"/>
          </p:nvPr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716" y="188640"/>
            <a:ext cx="2455050" cy="3225800"/>
          </a:xfrm>
        </p:spPr>
      </p:pic>
      <p:sp>
        <p:nvSpPr>
          <p:cNvPr id="20" name="AutoShape 1"/>
          <p:cNvSpPr>
            <a:spLocks/>
          </p:cNvSpPr>
          <p:nvPr/>
        </p:nvSpPr>
        <p:spPr bwMode="auto">
          <a:xfrm>
            <a:off x="7521774" y="2364582"/>
            <a:ext cx="2922984" cy="391874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r>
              <a:rPr lang="en-US" sz="21000" b="1" kern="0" dirty="0">
                <a:solidFill>
                  <a:schemeClr val="tx1">
                    <a:lumMod val="50000"/>
                    <a:lumOff val="50000"/>
                    <a:alpha val="30000"/>
                  </a:schemeClr>
                </a:solidFill>
                <a:latin typeface="Montserrat" charset="0"/>
                <a:sym typeface="Montserrat" charset="0"/>
              </a:rPr>
              <a:t>3</a:t>
            </a:r>
            <a:endParaRPr lang="en-US" kern="0" dirty="0">
              <a:solidFill>
                <a:schemeClr val="tx1">
                  <a:lumMod val="50000"/>
                  <a:lumOff val="50000"/>
                  <a:alpha val="30000"/>
                </a:schemeClr>
              </a:solidFill>
            </a:endParaRPr>
          </a:p>
        </p:txBody>
      </p:sp>
      <p:sp>
        <p:nvSpPr>
          <p:cNvPr id="21" name="AutoShape 2"/>
          <p:cNvSpPr>
            <a:spLocks/>
          </p:cNvSpPr>
          <p:nvPr/>
        </p:nvSpPr>
        <p:spPr bwMode="auto">
          <a:xfrm>
            <a:off x="6128744" y="1042194"/>
            <a:ext cx="4336851" cy="22939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r>
              <a:rPr lang="en-US" sz="6300" b="1" kern="0" dirty="0">
                <a:solidFill>
                  <a:schemeClr val="tx1">
                    <a:lumMod val="50000"/>
                    <a:lumOff val="50000"/>
                    <a:alpha val="30000"/>
                  </a:schemeClr>
                </a:solidFill>
                <a:latin typeface="Montserrat" charset="0"/>
                <a:sym typeface="Montserrat" charset="0"/>
              </a:rPr>
              <a:t>Campaigns</a:t>
            </a:r>
            <a:endParaRPr lang="en-US" sz="6300" kern="0" dirty="0">
              <a:solidFill>
                <a:schemeClr val="tx1">
                  <a:lumMod val="50000"/>
                  <a:lumOff val="50000"/>
                  <a:alpha val="30000"/>
                </a:schemeClr>
              </a:solidFill>
            </a:endParaRPr>
          </a:p>
        </p:txBody>
      </p:sp>
      <p:sp>
        <p:nvSpPr>
          <p:cNvPr id="22" name="AutoShape 6"/>
          <p:cNvSpPr>
            <a:spLocks/>
          </p:cNvSpPr>
          <p:nvPr/>
        </p:nvSpPr>
        <p:spPr bwMode="auto">
          <a:xfrm>
            <a:off x="9245204" y="976314"/>
            <a:ext cx="70247" cy="92869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rgbClr val="FF384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kern="0" dirty="0">
              <a:solidFill>
                <a:srgbClr val="A7A7A7"/>
              </a:solidFill>
            </a:endParaRPr>
          </a:p>
        </p:txBody>
      </p:sp>
      <p:sp>
        <p:nvSpPr>
          <p:cNvPr id="23" name="AutoShape 7"/>
          <p:cNvSpPr>
            <a:spLocks/>
          </p:cNvSpPr>
          <p:nvPr/>
        </p:nvSpPr>
        <p:spPr bwMode="auto">
          <a:xfrm>
            <a:off x="9379744" y="976314"/>
            <a:ext cx="69652" cy="92869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rgbClr val="FF384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kern="0" dirty="0">
              <a:solidFill>
                <a:srgbClr val="A7A7A7"/>
              </a:solidFill>
            </a:endParaRPr>
          </a:p>
        </p:txBody>
      </p:sp>
      <p:sp>
        <p:nvSpPr>
          <p:cNvPr id="24" name="AutoShape 8"/>
          <p:cNvSpPr>
            <a:spLocks/>
          </p:cNvSpPr>
          <p:nvPr/>
        </p:nvSpPr>
        <p:spPr bwMode="auto">
          <a:xfrm>
            <a:off x="9513690" y="976314"/>
            <a:ext cx="70247" cy="92869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rgbClr val="FF384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kern="0" dirty="0">
              <a:solidFill>
                <a:srgbClr val="A7A7A7"/>
              </a:solidFill>
            </a:endParaRPr>
          </a:p>
        </p:txBody>
      </p:sp>
      <p:sp>
        <p:nvSpPr>
          <p:cNvPr id="25" name="AutoShape 9"/>
          <p:cNvSpPr>
            <a:spLocks/>
          </p:cNvSpPr>
          <p:nvPr/>
        </p:nvSpPr>
        <p:spPr bwMode="auto">
          <a:xfrm>
            <a:off x="4973242" y="4822032"/>
            <a:ext cx="1490067" cy="3254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1209" tIns="51209" rIns="51209" bIns="51209"/>
          <a:lstStyle/>
          <a:p>
            <a:pPr>
              <a:lnSpc>
                <a:spcPct val="90000"/>
              </a:lnSpc>
            </a:pPr>
            <a:r>
              <a:rPr lang="en-US" sz="1100" b="1" kern="0" dirty="0">
                <a:solidFill>
                  <a:srgbClr val="A8A7A4"/>
                </a:solidFill>
                <a:latin typeface="Montserrat" charset="0"/>
                <a:cs typeface="Montserrat" charset="0"/>
                <a:sym typeface="Montserrat" charset="0"/>
              </a:rPr>
              <a:t>CREATIVE for us </a:t>
            </a:r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26" name="AutoShape 10"/>
          <p:cNvSpPr>
            <a:spLocks/>
          </p:cNvSpPr>
          <p:nvPr/>
        </p:nvSpPr>
        <p:spPr bwMode="auto">
          <a:xfrm>
            <a:off x="5044680" y="5303044"/>
            <a:ext cx="1490067" cy="3254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1209" tIns="51209" rIns="51209" bIns="51209"/>
          <a:lstStyle/>
          <a:p>
            <a:pPr>
              <a:lnSpc>
                <a:spcPct val="90000"/>
              </a:lnSpc>
            </a:pPr>
            <a:r>
              <a:rPr lang="en-US" sz="1100" b="1" kern="0" dirty="0">
                <a:solidFill>
                  <a:srgbClr val="A8A7A4"/>
                </a:solidFill>
                <a:latin typeface="Montserrat" charset="0"/>
                <a:sym typeface="Montserrat" charset="0"/>
              </a:rPr>
              <a:t>INEXPENSIVE (mostly)</a:t>
            </a:r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27" name="AutoShape 11"/>
          <p:cNvSpPr>
            <a:spLocks/>
          </p:cNvSpPr>
          <p:nvPr/>
        </p:nvSpPr>
        <p:spPr bwMode="auto">
          <a:xfrm>
            <a:off x="5173266" y="5722938"/>
            <a:ext cx="1047750" cy="32940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1209" tIns="51209" rIns="51209" bIns="51209"/>
          <a:lstStyle/>
          <a:p>
            <a:pPr>
              <a:lnSpc>
                <a:spcPct val="90000"/>
              </a:lnSpc>
            </a:pPr>
            <a:r>
              <a:rPr lang="en-US" sz="1100" b="1" kern="0" dirty="0">
                <a:solidFill>
                  <a:srgbClr val="A8A7A4"/>
                </a:solidFill>
                <a:latin typeface="Montserrat" charset="0"/>
                <a:cs typeface="Montserrat" charset="0"/>
                <a:sym typeface="Montserrat" charset="0"/>
              </a:rPr>
              <a:t>  UNIQUE for us </a:t>
            </a:r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28" name="AutoShape 12"/>
          <p:cNvSpPr>
            <a:spLocks/>
          </p:cNvSpPr>
          <p:nvPr/>
        </p:nvSpPr>
        <p:spPr bwMode="auto">
          <a:xfrm flipH="1">
            <a:off x="5025628" y="5167313"/>
            <a:ext cx="1195388" cy="96838"/>
          </a:xfrm>
          <a:prstGeom prst="roundRect">
            <a:avLst>
              <a:gd name="adj" fmla="val 47787"/>
            </a:avLst>
          </a:prstGeom>
          <a:solidFill>
            <a:srgbClr val="A7A7A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 anchor="ctr"/>
          <a:lstStyle/>
          <a:p>
            <a:endParaRPr lang="en-US" kern="0" dirty="0">
              <a:solidFill>
                <a:sysClr val="windowText" lastClr="000000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29" name="AutoShape 13"/>
          <p:cNvSpPr>
            <a:spLocks/>
          </p:cNvSpPr>
          <p:nvPr/>
        </p:nvSpPr>
        <p:spPr bwMode="auto">
          <a:xfrm flipH="1">
            <a:off x="5154216" y="5631658"/>
            <a:ext cx="1211814" cy="92075"/>
          </a:xfrm>
          <a:prstGeom prst="roundRect">
            <a:avLst>
              <a:gd name="adj" fmla="val 41546"/>
            </a:avLst>
          </a:prstGeom>
          <a:solidFill>
            <a:srgbClr val="F6363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 anchor="ctr"/>
          <a:lstStyle/>
          <a:p>
            <a:endParaRPr lang="en-US" kern="0" dirty="0">
              <a:solidFill>
                <a:sysClr val="windowText" lastClr="000000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30" name="AutoShape 14"/>
          <p:cNvSpPr>
            <a:spLocks/>
          </p:cNvSpPr>
          <p:nvPr/>
        </p:nvSpPr>
        <p:spPr bwMode="auto">
          <a:xfrm flipH="1">
            <a:off x="5279232" y="6052345"/>
            <a:ext cx="1366242" cy="92075"/>
          </a:xfrm>
          <a:prstGeom prst="roundRect">
            <a:avLst>
              <a:gd name="adj" fmla="val 36162"/>
            </a:avLst>
          </a:prstGeom>
          <a:solidFill>
            <a:srgbClr val="A7A7A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 anchor="ctr"/>
          <a:lstStyle/>
          <a:p>
            <a:endParaRPr lang="en-US" kern="0" dirty="0">
              <a:solidFill>
                <a:sysClr val="windowText" lastClr="000000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31" name="AutoShape 15"/>
          <p:cNvSpPr>
            <a:spLocks/>
          </p:cNvSpPr>
          <p:nvPr/>
        </p:nvSpPr>
        <p:spPr bwMode="auto">
          <a:xfrm>
            <a:off x="6366031" y="2189163"/>
            <a:ext cx="1746051" cy="80724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/>
          <a:lstStyle/>
          <a:p>
            <a:pPr defTabSz="192024"/>
            <a:r>
              <a:rPr lang="en-US" sz="800" b="1" kern="0" dirty="0">
                <a:solidFill>
                  <a:srgbClr val="A7A7A7"/>
                </a:solidFill>
                <a:latin typeface="Montserrat" charset="0"/>
                <a:cs typeface="Montserrat" charset="0"/>
                <a:sym typeface="Montserrat" charset="0"/>
              </a:rPr>
              <a:t>SANELY APPLIED ADVERTISING COULD REMAKE THE WORLD</a:t>
            </a:r>
          </a:p>
          <a:p>
            <a:pPr defTabSz="192024"/>
            <a:r>
              <a:rPr lang="en-US" sz="800" b="1" kern="0" dirty="0">
                <a:solidFill>
                  <a:srgbClr val="FF0000"/>
                </a:solidFill>
                <a:latin typeface="Montserrat" charset="0"/>
                <a:cs typeface="Montserrat" charset="0"/>
                <a:sym typeface="Montserrat" charset="0"/>
              </a:rPr>
              <a:t>And make it healthier</a:t>
            </a:r>
          </a:p>
        </p:txBody>
      </p:sp>
      <p:sp>
        <p:nvSpPr>
          <p:cNvPr id="32" name="AutoShape 16"/>
          <p:cNvSpPr>
            <a:spLocks/>
          </p:cNvSpPr>
          <p:nvPr/>
        </p:nvSpPr>
        <p:spPr bwMode="auto">
          <a:xfrm>
            <a:off x="10213562" y="6297613"/>
            <a:ext cx="212526" cy="3317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599" y="0"/>
                </a:moveTo>
                <a:lnTo>
                  <a:pt x="0" y="0"/>
                </a:lnTo>
                <a:lnTo>
                  <a:pt x="0" y="21599"/>
                </a:lnTo>
                <a:lnTo>
                  <a:pt x="21599" y="21599"/>
                </a:lnTo>
                <a:close/>
              </a:path>
            </a:pathLst>
          </a:custGeom>
          <a:noFill/>
          <a:ln w="25400" cap="flat" cmpd="sng">
            <a:solidFill>
              <a:srgbClr val="FF384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33" name="AutoShape 17"/>
          <p:cNvSpPr>
            <a:spLocks/>
          </p:cNvSpPr>
          <p:nvPr/>
        </p:nvSpPr>
        <p:spPr bwMode="auto">
          <a:xfrm>
            <a:off x="1534716" y="6291263"/>
            <a:ext cx="369094" cy="635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solidFill>
              <a:srgbClr val="FF384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kern="0" dirty="0">
              <a:solidFill>
                <a:sysClr val="windowText" lastClr="000000"/>
              </a:solidFill>
            </a:endParaRPr>
          </a:p>
        </p:txBody>
      </p:sp>
      <p:pic>
        <p:nvPicPr>
          <p:cNvPr id="34" name="Picture Placeholder 5"/>
          <p:cNvPicPr>
            <a:picLocks noGrp="1" noChangeAspect="1"/>
          </p:cNvPicPr>
          <p:nvPr>
            <p:ph type="pic" sz="quarter" idx="12"/>
          </p:nvPr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550" b="14550"/>
          <a:stretch>
            <a:fillRect/>
          </a:stretch>
        </p:blipFill>
        <p:spPr>
          <a:xfrm>
            <a:off x="2612613" y="3464719"/>
            <a:ext cx="2457068" cy="3225800"/>
          </a:xfrm>
        </p:spPr>
      </p:pic>
    </p:spTree>
    <p:extLst>
      <p:ext uri="{BB962C8B-B14F-4D97-AF65-F5344CB8AC3E}">
        <p14:creationId xmlns:p14="http://schemas.microsoft.com/office/powerpoint/2010/main" val="326026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utoUpdateAnimBg="0"/>
      <p:bldP spid="26" grpId="0" autoUpdateAnimBg="0"/>
      <p:bldP spid="27" grpId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AutoShape 1"/>
          <p:cNvSpPr>
            <a:spLocks/>
          </p:cNvSpPr>
          <p:nvPr/>
        </p:nvSpPr>
        <p:spPr bwMode="auto">
          <a:xfrm>
            <a:off x="2703314" y="1558132"/>
            <a:ext cx="3554704" cy="391874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r>
              <a:rPr lang="en-US" sz="21000" b="1" kern="0" dirty="0">
                <a:solidFill>
                  <a:srgbClr val="989898">
                    <a:alpha val="30000"/>
                  </a:srgbClr>
                </a:solidFill>
                <a:latin typeface="Montserrat" charset="0"/>
                <a:sym typeface="Montserrat" charset="0"/>
              </a:rPr>
              <a:t>HA</a:t>
            </a:r>
            <a:endParaRPr lang="en-US" kern="0" dirty="0">
              <a:solidFill>
                <a:srgbClr val="989898">
                  <a:alpha val="30000"/>
                </a:srgbClr>
              </a:solidFill>
            </a:endParaRPr>
          </a:p>
        </p:txBody>
      </p:sp>
      <p:sp>
        <p:nvSpPr>
          <p:cNvPr id="69634" name="AutoShape 2"/>
          <p:cNvSpPr>
            <a:spLocks/>
          </p:cNvSpPr>
          <p:nvPr/>
        </p:nvSpPr>
        <p:spPr bwMode="auto">
          <a:xfrm>
            <a:off x="3071813" y="2288382"/>
            <a:ext cx="2403119" cy="57864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/>
          <a:lstStyle/>
          <a:p>
            <a:r>
              <a:rPr lang="en-US" sz="2900" kern="0" dirty="0">
                <a:solidFill>
                  <a:srgbClr val="FFFFFF"/>
                </a:solidFill>
                <a:latin typeface="Montserrat" charset="0"/>
                <a:cs typeface="Montserrat" charset="0"/>
                <a:sym typeface="Montserrat" charset="0"/>
              </a:rPr>
              <a:t>HUMOR</a:t>
            </a:r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69635" name="AutoShape 3"/>
          <p:cNvSpPr>
            <a:spLocks/>
          </p:cNvSpPr>
          <p:nvPr/>
        </p:nvSpPr>
        <p:spPr bwMode="auto">
          <a:xfrm>
            <a:off x="2512220" y="3594895"/>
            <a:ext cx="3298031" cy="47228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/>
          <a:lstStyle/>
          <a:p>
            <a:pPr algn="ctr" defTabSz="192024">
              <a:lnSpc>
                <a:spcPct val="110000"/>
              </a:lnSpc>
            </a:pPr>
            <a:r>
              <a:rPr lang="en-US" sz="800" kern="0" dirty="0">
                <a:solidFill>
                  <a:srgbClr val="FFFFFF"/>
                </a:solidFill>
                <a:latin typeface="Montserrat" charset="0"/>
                <a:cs typeface="Montserrat" charset="0"/>
                <a:sym typeface="Montserrat" charset="0"/>
              </a:rPr>
              <a:t>We have been able to identify barriers and market to them. </a:t>
            </a:r>
          </a:p>
          <a:p>
            <a:pPr algn="ctr" defTabSz="192024">
              <a:lnSpc>
                <a:spcPct val="110000"/>
              </a:lnSpc>
            </a:pPr>
            <a:r>
              <a:rPr lang="en-US" sz="800" kern="0" dirty="0">
                <a:solidFill>
                  <a:srgbClr val="FFFFFF"/>
                </a:solidFill>
                <a:latin typeface="Montserrat" charset="0"/>
                <a:cs typeface="Montserrat" charset="0"/>
                <a:sym typeface="Montserrat" charset="0"/>
              </a:rPr>
              <a:t>Our goal? Capitalize on our shared common experience.  </a:t>
            </a:r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69636" name="AutoShape 4"/>
          <p:cNvSpPr>
            <a:spLocks/>
          </p:cNvSpPr>
          <p:nvPr/>
        </p:nvSpPr>
        <p:spPr bwMode="auto">
          <a:xfrm>
            <a:off x="3804047" y="4560094"/>
            <a:ext cx="968806" cy="2492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solidFill>
            <a:srgbClr val="FF3841"/>
          </a:solidFill>
          <a:ln w="38100" cap="flat" cmpd="sng">
            <a:solidFill>
              <a:srgbClr val="FF3841"/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69637" name="AutoShape 5"/>
          <p:cNvSpPr>
            <a:spLocks/>
          </p:cNvSpPr>
          <p:nvPr/>
        </p:nvSpPr>
        <p:spPr bwMode="auto">
          <a:xfrm>
            <a:off x="3840957" y="4569620"/>
            <a:ext cx="931896" cy="23971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/>
          <a:lstStyle/>
          <a:p>
            <a:r>
              <a:rPr lang="en-US" sz="1000" kern="0" dirty="0">
                <a:solidFill>
                  <a:srgbClr val="FFFFFF"/>
                </a:solidFill>
                <a:latin typeface="Montserrat" charset="0"/>
                <a:sym typeface="Montserrat" charset="0"/>
              </a:rPr>
              <a:t> Common good</a:t>
            </a:r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69638" name="AutoShape 6"/>
          <p:cNvSpPr>
            <a:spLocks/>
          </p:cNvSpPr>
          <p:nvPr/>
        </p:nvSpPr>
        <p:spPr bwMode="auto">
          <a:xfrm>
            <a:off x="3401615" y="3116263"/>
            <a:ext cx="1519238" cy="22939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/>
          <a:lstStyle/>
          <a:p>
            <a:pPr defTabSz="192024">
              <a:lnSpc>
                <a:spcPct val="110000"/>
              </a:lnSpc>
            </a:pPr>
            <a:r>
              <a:rPr lang="en-US" sz="1000" b="1" kern="0" dirty="0">
                <a:solidFill>
                  <a:srgbClr val="FF3841"/>
                </a:solidFill>
                <a:latin typeface="Montserrat" charset="0"/>
                <a:cs typeface="Montserrat" charset="0"/>
                <a:sym typeface="Montserrat" charset="0"/>
              </a:rPr>
              <a:t>Not usually our strong suit</a:t>
            </a:r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69640" name="AutoShape 8"/>
          <p:cNvSpPr>
            <a:spLocks/>
          </p:cNvSpPr>
          <p:nvPr/>
        </p:nvSpPr>
        <p:spPr bwMode="auto">
          <a:xfrm>
            <a:off x="9440467" y="976314"/>
            <a:ext cx="70247" cy="92869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rgbClr val="FF384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kern="0" dirty="0">
              <a:solidFill>
                <a:srgbClr val="A7A7A7"/>
              </a:solidFill>
            </a:endParaRPr>
          </a:p>
        </p:txBody>
      </p:sp>
      <p:sp>
        <p:nvSpPr>
          <p:cNvPr id="69641" name="AutoShape 9"/>
          <p:cNvSpPr>
            <a:spLocks/>
          </p:cNvSpPr>
          <p:nvPr/>
        </p:nvSpPr>
        <p:spPr bwMode="auto">
          <a:xfrm>
            <a:off x="9575006" y="976314"/>
            <a:ext cx="69652" cy="92869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rgbClr val="FF384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kern="0" dirty="0">
              <a:solidFill>
                <a:srgbClr val="A7A7A7"/>
              </a:solidFill>
            </a:endParaRPr>
          </a:p>
        </p:txBody>
      </p:sp>
      <p:sp>
        <p:nvSpPr>
          <p:cNvPr id="69642" name="AutoShape 10"/>
          <p:cNvSpPr>
            <a:spLocks/>
          </p:cNvSpPr>
          <p:nvPr/>
        </p:nvSpPr>
        <p:spPr bwMode="auto">
          <a:xfrm>
            <a:off x="9708953" y="976314"/>
            <a:ext cx="70247" cy="92869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rgbClr val="FF384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kern="0" dirty="0">
              <a:solidFill>
                <a:srgbClr val="A7A7A7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67808" y="2266861"/>
            <a:ext cx="2391532" cy="500444"/>
          </a:xfrm>
          <a:prstGeom prst="rect">
            <a:avLst/>
          </a:prstGeom>
          <a:noFill/>
        </p:spPr>
        <p:txBody>
          <a:bodyPr wrap="square" lIns="38405" tIns="19202" rIns="38405" bIns="19202" rtlCol="0">
            <a:spAutoFit/>
          </a:bodyPr>
          <a:lstStyle/>
          <a:p>
            <a:r>
              <a:rPr lang="en-US" sz="3000" kern="0" dirty="0">
                <a:solidFill>
                  <a:schemeClr val="tx2"/>
                </a:solidFill>
              </a:rPr>
              <a:t>+</a:t>
            </a:r>
            <a:r>
              <a:rPr lang="en-US" sz="3000" kern="0" dirty="0">
                <a:solidFill>
                  <a:srgbClr val="FF0000"/>
                </a:solidFill>
              </a:rPr>
              <a:t> SOCIAL</a:t>
            </a:r>
          </a:p>
        </p:txBody>
      </p:sp>
    </p:spTree>
    <p:extLst>
      <p:ext uri="{BB962C8B-B14F-4D97-AF65-F5344CB8AC3E}">
        <p14:creationId xmlns:p14="http://schemas.microsoft.com/office/powerpoint/2010/main" val="9107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AutoShape 1"/>
          <p:cNvSpPr>
            <a:spLocks/>
          </p:cNvSpPr>
          <p:nvPr/>
        </p:nvSpPr>
        <p:spPr bwMode="auto">
          <a:xfrm>
            <a:off x="1524000" y="-19447"/>
            <a:ext cx="9144000" cy="360600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  <a:extLst/>
        </p:spPr>
        <p:txBody>
          <a:bodyPr lIns="0" tIns="0" rIns="0" bIns="0" anchor="ctr"/>
          <a:lstStyle/>
          <a:p>
            <a:endParaRPr lang="en-US" kern="0" dirty="0">
              <a:solidFill>
                <a:sysClr val="windowText" lastClr="000000"/>
              </a:solidFill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43" r="16143"/>
          <a:stretch>
            <a:fillRect/>
          </a:stretch>
        </p:blipFill>
        <p:spPr>
          <a:xfrm>
            <a:off x="2153842" y="1593057"/>
            <a:ext cx="2403277" cy="3167856"/>
          </a:xfrm>
        </p:spPr>
      </p:pic>
      <p:pic>
        <p:nvPicPr>
          <p:cNvPr id="6" name="Picture Placeholder 5"/>
          <p:cNvPicPr>
            <a:picLocks noGrp="1" noChangeAspect="1"/>
          </p:cNvPicPr>
          <p:nvPr>
            <p:ph type="pic" sz="quarter" idx="11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90" r="12590"/>
          <a:stretch>
            <a:fillRect/>
          </a:stretch>
        </p:blipFill>
        <p:spPr>
          <a:xfrm>
            <a:off x="4907756" y="1593057"/>
            <a:ext cx="2376488" cy="3167856"/>
          </a:xfrm>
        </p:spPr>
      </p:pic>
      <p:pic>
        <p:nvPicPr>
          <p:cNvPr id="7" name="Picture Placeholder 6"/>
          <p:cNvPicPr>
            <a:picLocks noGrp="1" noChangeAspect="1"/>
          </p:cNvPicPr>
          <p:nvPr>
            <p:ph type="pic" sz="quarter" idx="12"/>
          </p:nvPr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237526" y="1996367"/>
            <a:ext cx="3167856" cy="2385048"/>
          </a:xfrm>
        </p:spPr>
      </p:pic>
      <p:sp>
        <p:nvSpPr>
          <p:cNvPr id="13317" name="AutoShape 5"/>
          <p:cNvSpPr>
            <a:spLocks/>
          </p:cNvSpPr>
          <p:nvPr/>
        </p:nvSpPr>
        <p:spPr bwMode="auto">
          <a:xfrm>
            <a:off x="2171701" y="4903788"/>
            <a:ext cx="1621631" cy="4841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1209" tIns="51209" rIns="51209" bIns="51209"/>
          <a:lstStyle/>
          <a:p>
            <a:r>
              <a:rPr lang="en-US" sz="700" b="1" kern="0" dirty="0">
                <a:solidFill>
                  <a:sysClr val="windowText" lastClr="000000"/>
                </a:solidFill>
                <a:latin typeface="Montserrat" charset="0"/>
                <a:sym typeface="Montserrat" charset="0"/>
              </a:rPr>
              <a:t>We aren’t funny</a:t>
            </a:r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13318" name="AutoShape 6"/>
          <p:cNvSpPr>
            <a:spLocks/>
          </p:cNvSpPr>
          <p:nvPr/>
        </p:nvSpPr>
        <p:spPr bwMode="auto">
          <a:xfrm>
            <a:off x="4953001" y="4916488"/>
            <a:ext cx="1621631" cy="3635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1209" tIns="51209" rIns="51209" bIns="51209"/>
          <a:lstStyle/>
          <a:p>
            <a:r>
              <a:rPr lang="en-US" sz="700" b="1" kern="0" dirty="0">
                <a:solidFill>
                  <a:sysClr val="windowText" lastClr="000000"/>
                </a:solidFill>
                <a:latin typeface="Montserrat" charset="0"/>
                <a:sym typeface="Montserrat" charset="0"/>
              </a:rPr>
              <a:t>We aren’t the right fit for most social platforms   </a:t>
            </a:r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13319" name="AutoShape 7"/>
          <p:cNvSpPr>
            <a:spLocks/>
          </p:cNvSpPr>
          <p:nvPr/>
        </p:nvSpPr>
        <p:spPr bwMode="auto">
          <a:xfrm>
            <a:off x="7734301" y="4903788"/>
            <a:ext cx="1621631" cy="4841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1209" tIns="51209" rIns="51209" bIns="51209"/>
          <a:lstStyle/>
          <a:p>
            <a:r>
              <a:rPr lang="en-US" sz="700" b="1" kern="0" dirty="0">
                <a:solidFill>
                  <a:sysClr val="windowText" lastClr="000000"/>
                </a:solidFill>
                <a:latin typeface="Montserrat" charset="0"/>
                <a:sym typeface="Montserrat" charset="0"/>
              </a:rPr>
              <a:t>It isn’t dignified</a:t>
            </a:r>
            <a:endParaRPr lang="en-US" kern="0" dirty="0">
              <a:solidFill>
                <a:sysClr val="windowText" lastClr="000000"/>
              </a:solidFill>
            </a:endParaRPr>
          </a:p>
        </p:txBody>
      </p:sp>
      <p:grpSp>
        <p:nvGrpSpPr>
          <p:cNvPr id="13320" name="Group 8"/>
          <p:cNvGrpSpPr>
            <a:grpSpLocks/>
          </p:cNvGrpSpPr>
          <p:nvPr/>
        </p:nvGrpSpPr>
        <p:grpSpPr bwMode="auto">
          <a:xfrm>
            <a:off x="2178844" y="5471673"/>
            <a:ext cx="559594" cy="316008"/>
            <a:chOff x="0" y="51540"/>
            <a:chExt cx="1492081" cy="632424"/>
          </a:xfrm>
        </p:grpSpPr>
        <p:sp>
          <p:nvSpPr>
            <p:cNvPr id="13321" name="AutoShape 9"/>
            <p:cNvSpPr>
              <a:spLocks/>
            </p:cNvSpPr>
            <p:nvPr/>
          </p:nvSpPr>
          <p:spPr bwMode="auto">
            <a:xfrm>
              <a:off x="0" y="51540"/>
              <a:ext cx="1327938" cy="30734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45719" tIns="45719" rIns="45719" bIns="45719"/>
            <a:lstStyle/>
            <a:p>
              <a:r>
                <a:rPr lang="en-US" sz="600" kern="0" dirty="0">
                  <a:solidFill>
                    <a:srgbClr val="535353"/>
                  </a:solidFill>
                  <a:latin typeface="Montserrat" charset="0"/>
                  <a:sym typeface="Montserrat" charset="0"/>
                </a:rPr>
                <a:t>NOT TRUE</a:t>
              </a:r>
              <a:endParaRPr lang="en-US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322" name="AutoShape 10"/>
            <p:cNvSpPr>
              <a:spLocks/>
            </p:cNvSpPr>
            <p:nvPr/>
          </p:nvSpPr>
          <p:spPr bwMode="auto">
            <a:xfrm>
              <a:off x="648610" y="473985"/>
              <a:ext cx="220785" cy="209979"/>
            </a:xfrm>
            <a:prstGeom prst="star5">
              <a:avLst/>
            </a:prstGeom>
            <a:solidFill>
              <a:srgbClr val="FF384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en-US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323" name="AutoShape 11"/>
            <p:cNvSpPr>
              <a:spLocks/>
            </p:cNvSpPr>
            <p:nvPr/>
          </p:nvSpPr>
          <p:spPr bwMode="auto">
            <a:xfrm>
              <a:off x="959953" y="473985"/>
              <a:ext cx="220785" cy="209979"/>
            </a:xfrm>
            <a:prstGeom prst="star5">
              <a:avLst/>
            </a:prstGeom>
            <a:solidFill>
              <a:srgbClr val="FF384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en-US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324" name="AutoShape 12"/>
            <p:cNvSpPr>
              <a:spLocks/>
            </p:cNvSpPr>
            <p:nvPr/>
          </p:nvSpPr>
          <p:spPr bwMode="auto">
            <a:xfrm>
              <a:off x="1271295" y="473985"/>
              <a:ext cx="220786" cy="209979"/>
            </a:xfrm>
            <a:prstGeom prst="star5">
              <a:avLst/>
            </a:prstGeom>
            <a:solidFill>
              <a:srgbClr val="F7964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en-US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325" name="AutoShape 13"/>
            <p:cNvSpPr>
              <a:spLocks/>
            </p:cNvSpPr>
            <p:nvPr/>
          </p:nvSpPr>
          <p:spPr bwMode="auto">
            <a:xfrm>
              <a:off x="337267" y="473985"/>
              <a:ext cx="220786" cy="209979"/>
            </a:xfrm>
            <a:prstGeom prst="star5">
              <a:avLst/>
            </a:prstGeom>
            <a:solidFill>
              <a:srgbClr val="FF384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en-US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326" name="AutoShape 14"/>
            <p:cNvSpPr>
              <a:spLocks/>
            </p:cNvSpPr>
            <p:nvPr/>
          </p:nvSpPr>
          <p:spPr bwMode="auto">
            <a:xfrm>
              <a:off x="25924" y="473985"/>
              <a:ext cx="220786" cy="209979"/>
            </a:xfrm>
            <a:prstGeom prst="star5">
              <a:avLst/>
            </a:prstGeom>
            <a:solidFill>
              <a:srgbClr val="FF384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en-US" kern="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3328" name="Group 16"/>
          <p:cNvGrpSpPr>
            <a:grpSpLocks/>
          </p:cNvGrpSpPr>
          <p:nvPr/>
        </p:nvGrpSpPr>
        <p:grpSpPr bwMode="auto">
          <a:xfrm>
            <a:off x="4976813" y="5445920"/>
            <a:ext cx="666773" cy="341762"/>
            <a:chOff x="0" y="0"/>
            <a:chExt cx="1492081" cy="683964"/>
          </a:xfrm>
        </p:grpSpPr>
        <p:sp>
          <p:nvSpPr>
            <p:cNvPr id="13329" name="AutoShape 17"/>
            <p:cNvSpPr>
              <a:spLocks/>
            </p:cNvSpPr>
            <p:nvPr/>
          </p:nvSpPr>
          <p:spPr bwMode="auto">
            <a:xfrm>
              <a:off x="0" y="0"/>
              <a:ext cx="1327938" cy="30734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45719" tIns="45719" rIns="45719" bIns="45719"/>
            <a:lstStyle/>
            <a:p>
              <a:r>
                <a:rPr lang="en-US" sz="600" kern="0" dirty="0">
                  <a:solidFill>
                    <a:srgbClr val="535353"/>
                  </a:solidFill>
                  <a:latin typeface="Montserrat" charset="0"/>
                  <a:cs typeface="Montserrat" charset="0"/>
                  <a:sym typeface="Montserrat" charset="0"/>
                </a:rPr>
                <a:t>Medicine has always been social </a:t>
              </a:r>
              <a:endParaRPr lang="en-US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330" name="AutoShape 18"/>
            <p:cNvSpPr>
              <a:spLocks/>
            </p:cNvSpPr>
            <p:nvPr/>
          </p:nvSpPr>
          <p:spPr bwMode="auto">
            <a:xfrm>
              <a:off x="648610" y="473985"/>
              <a:ext cx="220785" cy="209979"/>
            </a:xfrm>
            <a:prstGeom prst="star5">
              <a:avLst/>
            </a:prstGeom>
            <a:solidFill>
              <a:srgbClr val="FF384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en-US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331" name="AutoShape 19"/>
            <p:cNvSpPr>
              <a:spLocks/>
            </p:cNvSpPr>
            <p:nvPr/>
          </p:nvSpPr>
          <p:spPr bwMode="auto">
            <a:xfrm>
              <a:off x="959953" y="473985"/>
              <a:ext cx="220785" cy="209979"/>
            </a:xfrm>
            <a:prstGeom prst="star5">
              <a:avLst/>
            </a:prstGeom>
            <a:solidFill>
              <a:srgbClr val="FF384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en-US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332" name="AutoShape 20"/>
            <p:cNvSpPr>
              <a:spLocks/>
            </p:cNvSpPr>
            <p:nvPr/>
          </p:nvSpPr>
          <p:spPr bwMode="auto">
            <a:xfrm>
              <a:off x="1271295" y="473985"/>
              <a:ext cx="220786" cy="209979"/>
            </a:xfrm>
            <a:prstGeom prst="star5">
              <a:avLst/>
            </a:prstGeom>
            <a:solidFill>
              <a:srgbClr val="F7964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en-US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333" name="AutoShape 21"/>
            <p:cNvSpPr>
              <a:spLocks/>
            </p:cNvSpPr>
            <p:nvPr/>
          </p:nvSpPr>
          <p:spPr bwMode="auto">
            <a:xfrm>
              <a:off x="337267" y="473985"/>
              <a:ext cx="220786" cy="209979"/>
            </a:xfrm>
            <a:prstGeom prst="star5">
              <a:avLst/>
            </a:prstGeom>
            <a:solidFill>
              <a:srgbClr val="FF384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en-US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334" name="AutoShape 22"/>
            <p:cNvSpPr>
              <a:spLocks/>
            </p:cNvSpPr>
            <p:nvPr/>
          </p:nvSpPr>
          <p:spPr bwMode="auto">
            <a:xfrm>
              <a:off x="25924" y="473985"/>
              <a:ext cx="220786" cy="209979"/>
            </a:xfrm>
            <a:prstGeom prst="star5">
              <a:avLst/>
            </a:prstGeom>
            <a:solidFill>
              <a:srgbClr val="FF384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en-US" kern="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3336" name="Group 24"/>
          <p:cNvGrpSpPr>
            <a:grpSpLocks/>
          </p:cNvGrpSpPr>
          <p:nvPr/>
        </p:nvGrpSpPr>
        <p:grpSpPr bwMode="auto">
          <a:xfrm>
            <a:off x="7775377" y="5445920"/>
            <a:ext cx="558998" cy="573881"/>
            <a:chOff x="0" y="-1"/>
            <a:chExt cx="1492081" cy="1148503"/>
          </a:xfrm>
        </p:grpSpPr>
        <p:sp>
          <p:nvSpPr>
            <p:cNvPr id="13337" name="AutoShape 25"/>
            <p:cNvSpPr>
              <a:spLocks/>
            </p:cNvSpPr>
            <p:nvPr/>
          </p:nvSpPr>
          <p:spPr bwMode="auto">
            <a:xfrm>
              <a:off x="0" y="0"/>
              <a:ext cx="1327938" cy="30734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45719" tIns="45719" rIns="45719" bIns="45719"/>
            <a:lstStyle/>
            <a:p>
              <a:r>
                <a:rPr lang="en-US" sz="600" kern="0" dirty="0">
                  <a:solidFill>
                    <a:srgbClr val="535353"/>
                  </a:solidFill>
                  <a:latin typeface="Montserrat" charset="0"/>
                  <a:sym typeface="Montserrat" charset="0"/>
                </a:rPr>
                <a:t>Be human</a:t>
              </a:r>
              <a:endParaRPr lang="en-US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338" name="AutoShape 26"/>
            <p:cNvSpPr>
              <a:spLocks/>
            </p:cNvSpPr>
            <p:nvPr/>
          </p:nvSpPr>
          <p:spPr bwMode="auto">
            <a:xfrm>
              <a:off x="648610" y="473985"/>
              <a:ext cx="220785" cy="209979"/>
            </a:xfrm>
            <a:prstGeom prst="star5">
              <a:avLst/>
            </a:prstGeom>
            <a:solidFill>
              <a:srgbClr val="FF384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en-US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339" name="AutoShape 27"/>
            <p:cNvSpPr>
              <a:spLocks/>
            </p:cNvSpPr>
            <p:nvPr/>
          </p:nvSpPr>
          <p:spPr bwMode="auto">
            <a:xfrm>
              <a:off x="959953" y="473985"/>
              <a:ext cx="220785" cy="209979"/>
            </a:xfrm>
            <a:prstGeom prst="star5">
              <a:avLst/>
            </a:prstGeom>
            <a:solidFill>
              <a:srgbClr val="FF384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en-US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340" name="AutoShape 28"/>
            <p:cNvSpPr>
              <a:spLocks/>
            </p:cNvSpPr>
            <p:nvPr/>
          </p:nvSpPr>
          <p:spPr bwMode="auto">
            <a:xfrm>
              <a:off x="1271295" y="473985"/>
              <a:ext cx="220786" cy="209979"/>
            </a:xfrm>
            <a:prstGeom prst="star5">
              <a:avLst/>
            </a:prstGeom>
            <a:solidFill>
              <a:srgbClr val="F7964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en-US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341" name="AutoShape 29"/>
            <p:cNvSpPr>
              <a:spLocks/>
            </p:cNvSpPr>
            <p:nvPr/>
          </p:nvSpPr>
          <p:spPr bwMode="auto">
            <a:xfrm>
              <a:off x="337267" y="473985"/>
              <a:ext cx="220786" cy="209979"/>
            </a:xfrm>
            <a:prstGeom prst="star5">
              <a:avLst/>
            </a:prstGeom>
            <a:solidFill>
              <a:srgbClr val="FF384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en-US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342" name="AutoShape 30"/>
            <p:cNvSpPr>
              <a:spLocks/>
            </p:cNvSpPr>
            <p:nvPr/>
          </p:nvSpPr>
          <p:spPr bwMode="auto">
            <a:xfrm>
              <a:off x="25924" y="473985"/>
              <a:ext cx="220786" cy="209979"/>
            </a:xfrm>
            <a:prstGeom prst="star5">
              <a:avLst/>
            </a:prstGeom>
            <a:solidFill>
              <a:srgbClr val="FF384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en-US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343" name="AutoShape 31"/>
            <p:cNvSpPr>
              <a:spLocks/>
            </p:cNvSpPr>
            <p:nvPr/>
          </p:nvSpPr>
          <p:spPr bwMode="auto">
            <a:xfrm>
              <a:off x="31087" y="841161"/>
              <a:ext cx="1036346" cy="30734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45719" tIns="45719" rIns="45719" bIns="45719"/>
            <a:lstStyle/>
            <a:p>
              <a:endParaRPr lang="en-US" kern="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3345" name="AutoShape 33"/>
          <p:cNvSpPr>
            <a:spLocks/>
          </p:cNvSpPr>
          <p:nvPr/>
        </p:nvSpPr>
        <p:spPr bwMode="auto">
          <a:xfrm>
            <a:off x="2185988" y="1630364"/>
            <a:ext cx="252413" cy="33575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F3841"/>
          </a:solidFill>
          <a:ln w="38100" cap="flat" cmpd="sng">
            <a:solidFill>
              <a:srgbClr val="FF384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13346" name="AutoShape 34"/>
          <p:cNvSpPr>
            <a:spLocks/>
          </p:cNvSpPr>
          <p:nvPr/>
        </p:nvSpPr>
        <p:spPr bwMode="auto">
          <a:xfrm>
            <a:off x="2259212" y="1613694"/>
            <a:ext cx="115491" cy="3571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/>
          <a:lstStyle/>
          <a:p>
            <a:r>
              <a:rPr lang="en-US" sz="1700" b="1" kern="0" dirty="0">
                <a:solidFill>
                  <a:srgbClr val="FFFFFF"/>
                </a:solidFill>
                <a:latin typeface="Montserrat" charset="0"/>
                <a:cs typeface="Montserrat" charset="0"/>
                <a:sym typeface="Montserrat" charset="0"/>
              </a:rPr>
              <a:t>1</a:t>
            </a:r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13347" name="AutoShape 35"/>
          <p:cNvSpPr>
            <a:spLocks/>
          </p:cNvSpPr>
          <p:nvPr/>
        </p:nvSpPr>
        <p:spPr bwMode="auto">
          <a:xfrm>
            <a:off x="4923236" y="1626394"/>
            <a:ext cx="251817" cy="33575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F3841"/>
          </a:solidFill>
          <a:ln w="38100" cap="flat" cmpd="sng">
            <a:solidFill>
              <a:srgbClr val="FF384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13348" name="AutoShape 36"/>
          <p:cNvSpPr>
            <a:spLocks/>
          </p:cNvSpPr>
          <p:nvPr/>
        </p:nvSpPr>
        <p:spPr bwMode="auto">
          <a:xfrm>
            <a:off x="4974431" y="1612107"/>
            <a:ext cx="152996" cy="3571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/>
          <a:lstStyle/>
          <a:p>
            <a:r>
              <a:rPr lang="en-US" sz="1700" b="1" kern="0" dirty="0">
                <a:solidFill>
                  <a:srgbClr val="FFFFFF"/>
                </a:solidFill>
                <a:latin typeface="Montserrat" charset="0"/>
                <a:cs typeface="Montserrat" charset="0"/>
                <a:sym typeface="Montserrat" charset="0"/>
              </a:rPr>
              <a:t>2</a:t>
            </a:r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13349" name="AutoShape 37"/>
          <p:cNvSpPr>
            <a:spLocks/>
          </p:cNvSpPr>
          <p:nvPr/>
        </p:nvSpPr>
        <p:spPr bwMode="auto">
          <a:xfrm>
            <a:off x="7700241" y="1637507"/>
            <a:ext cx="252413" cy="33575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F3841"/>
          </a:solidFill>
          <a:ln w="38100" cap="flat" cmpd="sng">
            <a:solidFill>
              <a:srgbClr val="FF384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13350" name="AutoShape 38"/>
          <p:cNvSpPr>
            <a:spLocks/>
          </p:cNvSpPr>
          <p:nvPr/>
        </p:nvSpPr>
        <p:spPr bwMode="auto">
          <a:xfrm>
            <a:off x="7734301" y="1604963"/>
            <a:ext cx="144661" cy="3571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/>
          <a:lstStyle/>
          <a:p>
            <a:r>
              <a:rPr lang="en-US" sz="1700" b="1" kern="0" dirty="0">
                <a:solidFill>
                  <a:srgbClr val="FFFFFF"/>
                </a:solidFill>
                <a:latin typeface="Montserrat" charset="0"/>
                <a:cs typeface="Montserrat" charset="0"/>
                <a:sym typeface="Montserrat" charset="0"/>
              </a:rPr>
              <a:t>3</a:t>
            </a:r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13351" name="AutoShape 39"/>
          <p:cNvSpPr>
            <a:spLocks/>
          </p:cNvSpPr>
          <p:nvPr/>
        </p:nvSpPr>
        <p:spPr bwMode="auto">
          <a:xfrm>
            <a:off x="7660196" y="6177912"/>
            <a:ext cx="1032356" cy="25796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/>
          <a:lstStyle/>
          <a:p>
            <a:r>
              <a:rPr lang="en-US" sz="800" kern="0" dirty="0">
                <a:solidFill>
                  <a:sysClr val="windowText" lastClr="000000"/>
                </a:solidFill>
                <a:latin typeface="Montserrat" charset="0"/>
                <a:cs typeface="Montserrat" charset="0"/>
                <a:sym typeface="Montserrat" charset="0"/>
              </a:rPr>
              <a:t>BE </a:t>
            </a:r>
          </a:p>
          <a:p>
            <a:r>
              <a:rPr lang="en-US" sz="800" kern="0" dirty="0">
                <a:solidFill>
                  <a:sysClr val="windowText" lastClr="000000"/>
                </a:solidFill>
                <a:latin typeface="Montserrat" charset="0"/>
                <a:cs typeface="Montserrat" charset="0"/>
                <a:sym typeface="Montserrat" charset="0"/>
              </a:rPr>
              <a:t>ENTREPRENEURIAL </a:t>
            </a:r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13352" name="AutoShape 40"/>
          <p:cNvSpPr>
            <a:spLocks/>
          </p:cNvSpPr>
          <p:nvPr/>
        </p:nvSpPr>
        <p:spPr bwMode="auto">
          <a:xfrm>
            <a:off x="4178787" y="6177911"/>
            <a:ext cx="512564" cy="1984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/>
          <a:lstStyle/>
          <a:p>
            <a:r>
              <a:rPr lang="en-US" sz="800" kern="0" dirty="0">
                <a:solidFill>
                  <a:sysClr val="windowText" lastClr="000000"/>
                </a:solidFill>
                <a:latin typeface="Montserrat" charset="0"/>
                <a:cs typeface="Montserrat" charset="0"/>
                <a:sym typeface="Montserrat" charset="0"/>
              </a:rPr>
              <a:t>BE CREATIVE</a:t>
            </a:r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13353" name="AutoShape 41"/>
          <p:cNvSpPr>
            <a:spLocks/>
          </p:cNvSpPr>
          <p:nvPr/>
        </p:nvSpPr>
        <p:spPr bwMode="auto">
          <a:xfrm>
            <a:off x="3530716" y="307182"/>
            <a:ext cx="6021669" cy="3571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/>
        </p:spPr>
        <p:txBody>
          <a:bodyPr lIns="19202" tIns="19202" rIns="19202" bIns="19202"/>
          <a:lstStyle/>
          <a:p>
            <a:r>
              <a:rPr lang="en-US" sz="3400" b="1" kern="0" dirty="0">
                <a:ln w="12700">
                  <a:noFill/>
                  <a:prstDash val="solid"/>
                </a:ln>
                <a:solidFill>
                  <a:srgbClr val="FF0000"/>
                </a:solidFill>
                <a:latin typeface="Montserrat" charset="0"/>
                <a:cs typeface="Montserrat" charset="0"/>
                <a:sym typeface="Montserrat" charset="0"/>
              </a:rPr>
              <a:t>SUSPEND </a:t>
            </a:r>
            <a:r>
              <a:rPr lang="en-US" sz="3400" b="1" kern="0" dirty="0">
                <a:ln w="12700">
                  <a:noFill/>
                  <a:prstDash val="solid"/>
                </a:ln>
                <a:solidFill>
                  <a:schemeClr val="bg1"/>
                </a:solidFill>
                <a:latin typeface="Montserrat" charset="0"/>
                <a:cs typeface="Montserrat" charset="0"/>
                <a:sym typeface="Montserrat" charset="0"/>
              </a:rPr>
              <a:t>these beliefs </a:t>
            </a:r>
            <a:endParaRPr lang="en-US" sz="3400" b="1" kern="0" dirty="0">
              <a:ln w="12700">
                <a:noFill/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13354" name="AutoShape 42"/>
          <p:cNvSpPr>
            <a:spLocks/>
          </p:cNvSpPr>
          <p:nvPr/>
        </p:nvSpPr>
        <p:spPr bwMode="auto">
          <a:xfrm>
            <a:off x="5315991" y="6177090"/>
            <a:ext cx="429816" cy="1984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/>
          <a:lstStyle/>
          <a:p>
            <a:r>
              <a:rPr lang="en-US" sz="800" kern="0" dirty="0">
                <a:solidFill>
                  <a:sysClr val="windowText" lastClr="000000"/>
                </a:solidFill>
                <a:latin typeface="Montserrat" charset="0"/>
                <a:cs typeface="Montserrat" charset="0"/>
                <a:sym typeface="Montserrat" charset="0"/>
              </a:rPr>
              <a:t>BE UNIQUE</a:t>
            </a:r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13355" name="AutoShape 43"/>
          <p:cNvSpPr>
            <a:spLocks/>
          </p:cNvSpPr>
          <p:nvPr/>
        </p:nvSpPr>
        <p:spPr bwMode="auto">
          <a:xfrm>
            <a:off x="6473878" y="6208764"/>
            <a:ext cx="479822" cy="1984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/>
          <a:lstStyle/>
          <a:p>
            <a:r>
              <a:rPr lang="en-US" sz="800" kern="0" dirty="0">
                <a:solidFill>
                  <a:sysClr val="windowText" lastClr="000000"/>
                </a:solidFill>
                <a:latin typeface="Montserrat" charset="0"/>
                <a:cs typeface="Montserrat" charset="0"/>
                <a:sym typeface="Montserrat" charset="0"/>
              </a:rPr>
              <a:t>BE </a:t>
            </a:r>
          </a:p>
          <a:p>
            <a:r>
              <a:rPr lang="en-US" sz="800" kern="0" dirty="0">
                <a:solidFill>
                  <a:sysClr val="windowText" lastClr="000000"/>
                </a:solidFill>
                <a:latin typeface="Montserrat" charset="0"/>
                <a:cs typeface="Montserrat" charset="0"/>
                <a:sym typeface="Montserrat" charset="0"/>
              </a:rPr>
              <a:t>FUN</a:t>
            </a:r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13356" name="AutoShape 44"/>
          <p:cNvSpPr>
            <a:spLocks/>
          </p:cNvSpPr>
          <p:nvPr/>
        </p:nvSpPr>
        <p:spPr bwMode="auto">
          <a:xfrm>
            <a:off x="9660397" y="1412776"/>
            <a:ext cx="369689" cy="635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solidFill>
              <a:srgbClr val="FF384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43" name="AutoShape 40"/>
          <p:cNvSpPr>
            <a:spLocks/>
          </p:cNvSpPr>
          <p:nvPr/>
        </p:nvSpPr>
        <p:spPr bwMode="auto">
          <a:xfrm>
            <a:off x="3098667" y="6208764"/>
            <a:ext cx="512564" cy="1984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/>
          <a:lstStyle/>
          <a:p>
            <a:r>
              <a:rPr lang="en-US" sz="800" kern="0" dirty="0">
                <a:solidFill>
                  <a:sysClr val="windowText" lastClr="000000"/>
                </a:solidFill>
                <a:latin typeface="Montserrat" charset="0"/>
                <a:cs typeface="Montserrat" charset="0"/>
                <a:sym typeface="Montserrat" charset="0"/>
              </a:rPr>
              <a:t>BE  HUMAN</a:t>
            </a:r>
            <a:endParaRPr lang="en-US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53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C:\Users\cmcgrattan\AppData\Local\Microsoft\Windows\Temporary Internet Files\Content.IE5\D714941C\2282734669_596c7822ee_z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633" y="137738"/>
            <a:ext cx="3164788" cy="3375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3" name="AutoShape 3"/>
          <p:cNvSpPr>
            <a:spLocks/>
          </p:cNvSpPr>
          <p:nvPr/>
        </p:nvSpPr>
        <p:spPr bwMode="auto">
          <a:xfrm>
            <a:off x="756048" y="3984625"/>
            <a:ext cx="7768233" cy="391874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r>
              <a:rPr lang="en-US" sz="21000" b="1" kern="0" dirty="0">
                <a:solidFill>
                  <a:schemeClr val="bg1">
                    <a:alpha val="30000"/>
                  </a:schemeClr>
                </a:solidFill>
                <a:latin typeface="Montserrat" charset="0"/>
                <a:sym typeface="Montserrat" charset="0"/>
              </a:rPr>
              <a:t>RULE E</a:t>
            </a:r>
            <a:endParaRPr lang="en-US" kern="0" dirty="0">
              <a:solidFill>
                <a:schemeClr val="bg1">
                  <a:alpha val="30000"/>
                </a:schemeClr>
              </a:solidFill>
            </a:endParaRPr>
          </a:p>
        </p:txBody>
      </p:sp>
      <p:sp>
        <p:nvSpPr>
          <p:cNvPr id="15365" name="AutoShape 5"/>
          <p:cNvSpPr>
            <a:spLocks/>
          </p:cNvSpPr>
          <p:nvPr/>
        </p:nvSpPr>
        <p:spPr bwMode="auto">
          <a:xfrm>
            <a:off x="3819526" y="773113"/>
            <a:ext cx="1490067" cy="4270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1209" tIns="51209" rIns="51209" bIns="51209"/>
          <a:lstStyle/>
          <a:p>
            <a:pPr>
              <a:lnSpc>
                <a:spcPct val="90000"/>
              </a:lnSpc>
            </a:pPr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15367" name="AutoShape 7"/>
          <p:cNvSpPr>
            <a:spLocks/>
          </p:cNvSpPr>
          <p:nvPr/>
        </p:nvSpPr>
        <p:spPr bwMode="auto">
          <a:xfrm>
            <a:off x="8621912" y="5085557"/>
            <a:ext cx="144661" cy="1920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A7A7A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 anchor="ctr"/>
          <a:lstStyle/>
          <a:p>
            <a:endParaRPr lang="en-US" kern="0" dirty="0">
              <a:solidFill>
                <a:sysClr val="windowText" lastClr="000000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15368" name="AutoShape 8"/>
          <p:cNvSpPr>
            <a:spLocks/>
          </p:cNvSpPr>
          <p:nvPr/>
        </p:nvSpPr>
        <p:spPr bwMode="auto">
          <a:xfrm>
            <a:off x="8764191" y="5085557"/>
            <a:ext cx="144066" cy="1920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A7A7A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 anchor="ctr"/>
          <a:lstStyle/>
          <a:p>
            <a:endParaRPr lang="en-US" kern="0" dirty="0">
              <a:solidFill>
                <a:sysClr val="windowText" lastClr="000000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15369" name="AutoShape 9"/>
          <p:cNvSpPr>
            <a:spLocks/>
          </p:cNvSpPr>
          <p:nvPr/>
        </p:nvSpPr>
        <p:spPr bwMode="auto">
          <a:xfrm>
            <a:off x="8904089" y="5085557"/>
            <a:ext cx="144066" cy="1920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A7A7A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 anchor="ctr"/>
          <a:lstStyle/>
          <a:p>
            <a:endParaRPr lang="en-US" kern="0" dirty="0">
              <a:solidFill>
                <a:sysClr val="windowText" lastClr="000000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15370" name="AutoShape 10"/>
          <p:cNvSpPr>
            <a:spLocks/>
          </p:cNvSpPr>
          <p:nvPr/>
        </p:nvSpPr>
        <p:spPr bwMode="auto">
          <a:xfrm>
            <a:off x="9047559" y="5087938"/>
            <a:ext cx="144066" cy="1920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A7A7A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 anchor="ctr"/>
          <a:lstStyle/>
          <a:p>
            <a:endParaRPr lang="en-US" kern="0" dirty="0">
              <a:solidFill>
                <a:sysClr val="windowText" lastClr="000000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15371" name="AutoShape 11"/>
          <p:cNvSpPr>
            <a:spLocks/>
          </p:cNvSpPr>
          <p:nvPr/>
        </p:nvSpPr>
        <p:spPr bwMode="auto">
          <a:xfrm>
            <a:off x="9189245" y="5087938"/>
            <a:ext cx="144661" cy="1920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A7A7A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 anchor="ctr"/>
          <a:lstStyle/>
          <a:p>
            <a:endParaRPr lang="en-US" kern="0" dirty="0">
              <a:solidFill>
                <a:sysClr val="windowText" lastClr="000000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15372" name="AutoShape 12"/>
          <p:cNvSpPr>
            <a:spLocks/>
          </p:cNvSpPr>
          <p:nvPr/>
        </p:nvSpPr>
        <p:spPr bwMode="auto">
          <a:xfrm>
            <a:off x="9329143" y="5087938"/>
            <a:ext cx="144661" cy="1920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A7A7A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 anchor="ctr"/>
          <a:lstStyle/>
          <a:p>
            <a:endParaRPr lang="en-US" kern="0" dirty="0">
              <a:solidFill>
                <a:sysClr val="windowText" lastClr="000000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15373" name="AutoShape 13"/>
          <p:cNvSpPr>
            <a:spLocks/>
          </p:cNvSpPr>
          <p:nvPr/>
        </p:nvSpPr>
        <p:spPr bwMode="auto">
          <a:xfrm>
            <a:off x="9466659" y="5087938"/>
            <a:ext cx="144066" cy="1920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A7A7A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 anchor="ctr"/>
          <a:lstStyle/>
          <a:p>
            <a:endParaRPr lang="en-US" kern="0" dirty="0">
              <a:solidFill>
                <a:sysClr val="windowText" lastClr="000000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15374" name="AutoShape 14"/>
          <p:cNvSpPr>
            <a:spLocks/>
          </p:cNvSpPr>
          <p:nvPr/>
        </p:nvSpPr>
        <p:spPr bwMode="auto">
          <a:xfrm>
            <a:off x="9608345" y="5087938"/>
            <a:ext cx="144661" cy="1920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A7A7A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 anchor="ctr"/>
          <a:lstStyle/>
          <a:p>
            <a:endParaRPr lang="en-US" kern="0" dirty="0">
              <a:solidFill>
                <a:sysClr val="windowText" lastClr="000000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15375" name="AutoShape 15"/>
          <p:cNvSpPr>
            <a:spLocks/>
          </p:cNvSpPr>
          <p:nvPr/>
        </p:nvSpPr>
        <p:spPr bwMode="auto">
          <a:xfrm>
            <a:off x="9748243" y="5087938"/>
            <a:ext cx="144661" cy="1920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FF384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 anchor="ctr"/>
          <a:lstStyle/>
          <a:p>
            <a:endParaRPr lang="en-US" kern="0" dirty="0">
              <a:solidFill>
                <a:sysClr val="windowText" lastClr="000000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15376" name="AutoShape 16"/>
          <p:cNvSpPr>
            <a:spLocks/>
          </p:cNvSpPr>
          <p:nvPr/>
        </p:nvSpPr>
        <p:spPr bwMode="auto">
          <a:xfrm>
            <a:off x="8617149" y="4789488"/>
            <a:ext cx="144066" cy="1920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A7A7A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 anchor="ctr"/>
          <a:lstStyle/>
          <a:p>
            <a:endParaRPr lang="en-US" kern="0" dirty="0">
              <a:solidFill>
                <a:srgbClr val="EC4631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15377" name="AutoShape 17"/>
          <p:cNvSpPr>
            <a:spLocks/>
          </p:cNvSpPr>
          <p:nvPr/>
        </p:nvSpPr>
        <p:spPr bwMode="auto">
          <a:xfrm>
            <a:off x="8758833" y="4789488"/>
            <a:ext cx="144066" cy="1920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A7A7A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 anchor="ctr"/>
          <a:lstStyle/>
          <a:p>
            <a:endParaRPr lang="en-US" kern="0" dirty="0">
              <a:solidFill>
                <a:srgbClr val="EC4631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15378" name="AutoShape 18"/>
          <p:cNvSpPr>
            <a:spLocks/>
          </p:cNvSpPr>
          <p:nvPr/>
        </p:nvSpPr>
        <p:spPr bwMode="auto">
          <a:xfrm>
            <a:off x="8898731" y="4789488"/>
            <a:ext cx="144066" cy="1920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A7A7A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 anchor="ctr"/>
          <a:lstStyle/>
          <a:p>
            <a:endParaRPr lang="en-US" kern="0" dirty="0">
              <a:solidFill>
                <a:srgbClr val="EC4631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15379" name="AutoShape 19"/>
          <p:cNvSpPr>
            <a:spLocks/>
          </p:cNvSpPr>
          <p:nvPr/>
        </p:nvSpPr>
        <p:spPr bwMode="auto">
          <a:xfrm>
            <a:off x="9042203" y="4791870"/>
            <a:ext cx="144661" cy="19288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A7A7A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 anchor="ctr"/>
          <a:lstStyle/>
          <a:p>
            <a:endParaRPr lang="en-US" kern="0" dirty="0">
              <a:solidFill>
                <a:srgbClr val="EC4631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15380" name="AutoShape 20"/>
          <p:cNvSpPr>
            <a:spLocks/>
          </p:cNvSpPr>
          <p:nvPr/>
        </p:nvSpPr>
        <p:spPr bwMode="auto">
          <a:xfrm>
            <a:off x="9184481" y="4791870"/>
            <a:ext cx="144066" cy="19288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A7A7A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 anchor="ctr"/>
          <a:lstStyle/>
          <a:p>
            <a:endParaRPr lang="en-US" kern="0" dirty="0">
              <a:solidFill>
                <a:srgbClr val="EC4631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15381" name="AutoShape 21"/>
          <p:cNvSpPr>
            <a:spLocks/>
          </p:cNvSpPr>
          <p:nvPr/>
        </p:nvSpPr>
        <p:spPr bwMode="auto">
          <a:xfrm>
            <a:off x="9324380" y="4791870"/>
            <a:ext cx="144066" cy="19288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A7A7A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 anchor="ctr"/>
          <a:lstStyle/>
          <a:p>
            <a:endParaRPr lang="en-US" kern="0" dirty="0">
              <a:solidFill>
                <a:srgbClr val="EC4631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15382" name="AutoShape 22"/>
          <p:cNvSpPr>
            <a:spLocks/>
          </p:cNvSpPr>
          <p:nvPr/>
        </p:nvSpPr>
        <p:spPr bwMode="auto">
          <a:xfrm>
            <a:off x="9461303" y="4791870"/>
            <a:ext cx="144661" cy="19288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A7A7A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 anchor="ctr"/>
          <a:lstStyle/>
          <a:p>
            <a:endParaRPr lang="en-US" kern="0" dirty="0">
              <a:solidFill>
                <a:sysClr val="windowText" lastClr="000000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15383" name="AutoShape 23"/>
          <p:cNvSpPr>
            <a:spLocks/>
          </p:cNvSpPr>
          <p:nvPr/>
        </p:nvSpPr>
        <p:spPr bwMode="auto">
          <a:xfrm>
            <a:off x="9603581" y="4791870"/>
            <a:ext cx="144066" cy="19288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A7A7A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 anchor="ctr"/>
          <a:lstStyle/>
          <a:p>
            <a:endParaRPr lang="en-US" kern="0" dirty="0">
              <a:solidFill>
                <a:sysClr val="windowText" lastClr="000000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15384" name="AutoShape 24"/>
          <p:cNvSpPr>
            <a:spLocks/>
          </p:cNvSpPr>
          <p:nvPr/>
        </p:nvSpPr>
        <p:spPr bwMode="auto">
          <a:xfrm>
            <a:off x="9743480" y="4791870"/>
            <a:ext cx="144066" cy="19288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FF384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 anchor="ctr"/>
          <a:lstStyle/>
          <a:p>
            <a:endParaRPr lang="en-US" kern="0" dirty="0">
              <a:solidFill>
                <a:sysClr val="windowText" lastClr="000000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15385" name="AutoShape 25"/>
          <p:cNvSpPr>
            <a:spLocks/>
          </p:cNvSpPr>
          <p:nvPr/>
        </p:nvSpPr>
        <p:spPr bwMode="auto">
          <a:xfrm>
            <a:off x="8621912" y="5381625"/>
            <a:ext cx="144661" cy="1920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A7A7A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 anchor="ctr"/>
          <a:lstStyle/>
          <a:p>
            <a:endParaRPr lang="en-US" kern="0" dirty="0">
              <a:solidFill>
                <a:srgbClr val="DDDDDD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15386" name="AutoShape 26"/>
          <p:cNvSpPr>
            <a:spLocks/>
          </p:cNvSpPr>
          <p:nvPr/>
        </p:nvSpPr>
        <p:spPr bwMode="auto">
          <a:xfrm>
            <a:off x="8764191" y="5381625"/>
            <a:ext cx="144066" cy="1920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A7A7A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 anchor="ctr"/>
          <a:lstStyle/>
          <a:p>
            <a:endParaRPr lang="en-US" kern="0" dirty="0">
              <a:solidFill>
                <a:srgbClr val="DDDDDD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15387" name="AutoShape 27"/>
          <p:cNvSpPr>
            <a:spLocks/>
          </p:cNvSpPr>
          <p:nvPr/>
        </p:nvSpPr>
        <p:spPr bwMode="auto">
          <a:xfrm>
            <a:off x="8904089" y="5381625"/>
            <a:ext cx="144066" cy="1920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A7A7A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 anchor="ctr"/>
          <a:lstStyle/>
          <a:p>
            <a:endParaRPr lang="en-US" kern="0" dirty="0">
              <a:solidFill>
                <a:srgbClr val="DDDDDD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15388" name="AutoShape 28"/>
          <p:cNvSpPr>
            <a:spLocks/>
          </p:cNvSpPr>
          <p:nvPr/>
        </p:nvSpPr>
        <p:spPr bwMode="auto">
          <a:xfrm>
            <a:off x="9047559" y="5384007"/>
            <a:ext cx="144066" cy="1920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A7A7A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 anchor="ctr"/>
          <a:lstStyle/>
          <a:p>
            <a:endParaRPr lang="en-US" kern="0" dirty="0">
              <a:solidFill>
                <a:srgbClr val="DDDDDD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15389" name="AutoShape 29"/>
          <p:cNvSpPr>
            <a:spLocks/>
          </p:cNvSpPr>
          <p:nvPr/>
        </p:nvSpPr>
        <p:spPr bwMode="auto">
          <a:xfrm>
            <a:off x="9189245" y="5384007"/>
            <a:ext cx="144661" cy="1920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A7A7A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 anchor="ctr"/>
          <a:lstStyle/>
          <a:p>
            <a:endParaRPr lang="en-US" kern="0" dirty="0">
              <a:solidFill>
                <a:srgbClr val="DDDDDD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15390" name="AutoShape 30"/>
          <p:cNvSpPr>
            <a:spLocks/>
          </p:cNvSpPr>
          <p:nvPr/>
        </p:nvSpPr>
        <p:spPr bwMode="auto">
          <a:xfrm>
            <a:off x="9329143" y="5384007"/>
            <a:ext cx="144661" cy="1920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A7A7A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 anchor="ctr"/>
          <a:lstStyle/>
          <a:p>
            <a:endParaRPr lang="en-US" kern="0" dirty="0">
              <a:solidFill>
                <a:srgbClr val="DDDDDD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15391" name="AutoShape 31"/>
          <p:cNvSpPr>
            <a:spLocks/>
          </p:cNvSpPr>
          <p:nvPr/>
        </p:nvSpPr>
        <p:spPr bwMode="auto">
          <a:xfrm>
            <a:off x="9466659" y="5384007"/>
            <a:ext cx="144066" cy="1920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A7A7A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 anchor="ctr"/>
          <a:lstStyle/>
          <a:p>
            <a:endParaRPr lang="en-US" kern="0" dirty="0">
              <a:solidFill>
                <a:srgbClr val="DDDDDD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15392" name="AutoShape 32"/>
          <p:cNvSpPr>
            <a:spLocks/>
          </p:cNvSpPr>
          <p:nvPr/>
        </p:nvSpPr>
        <p:spPr bwMode="auto">
          <a:xfrm>
            <a:off x="9608345" y="5384007"/>
            <a:ext cx="144661" cy="1920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A7A7A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 anchor="ctr"/>
          <a:lstStyle/>
          <a:p>
            <a:endParaRPr lang="en-US" kern="0" dirty="0">
              <a:solidFill>
                <a:sysClr val="windowText" lastClr="000000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15393" name="AutoShape 33"/>
          <p:cNvSpPr>
            <a:spLocks/>
          </p:cNvSpPr>
          <p:nvPr/>
        </p:nvSpPr>
        <p:spPr bwMode="auto">
          <a:xfrm>
            <a:off x="9748243" y="5384007"/>
            <a:ext cx="144661" cy="1920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FF384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 anchor="ctr"/>
          <a:lstStyle/>
          <a:p>
            <a:endParaRPr lang="en-US" kern="0" dirty="0">
              <a:solidFill>
                <a:sysClr val="windowText" lastClr="000000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15394" name="AutoShape 34"/>
          <p:cNvSpPr>
            <a:spLocks/>
          </p:cNvSpPr>
          <p:nvPr/>
        </p:nvSpPr>
        <p:spPr bwMode="auto">
          <a:xfrm>
            <a:off x="8621316" y="4496594"/>
            <a:ext cx="144066" cy="1920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A7A7A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 anchor="ctr"/>
          <a:lstStyle/>
          <a:p>
            <a:endParaRPr lang="en-US" kern="0" dirty="0">
              <a:solidFill>
                <a:sysClr val="windowText" lastClr="000000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15395" name="AutoShape 35"/>
          <p:cNvSpPr>
            <a:spLocks/>
          </p:cNvSpPr>
          <p:nvPr/>
        </p:nvSpPr>
        <p:spPr bwMode="auto">
          <a:xfrm>
            <a:off x="8763000" y="4496594"/>
            <a:ext cx="144066" cy="1920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A7A7A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 anchor="ctr"/>
          <a:lstStyle/>
          <a:p>
            <a:endParaRPr lang="en-US" kern="0" dirty="0">
              <a:solidFill>
                <a:sysClr val="windowText" lastClr="000000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15396" name="AutoShape 36"/>
          <p:cNvSpPr>
            <a:spLocks/>
          </p:cNvSpPr>
          <p:nvPr/>
        </p:nvSpPr>
        <p:spPr bwMode="auto">
          <a:xfrm>
            <a:off x="8902899" y="4496594"/>
            <a:ext cx="144066" cy="1920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A7A7A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 anchor="ctr"/>
          <a:lstStyle/>
          <a:p>
            <a:endParaRPr lang="en-US" kern="0" dirty="0">
              <a:solidFill>
                <a:sysClr val="windowText" lastClr="000000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15397" name="AutoShape 37"/>
          <p:cNvSpPr>
            <a:spLocks/>
          </p:cNvSpPr>
          <p:nvPr/>
        </p:nvSpPr>
        <p:spPr bwMode="auto">
          <a:xfrm>
            <a:off x="9046370" y="4498975"/>
            <a:ext cx="144661" cy="1920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A7A7A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 anchor="ctr"/>
          <a:lstStyle/>
          <a:p>
            <a:endParaRPr lang="en-US" kern="0" dirty="0">
              <a:solidFill>
                <a:sysClr val="windowText" lastClr="000000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15398" name="AutoShape 38"/>
          <p:cNvSpPr>
            <a:spLocks/>
          </p:cNvSpPr>
          <p:nvPr/>
        </p:nvSpPr>
        <p:spPr bwMode="auto">
          <a:xfrm>
            <a:off x="9188649" y="4498975"/>
            <a:ext cx="144066" cy="1920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A7A7A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 anchor="ctr"/>
          <a:lstStyle/>
          <a:p>
            <a:endParaRPr lang="en-US" kern="0" dirty="0">
              <a:solidFill>
                <a:sysClr val="windowText" lastClr="000000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15399" name="AutoShape 39"/>
          <p:cNvSpPr>
            <a:spLocks/>
          </p:cNvSpPr>
          <p:nvPr/>
        </p:nvSpPr>
        <p:spPr bwMode="auto">
          <a:xfrm>
            <a:off x="9328547" y="4498975"/>
            <a:ext cx="144066" cy="1920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A7A7A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 anchor="ctr"/>
          <a:lstStyle/>
          <a:p>
            <a:endParaRPr lang="en-US" kern="0" dirty="0">
              <a:solidFill>
                <a:sysClr val="windowText" lastClr="000000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15400" name="AutoShape 40"/>
          <p:cNvSpPr>
            <a:spLocks/>
          </p:cNvSpPr>
          <p:nvPr/>
        </p:nvSpPr>
        <p:spPr bwMode="auto">
          <a:xfrm>
            <a:off x="9465470" y="4498975"/>
            <a:ext cx="144661" cy="1920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A7A7A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 anchor="ctr"/>
          <a:lstStyle/>
          <a:p>
            <a:endParaRPr lang="en-US" kern="0" dirty="0">
              <a:solidFill>
                <a:sysClr val="windowText" lastClr="000000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15401" name="AutoShape 41"/>
          <p:cNvSpPr>
            <a:spLocks/>
          </p:cNvSpPr>
          <p:nvPr/>
        </p:nvSpPr>
        <p:spPr bwMode="auto">
          <a:xfrm>
            <a:off x="9607749" y="4498975"/>
            <a:ext cx="144066" cy="1920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FF384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 anchor="ctr"/>
          <a:lstStyle/>
          <a:p>
            <a:endParaRPr lang="en-US" kern="0" dirty="0">
              <a:solidFill>
                <a:sysClr val="windowText" lastClr="000000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15402" name="AutoShape 42"/>
          <p:cNvSpPr>
            <a:spLocks/>
          </p:cNvSpPr>
          <p:nvPr/>
        </p:nvSpPr>
        <p:spPr bwMode="auto">
          <a:xfrm>
            <a:off x="9747647" y="4498975"/>
            <a:ext cx="144066" cy="1920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FF384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 anchor="ctr"/>
          <a:lstStyle/>
          <a:p>
            <a:endParaRPr lang="en-US" kern="0" dirty="0">
              <a:solidFill>
                <a:sysClr val="windowText" lastClr="000000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15405" name="AutoShape 45"/>
          <p:cNvSpPr>
            <a:spLocks/>
          </p:cNvSpPr>
          <p:nvPr/>
        </p:nvSpPr>
        <p:spPr bwMode="auto">
          <a:xfrm>
            <a:off x="1802523" y="3706814"/>
            <a:ext cx="3726414" cy="8858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1209" tIns="51209" rIns="51209" bIns="51209"/>
          <a:lstStyle/>
          <a:p>
            <a:pPr>
              <a:lnSpc>
                <a:spcPct val="90000"/>
              </a:lnSpc>
            </a:pPr>
            <a:r>
              <a:rPr lang="en-US" sz="1700" kern="0" dirty="0">
                <a:solidFill>
                  <a:srgbClr val="A8A7A4"/>
                </a:solidFill>
                <a:latin typeface="Montserrat" charset="0"/>
                <a:sym typeface="Montserrat" charset="0"/>
              </a:rPr>
              <a:t>Humor about access and prevention </a:t>
            </a:r>
            <a:r>
              <a:rPr lang="en-US" sz="1700" kern="0" dirty="0">
                <a:solidFill>
                  <a:srgbClr val="FF0000"/>
                </a:solidFill>
                <a:latin typeface="Montserrat" charset="0"/>
                <a:sym typeface="Montserrat" charset="0"/>
              </a:rPr>
              <a:t>OK</a:t>
            </a:r>
          </a:p>
          <a:p>
            <a:pPr>
              <a:lnSpc>
                <a:spcPct val="90000"/>
              </a:lnSpc>
            </a:pPr>
            <a:endParaRPr lang="en-US" sz="1700" kern="0" dirty="0">
              <a:solidFill>
                <a:srgbClr val="A8A7A4"/>
              </a:solidFill>
              <a:latin typeface="Montserrat" charset="0"/>
              <a:sym typeface="Montserrat" charset="0"/>
            </a:endParaRPr>
          </a:p>
        </p:txBody>
      </p:sp>
      <p:sp>
        <p:nvSpPr>
          <p:cNvPr id="15406" name="AutoShape 46"/>
          <p:cNvSpPr>
            <a:spLocks/>
          </p:cNvSpPr>
          <p:nvPr/>
        </p:nvSpPr>
        <p:spPr bwMode="auto">
          <a:xfrm>
            <a:off x="4126706" y="2316163"/>
            <a:ext cx="144066" cy="1920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lnTo>
                  <a:pt x="0" y="10800"/>
                </a:lnTo>
                <a:close/>
              </a:path>
            </a:pathLst>
          </a:custGeom>
          <a:solidFill>
            <a:srgbClr val="FF384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 anchor="ctr"/>
          <a:lstStyle/>
          <a:p>
            <a:endParaRPr lang="en-US" kern="0" dirty="0">
              <a:solidFill>
                <a:srgbClr val="A7A7A7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15407" name="AutoShape 47"/>
          <p:cNvSpPr>
            <a:spLocks/>
          </p:cNvSpPr>
          <p:nvPr/>
        </p:nvSpPr>
        <p:spPr bwMode="auto">
          <a:xfrm>
            <a:off x="4268392" y="2316163"/>
            <a:ext cx="144661" cy="1920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lnTo>
                  <a:pt x="0" y="10800"/>
                </a:lnTo>
                <a:close/>
              </a:path>
            </a:pathLst>
          </a:custGeom>
          <a:solidFill>
            <a:srgbClr val="A7A7A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 anchor="ctr"/>
          <a:lstStyle/>
          <a:p>
            <a:endParaRPr lang="en-US" kern="0" dirty="0">
              <a:solidFill>
                <a:srgbClr val="A7A7A7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15408" name="AutoShape 48"/>
          <p:cNvSpPr>
            <a:spLocks/>
          </p:cNvSpPr>
          <p:nvPr/>
        </p:nvSpPr>
        <p:spPr bwMode="auto">
          <a:xfrm>
            <a:off x="4408290" y="2316163"/>
            <a:ext cx="144661" cy="1920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lnTo>
                  <a:pt x="0" y="10800"/>
                </a:lnTo>
                <a:close/>
              </a:path>
            </a:pathLst>
          </a:custGeom>
          <a:solidFill>
            <a:srgbClr val="A7A7A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 anchor="ctr"/>
          <a:lstStyle/>
          <a:p>
            <a:endParaRPr lang="en-US" kern="0" dirty="0">
              <a:solidFill>
                <a:srgbClr val="A7A7A7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15409" name="AutoShape 49"/>
          <p:cNvSpPr>
            <a:spLocks/>
          </p:cNvSpPr>
          <p:nvPr/>
        </p:nvSpPr>
        <p:spPr bwMode="auto">
          <a:xfrm>
            <a:off x="4552355" y="2318544"/>
            <a:ext cx="144066" cy="1920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lnTo>
                  <a:pt x="0" y="10800"/>
                </a:lnTo>
                <a:close/>
              </a:path>
            </a:pathLst>
          </a:custGeom>
          <a:solidFill>
            <a:srgbClr val="A7A7A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 anchor="ctr"/>
          <a:lstStyle/>
          <a:p>
            <a:endParaRPr lang="en-US" kern="0" dirty="0">
              <a:solidFill>
                <a:srgbClr val="A7A7A7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15410" name="AutoShape 50"/>
          <p:cNvSpPr>
            <a:spLocks/>
          </p:cNvSpPr>
          <p:nvPr/>
        </p:nvSpPr>
        <p:spPr bwMode="auto">
          <a:xfrm>
            <a:off x="4694039" y="2318544"/>
            <a:ext cx="144066" cy="1920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lnTo>
                  <a:pt x="0" y="10800"/>
                </a:lnTo>
                <a:close/>
              </a:path>
            </a:pathLst>
          </a:custGeom>
          <a:solidFill>
            <a:srgbClr val="A7A7A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 anchor="ctr"/>
          <a:lstStyle/>
          <a:p>
            <a:endParaRPr lang="en-US" kern="0" dirty="0">
              <a:solidFill>
                <a:srgbClr val="A7A7A7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15411" name="AutoShape 51"/>
          <p:cNvSpPr>
            <a:spLocks/>
          </p:cNvSpPr>
          <p:nvPr/>
        </p:nvSpPr>
        <p:spPr bwMode="auto">
          <a:xfrm>
            <a:off x="4833938" y="2318544"/>
            <a:ext cx="144066" cy="1920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lnTo>
                  <a:pt x="0" y="10800"/>
                </a:lnTo>
                <a:close/>
              </a:path>
            </a:pathLst>
          </a:custGeom>
          <a:solidFill>
            <a:srgbClr val="A7A7A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 anchor="ctr"/>
          <a:lstStyle/>
          <a:p>
            <a:endParaRPr lang="en-US" kern="0" dirty="0">
              <a:solidFill>
                <a:srgbClr val="A7A7A7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15412" name="AutoShape 52"/>
          <p:cNvSpPr>
            <a:spLocks/>
          </p:cNvSpPr>
          <p:nvPr/>
        </p:nvSpPr>
        <p:spPr bwMode="auto">
          <a:xfrm>
            <a:off x="4971455" y="2318544"/>
            <a:ext cx="144066" cy="1920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lnTo>
                  <a:pt x="0" y="10800"/>
                </a:lnTo>
                <a:close/>
              </a:path>
            </a:pathLst>
          </a:custGeom>
          <a:solidFill>
            <a:srgbClr val="A7A7A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 anchor="ctr"/>
          <a:lstStyle/>
          <a:p>
            <a:endParaRPr lang="en-US" kern="0" dirty="0">
              <a:solidFill>
                <a:srgbClr val="A7A7A7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15413" name="AutoShape 53"/>
          <p:cNvSpPr>
            <a:spLocks/>
          </p:cNvSpPr>
          <p:nvPr/>
        </p:nvSpPr>
        <p:spPr bwMode="auto">
          <a:xfrm>
            <a:off x="5113139" y="2318544"/>
            <a:ext cx="144066" cy="1920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lnTo>
                  <a:pt x="0" y="10800"/>
                </a:lnTo>
                <a:close/>
              </a:path>
            </a:pathLst>
          </a:custGeom>
          <a:solidFill>
            <a:srgbClr val="A7A7A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 anchor="ctr"/>
          <a:lstStyle/>
          <a:p>
            <a:endParaRPr lang="en-US" kern="0" dirty="0">
              <a:solidFill>
                <a:srgbClr val="A7A7A7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15414" name="AutoShape 54"/>
          <p:cNvSpPr>
            <a:spLocks/>
          </p:cNvSpPr>
          <p:nvPr/>
        </p:nvSpPr>
        <p:spPr bwMode="auto">
          <a:xfrm>
            <a:off x="5253038" y="2318544"/>
            <a:ext cx="144066" cy="1920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lnTo>
                  <a:pt x="0" y="10800"/>
                </a:lnTo>
                <a:close/>
              </a:path>
            </a:pathLst>
          </a:custGeom>
          <a:solidFill>
            <a:srgbClr val="A7A7A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 anchor="ctr"/>
          <a:lstStyle/>
          <a:p>
            <a:endParaRPr lang="en-US" kern="0" dirty="0">
              <a:solidFill>
                <a:srgbClr val="A7A7A7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15415" name="AutoShape 55"/>
          <p:cNvSpPr>
            <a:spLocks/>
          </p:cNvSpPr>
          <p:nvPr/>
        </p:nvSpPr>
        <p:spPr bwMode="auto">
          <a:xfrm>
            <a:off x="4121350" y="2020094"/>
            <a:ext cx="144661" cy="1920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lnTo>
                  <a:pt x="0" y="10800"/>
                </a:lnTo>
                <a:close/>
              </a:path>
            </a:pathLst>
          </a:custGeom>
          <a:solidFill>
            <a:srgbClr val="FF384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 anchor="ctr"/>
          <a:lstStyle/>
          <a:p>
            <a:endParaRPr lang="en-US" kern="0" dirty="0">
              <a:solidFill>
                <a:srgbClr val="A7A7A7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15416" name="AutoShape 56"/>
          <p:cNvSpPr>
            <a:spLocks/>
          </p:cNvSpPr>
          <p:nvPr/>
        </p:nvSpPr>
        <p:spPr bwMode="auto">
          <a:xfrm>
            <a:off x="4263628" y="2020094"/>
            <a:ext cx="144066" cy="1920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lnTo>
                  <a:pt x="0" y="10800"/>
                </a:lnTo>
                <a:close/>
              </a:path>
            </a:pathLst>
          </a:custGeom>
          <a:solidFill>
            <a:srgbClr val="FF384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 anchor="ctr"/>
          <a:lstStyle/>
          <a:p>
            <a:endParaRPr lang="en-US" kern="0" dirty="0">
              <a:solidFill>
                <a:srgbClr val="A7A7A7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15417" name="AutoShape 57"/>
          <p:cNvSpPr>
            <a:spLocks/>
          </p:cNvSpPr>
          <p:nvPr/>
        </p:nvSpPr>
        <p:spPr bwMode="auto">
          <a:xfrm>
            <a:off x="4403527" y="2020094"/>
            <a:ext cx="144066" cy="1920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lnTo>
                  <a:pt x="0" y="10800"/>
                </a:lnTo>
                <a:close/>
              </a:path>
            </a:pathLst>
          </a:custGeom>
          <a:solidFill>
            <a:srgbClr val="A7A7A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 anchor="ctr"/>
          <a:lstStyle/>
          <a:p>
            <a:endParaRPr lang="en-US" kern="0" dirty="0">
              <a:solidFill>
                <a:srgbClr val="A7A7A7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15418" name="AutoShape 58"/>
          <p:cNvSpPr>
            <a:spLocks/>
          </p:cNvSpPr>
          <p:nvPr/>
        </p:nvSpPr>
        <p:spPr bwMode="auto">
          <a:xfrm>
            <a:off x="4546997" y="2022475"/>
            <a:ext cx="144066" cy="19288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lnTo>
                  <a:pt x="0" y="10800"/>
                </a:lnTo>
                <a:close/>
              </a:path>
            </a:pathLst>
          </a:custGeom>
          <a:solidFill>
            <a:srgbClr val="A7A7A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 anchor="ctr"/>
          <a:lstStyle/>
          <a:p>
            <a:endParaRPr lang="en-US" kern="0" dirty="0">
              <a:solidFill>
                <a:srgbClr val="A7A7A7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15419" name="AutoShape 59"/>
          <p:cNvSpPr>
            <a:spLocks/>
          </p:cNvSpPr>
          <p:nvPr/>
        </p:nvSpPr>
        <p:spPr bwMode="auto">
          <a:xfrm>
            <a:off x="4688683" y="2022475"/>
            <a:ext cx="144661" cy="19288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lnTo>
                  <a:pt x="0" y="10800"/>
                </a:lnTo>
                <a:close/>
              </a:path>
            </a:pathLst>
          </a:custGeom>
          <a:solidFill>
            <a:srgbClr val="A7A7A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 anchor="ctr"/>
          <a:lstStyle/>
          <a:p>
            <a:endParaRPr lang="en-US" kern="0" dirty="0">
              <a:solidFill>
                <a:srgbClr val="A7A7A7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15420" name="AutoShape 60"/>
          <p:cNvSpPr>
            <a:spLocks/>
          </p:cNvSpPr>
          <p:nvPr/>
        </p:nvSpPr>
        <p:spPr bwMode="auto">
          <a:xfrm>
            <a:off x="4828581" y="2022475"/>
            <a:ext cx="144661" cy="19288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lnTo>
                  <a:pt x="0" y="10800"/>
                </a:lnTo>
                <a:close/>
              </a:path>
            </a:pathLst>
          </a:custGeom>
          <a:solidFill>
            <a:srgbClr val="A7A7A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 anchor="ctr"/>
          <a:lstStyle/>
          <a:p>
            <a:endParaRPr lang="en-US" kern="0" dirty="0">
              <a:solidFill>
                <a:srgbClr val="A7A7A7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15421" name="AutoShape 61"/>
          <p:cNvSpPr>
            <a:spLocks/>
          </p:cNvSpPr>
          <p:nvPr/>
        </p:nvSpPr>
        <p:spPr bwMode="auto">
          <a:xfrm>
            <a:off x="4966097" y="2022475"/>
            <a:ext cx="144066" cy="19288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lnTo>
                  <a:pt x="0" y="10800"/>
                </a:lnTo>
                <a:close/>
              </a:path>
            </a:pathLst>
          </a:custGeom>
          <a:solidFill>
            <a:srgbClr val="A7A7A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 anchor="ctr"/>
          <a:lstStyle/>
          <a:p>
            <a:endParaRPr lang="en-US" kern="0" dirty="0">
              <a:solidFill>
                <a:srgbClr val="A7A7A7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15422" name="AutoShape 62"/>
          <p:cNvSpPr>
            <a:spLocks/>
          </p:cNvSpPr>
          <p:nvPr/>
        </p:nvSpPr>
        <p:spPr bwMode="auto">
          <a:xfrm>
            <a:off x="5107783" y="2022475"/>
            <a:ext cx="144661" cy="19288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lnTo>
                  <a:pt x="0" y="10800"/>
                </a:lnTo>
                <a:close/>
              </a:path>
            </a:pathLst>
          </a:custGeom>
          <a:solidFill>
            <a:srgbClr val="A7A7A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 anchor="ctr"/>
          <a:lstStyle/>
          <a:p>
            <a:endParaRPr lang="en-US" kern="0" dirty="0">
              <a:solidFill>
                <a:srgbClr val="A7A7A7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15423" name="AutoShape 63"/>
          <p:cNvSpPr>
            <a:spLocks/>
          </p:cNvSpPr>
          <p:nvPr/>
        </p:nvSpPr>
        <p:spPr bwMode="auto">
          <a:xfrm>
            <a:off x="5247681" y="2022475"/>
            <a:ext cx="144661" cy="19288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lnTo>
                  <a:pt x="0" y="10800"/>
                </a:lnTo>
                <a:close/>
              </a:path>
            </a:pathLst>
          </a:custGeom>
          <a:solidFill>
            <a:srgbClr val="A7A7A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 anchor="ctr"/>
          <a:lstStyle/>
          <a:p>
            <a:endParaRPr lang="en-US" kern="0" dirty="0">
              <a:solidFill>
                <a:srgbClr val="A7A7A7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15424" name="AutoShape 64"/>
          <p:cNvSpPr>
            <a:spLocks/>
          </p:cNvSpPr>
          <p:nvPr/>
        </p:nvSpPr>
        <p:spPr bwMode="auto">
          <a:xfrm>
            <a:off x="4126706" y="2612232"/>
            <a:ext cx="144066" cy="1920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lnTo>
                  <a:pt x="0" y="10800"/>
                </a:lnTo>
                <a:close/>
              </a:path>
            </a:pathLst>
          </a:custGeom>
          <a:solidFill>
            <a:srgbClr val="FF384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 anchor="ctr"/>
          <a:lstStyle/>
          <a:p>
            <a:endParaRPr lang="en-US" kern="0" dirty="0">
              <a:solidFill>
                <a:srgbClr val="A7A7A7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15425" name="AutoShape 65"/>
          <p:cNvSpPr>
            <a:spLocks/>
          </p:cNvSpPr>
          <p:nvPr/>
        </p:nvSpPr>
        <p:spPr bwMode="auto">
          <a:xfrm>
            <a:off x="4268392" y="2612232"/>
            <a:ext cx="144661" cy="1920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lnTo>
                  <a:pt x="0" y="10800"/>
                </a:lnTo>
                <a:close/>
              </a:path>
            </a:pathLst>
          </a:custGeom>
          <a:solidFill>
            <a:srgbClr val="A7A7A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 anchor="ctr"/>
          <a:lstStyle/>
          <a:p>
            <a:endParaRPr lang="en-US" kern="0" dirty="0">
              <a:solidFill>
                <a:srgbClr val="A7A7A7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15426" name="AutoShape 66"/>
          <p:cNvSpPr>
            <a:spLocks/>
          </p:cNvSpPr>
          <p:nvPr/>
        </p:nvSpPr>
        <p:spPr bwMode="auto">
          <a:xfrm>
            <a:off x="4408290" y="2612232"/>
            <a:ext cx="144661" cy="1920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lnTo>
                  <a:pt x="0" y="10800"/>
                </a:lnTo>
                <a:close/>
              </a:path>
            </a:pathLst>
          </a:custGeom>
          <a:solidFill>
            <a:srgbClr val="A7A7A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 anchor="ctr"/>
          <a:lstStyle/>
          <a:p>
            <a:endParaRPr lang="en-US" kern="0" dirty="0">
              <a:solidFill>
                <a:srgbClr val="A7A7A7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15427" name="AutoShape 67"/>
          <p:cNvSpPr>
            <a:spLocks/>
          </p:cNvSpPr>
          <p:nvPr/>
        </p:nvSpPr>
        <p:spPr bwMode="auto">
          <a:xfrm>
            <a:off x="4552355" y="2614613"/>
            <a:ext cx="144066" cy="1920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lnTo>
                  <a:pt x="0" y="10800"/>
                </a:lnTo>
                <a:close/>
              </a:path>
            </a:pathLst>
          </a:custGeom>
          <a:solidFill>
            <a:srgbClr val="A7A7A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 anchor="ctr"/>
          <a:lstStyle/>
          <a:p>
            <a:endParaRPr lang="en-US" kern="0" dirty="0">
              <a:solidFill>
                <a:srgbClr val="A7A7A7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15428" name="AutoShape 68"/>
          <p:cNvSpPr>
            <a:spLocks/>
          </p:cNvSpPr>
          <p:nvPr/>
        </p:nvSpPr>
        <p:spPr bwMode="auto">
          <a:xfrm>
            <a:off x="4694039" y="2614613"/>
            <a:ext cx="144066" cy="1920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lnTo>
                  <a:pt x="0" y="10800"/>
                </a:lnTo>
                <a:close/>
              </a:path>
            </a:pathLst>
          </a:custGeom>
          <a:solidFill>
            <a:srgbClr val="A7A7A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 anchor="ctr"/>
          <a:lstStyle/>
          <a:p>
            <a:endParaRPr lang="en-US" kern="0" dirty="0">
              <a:solidFill>
                <a:srgbClr val="A7A7A7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15429" name="AutoShape 69"/>
          <p:cNvSpPr>
            <a:spLocks/>
          </p:cNvSpPr>
          <p:nvPr/>
        </p:nvSpPr>
        <p:spPr bwMode="auto">
          <a:xfrm>
            <a:off x="4833938" y="2614613"/>
            <a:ext cx="144066" cy="1920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lnTo>
                  <a:pt x="0" y="10800"/>
                </a:lnTo>
                <a:close/>
              </a:path>
            </a:pathLst>
          </a:custGeom>
          <a:solidFill>
            <a:srgbClr val="A7A7A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 anchor="ctr"/>
          <a:lstStyle/>
          <a:p>
            <a:endParaRPr lang="en-US" kern="0" dirty="0">
              <a:solidFill>
                <a:srgbClr val="A7A7A7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15430" name="AutoShape 70"/>
          <p:cNvSpPr>
            <a:spLocks/>
          </p:cNvSpPr>
          <p:nvPr/>
        </p:nvSpPr>
        <p:spPr bwMode="auto">
          <a:xfrm>
            <a:off x="4971455" y="2614613"/>
            <a:ext cx="144066" cy="1920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lnTo>
                  <a:pt x="0" y="10800"/>
                </a:lnTo>
                <a:close/>
              </a:path>
            </a:pathLst>
          </a:custGeom>
          <a:solidFill>
            <a:srgbClr val="A7A7A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 anchor="ctr"/>
          <a:lstStyle/>
          <a:p>
            <a:endParaRPr lang="en-US" kern="0" dirty="0">
              <a:solidFill>
                <a:srgbClr val="A7A7A7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15431" name="AutoShape 71"/>
          <p:cNvSpPr>
            <a:spLocks/>
          </p:cNvSpPr>
          <p:nvPr/>
        </p:nvSpPr>
        <p:spPr bwMode="auto">
          <a:xfrm>
            <a:off x="5113139" y="2614613"/>
            <a:ext cx="144066" cy="1920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lnTo>
                  <a:pt x="0" y="10800"/>
                </a:lnTo>
                <a:close/>
              </a:path>
            </a:pathLst>
          </a:custGeom>
          <a:solidFill>
            <a:srgbClr val="A7A7A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 anchor="ctr"/>
          <a:lstStyle/>
          <a:p>
            <a:endParaRPr lang="en-US" kern="0" dirty="0">
              <a:solidFill>
                <a:srgbClr val="A7A7A7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15432" name="AutoShape 72"/>
          <p:cNvSpPr>
            <a:spLocks/>
          </p:cNvSpPr>
          <p:nvPr/>
        </p:nvSpPr>
        <p:spPr bwMode="auto">
          <a:xfrm>
            <a:off x="5253038" y="2614613"/>
            <a:ext cx="144066" cy="1920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lnTo>
                  <a:pt x="0" y="10800"/>
                </a:lnTo>
                <a:close/>
              </a:path>
            </a:pathLst>
          </a:custGeom>
          <a:solidFill>
            <a:srgbClr val="A7A7A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 anchor="ctr"/>
          <a:lstStyle/>
          <a:p>
            <a:endParaRPr lang="en-US" kern="0" dirty="0">
              <a:solidFill>
                <a:srgbClr val="A7A7A7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15433" name="AutoShape 73"/>
          <p:cNvSpPr>
            <a:spLocks/>
          </p:cNvSpPr>
          <p:nvPr/>
        </p:nvSpPr>
        <p:spPr bwMode="auto">
          <a:xfrm>
            <a:off x="4125517" y="1727200"/>
            <a:ext cx="144661" cy="1920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lnTo>
                  <a:pt x="0" y="10800"/>
                </a:lnTo>
                <a:close/>
              </a:path>
            </a:pathLst>
          </a:custGeom>
          <a:solidFill>
            <a:srgbClr val="FF384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 anchor="ctr"/>
          <a:lstStyle/>
          <a:p>
            <a:endParaRPr lang="en-US" kern="0" dirty="0">
              <a:solidFill>
                <a:srgbClr val="A7A7A7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15434" name="AutoShape 74"/>
          <p:cNvSpPr>
            <a:spLocks/>
          </p:cNvSpPr>
          <p:nvPr/>
        </p:nvSpPr>
        <p:spPr bwMode="auto">
          <a:xfrm>
            <a:off x="4267796" y="1727200"/>
            <a:ext cx="144066" cy="1920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lnTo>
                  <a:pt x="0" y="10800"/>
                </a:lnTo>
                <a:close/>
              </a:path>
            </a:pathLst>
          </a:custGeom>
          <a:solidFill>
            <a:srgbClr val="A7A7A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 anchor="ctr"/>
          <a:lstStyle/>
          <a:p>
            <a:endParaRPr lang="en-US" kern="0" dirty="0">
              <a:solidFill>
                <a:srgbClr val="A7A7A7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15435" name="AutoShape 75"/>
          <p:cNvSpPr>
            <a:spLocks/>
          </p:cNvSpPr>
          <p:nvPr/>
        </p:nvSpPr>
        <p:spPr bwMode="auto">
          <a:xfrm>
            <a:off x="4407694" y="1727200"/>
            <a:ext cx="144066" cy="1920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lnTo>
                  <a:pt x="0" y="10800"/>
                </a:lnTo>
                <a:close/>
              </a:path>
            </a:pathLst>
          </a:custGeom>
          <a:solidFill>
            <a:srgbClr val="A7A7A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 anchor="ctr"/>
          <a:lstStyle/>
          <a:p>
            <a:endParaRPr lang="en-US" kern="0" dirty="0">
              <a:solidFill>
                <a:srgbClr val="A7A7A7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15436" name="AutoShape 76"/>
          <p:cNvSpPr>
            <a:spLocks/>
          </p:cNvSpPr>
          <p:nvPr/>
        </p:nvSpPr>
        <p:spPr bwMode="auto">
          <a:xfrm>
            <a:off x="4551164" y="1729582"/>
            <a:ext cx="144066" cy="1920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lnTo>
                  <a:pt x="0" y="10800"/>
                </a:lnTo>
                <a:close/>
              </a:path>
            </a:pathLst>
          </a:custGeom>
          <a:solidFill>
            <a:srgbClr val="A7A7A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 anchor="ctr"/>
          <a:lstStyle/>
          <a:p>
            <a:endParaRPr lang="en-US" kern="0" dirty="0">
              <a:solidFill>
                <a:srgbClr val="A7A7A7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15437" name="AutoShape 77"/>
          <p:cNvSpPr>
            <a:spLocks/>
          </p:cNvSpPr>
          <p:nvPr/>
        </p:nvSpPr>
        <p:spPr bwMode="auto">
          <a:xfrm>
            <a:off x="4692850" y="1729582"/>
            <a:ext cx="144661" cy="1920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lnTo>
                  <a:pt x="0" y="10800"/>
                </a:lnTo>
                <a:close/>
              </a:path>
            </a:pathLst>
          </a:custGeom>
          <a:solidFill>
            <a:srgbClr val="A7A7A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 anchor="ctr"/>
          <a:lstStyle/>
          <a:p>
            <a:endParaRPr lang="en-US" kern="0" dirty="0">
              <a:solidFill>
                <a:srgbClr val="A7A7A7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15438" name="AutoShape 78"/>
          <p:cNvSpPr>
            <a:spLocks/>
          </p:cNvSpPr>
          <p:nvPr/>
        </p:nvSpPr>
        <p:spPr bwMode="auto">
          <a:xfrm>
            <a:off x="4832748" y="1729582"/>
            <a:ext cx="144661" cy="1920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lnTo>
                  <a:pt x="0" y="10800"/>
                </a:lnTo>
                <a:close/>
              </a:path>
            </a:pathLst>
          </a:custGeom>
          <a:solidFill>
            <a:srgbClr val="A7A7A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 anchor="ctr"/>
          <a:lstStyle/>
          <a:p>
            <a:endParaRPr lang="en-US" kern="0" dirty="0">
              <a:solidFill>
                <a:srgbClr val="A7A7A7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15439" name="AutoShape 79"/>
          <p:cNvSpPr>
            <a:spLocks/>
          </p:cNvSpPr>
          <p:nvPr/>
        </p:nvSpPr>
        <p:spPr bwMode="auto">
          <a:xfrm>
            <a:off x="4970264" y="1729582"/>
            <a:ext cx="144066" cy="1920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lnTo>
                  <a:pt x="0" y="10800"/>
                </a:lnTo>
                <a:close/>
              </a:path>
            </a:pathLst>
          </a:custGeom>
          <a:solidFill>
            <a:srgbClr val="A7A7A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 anchor="ctr"/>
          <a:lstStyle/>
          <a:p>
            <a:endParaRPr lang="en-US" kern="0" dirty="0">
              <a:solidFill>
                <a:srgbClr val="A7A7A7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15440" name="AutoShape 80"/>
          <p:cNvSpPr>
            <a:spLocks/>
          </p:cNvSpPr>
          <p:nvPr/>
        </p:nvSpPr>
        <p:spPr bwMode="auto">
          <a:xfrm>
            <a:off x="5111950" y="1729582"/>
            <a:ext cx="144661" cy="1920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lnTo>
                  <a:pt x="0" y="10800"/>
                </a:lnTo>
                <a:close/>
              </a:path>
            </a:pathLst>
          </a:custGeom>
          <a:solidFill>
            <a:srgbClr val="A7A7A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 anchor="ctr"/>
          <a:lstStyle/>
          <a:p>
            <a:endParaRPr lang="en-US" kern="0" dirty="0">
              <a:solidFill>
                <a:srgbClr val="A7A7A7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15441" name="AutoShape 81"/>
          <p:cNvSpPr>
            <a:spLocks/>
          </p:cNvSpPr>
          <p:nvPr/>
        </p:nvSpPr>
        <p:spPr bwMode="auto">
          <a:xfrm>
            <a:off x="5251848" y="1729582"/>
            <a:ext cx="144661" cy="1920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lnTo>
                  <a:pt x="0" y="10800"/>
                </a:lnTo>
                <a:close/>
              </a:path>
            </a:pathLst>
          </a:custGeom>
          <a:solidFill>
            <a:srgbClr val="A7A7A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 anchor="ctr"/>
          <a:lstStyle/>
          <a:p>
            <a:endParaRPr lang="en-US" kern="0" dirty="0">
              <a:solidFill>
                <a:srgbClr val="A7A7A7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15446" name="AutoShape 86"/>
          <p:cNvSpPr>
            <a:spLocks/>
          </p:cNvSpPr>
          <p:nvPr/>
        </p:nvSpPr>
        <p:spPr bwMode="auto">
          <a:xfrm rot="16200000">
            <a:off x="4930086" y="5403358"/>
            <a:ext cx="2375289" cy="32444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/>
          <a:lstStyle/>
          <a:p>
            <a:r>
              <a:rPr lang="en-US" sz="2100" kern="0" dirty="0">
                <a:solidFill>
                  <a:srgbClr val="FFFFFF"/>
                </a:solidFill>
                <a:latin typeface="Montserrat" charset="0"/>
                <a:cs typeface="Montserrat" charset="0"/>
                <a:sym typeface="Montserrat" charset="0"/>
              </a:rPr>
              <a:t>Learn</a:t>
            </a:r>
            <a:r>
              <a:rPr lang="en-US" sz="2100" kern="0" dirty="0">
                <a:solidFill>
                  <a:sysClr val="windowText" lastClr="000000"/>
                </a:solidFill>
                <a:latin typeface="Montserrat" charset="0"/>
                <a:cs typeface="Montserrat" charset="0"/>
                <a:sym typeface="Montserrat" charset="0"/>
              </a:rPr>
              <a:t> </a:t>
            </a:r>
            <a:r>
              <a:rPr lang="en-US" sz="2100" kern="0" dirty="0">
                <a:solidFill>
                  <a:srgbClr val="FF3841"/>
                </a:solidFill>
                <a:latin typeface="Montserrat" charset="0"/>
                <a:cs typeface="Montserrat" charset="0"/>
                <a:sym typeface="Montserrat" charset="0"/>
              </a:rPr>
              <a:t>THIS rule</a:t>
            </a:r>
            <a:endParaRPr lang="en-US" kern="0" dirty="0">
              <a:solidFill>
                <a:sysClr val="windowText" lastClr="000000"/>
              </a:solidFill>
            </a:endParaRPr>
          </a:p>
        </p:txBody>
      </p:sp>
      <p:pic>
        <p:nvPicPr>
          <p:cNvPr id="93" name="Picture Placeholder 6"/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>
          <a:xfrm>
            <a:off x="6283944" y="986632"/>
            <a:ext cx="2213669" cy="2951559"/>
          </a:xfrm>
        </p:spPr>
      </p:pic>
      <p:sp>
        <p:nvSpPr>
          <p:cNvPr id="3" name="Rectangle 2"/>
          <p:cNvSpPr/>
          <p:nvPr/>
        </p:nvSpPr>
        <p:spPr>
          <a:xfrm>
            <a:off x="5947022" y="615241"/>
            <a:ext cx="4406566" cy="274228"/>
          </a:xfrm>
          <a:prstGeom prst="rect">
            <a:avLst/>
          </a:prstGeom>
        </p:spPr>
        <p:txBody>
          <a:bodyPr wrap="none" lIns="38405" tIns="19202" rIns="38405" bIns="19202">
            <a:spAutoFit/>
          </a:bodyPr>
          <a:lstStyle/>
          <a:p>
            <a:pPr>
              <a:lnSpc>
                <a:spcPct val="90000"/>
              </a:lnSpc>
            </a:pPr>
            <a:r>
              <a:rPr lang="en-US" sz="1700" kern="0" dirty="0">
                <a:solidFill>
                  <a:srgbClr val="A8A7A4"/>
                </a:solidFill>
                <a:latin typeface="Montserrat" charset="0"/>
                <a:sym typeface="Montserrat" charset="0"/>
              </a:rPr>
              <a:t>Humor about complex medical care </a:t>
            </a:r>
            <a:r>
              <a:rPr lang="en-US" sz="1700" kern="0" dirty="0">
                <a:solidFill>
                  <a:srgbClr val="FF0000"/>
                </a:solidFill>
                <a:latin typeface="Montserrat" charset="0"/>
                <a:sym typeface="Montserrat" charset="0"/>
              </a:rPr>
              <a:t>NOT OK</a:t>
            </a:r>
            <a:endParaRPr lang="en-US" sz="1700" kern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371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4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4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05" grpId="0" autoUpdateAnimBg="0"/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/>
          <p:cNvSpPr/>
          <p:nvPr/>
        </p:nvSpPr>
        <p:spPr bwMode="auto">
          <a:xfrm rot="5400000">
            <a:off x="2437047" y="466838"/>
            <a:ext cx="2781511" cy="2655452"/>
          </a:xfrm>
          <a:prstGeom prst="rightArrow">
            <a:avLst/>
          </a:prstGeom>
          <a:solidFill>
            <a:schemeClr val="tx2">
              <a:alpha val="4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19202" tIns="19202" rIns="19202" bIns="19202" numCol="1" rtlCol="0" anchor="ctr" anchorCtr="0" compatLnSpc="1">
            <a:prstTxWarp prst="textNoShape">
              <a:avLst/>
            </a:prstTxWarp>
          </a:bodyPr>
          <a:lstStyle/>
          <a:p>
            <a:pPr marL="512064" defTabSz="512064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kern="0" dirty="0">
              <a:solidFill>
                <a:schemeClr val="tx2"/>
              </a:solidFill>
              <a:latin typeface="Calibri" charset="0"/>
              <a:ea typeface="Arial" charset="0"/>
              <a:cs typeface="Calibri" charset="0"/>
              <a:sym typeface="Calibri" charset="0"/>
            </a:endParaRPr>
          </a:p>
        </p:txBody>
      </p:sp>
      <p:sp>
        <p:nvSpPr>
          <p:cNvPr id="81921" name="AutoShape 1"/>
          <p:cNvSpPr>
            <a:spLocks/>
          </p:cNvSpPr>
          <p:nvPr/>
        </p:nvSpPr>
        <p:spPr bwMode="auto">
          <a:xfrm>
            <a:off x="3041453" y="3047206"/>
            <a:ext cx="608409" cy="812006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9"/>
                  <a:pt x="6724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noFill/>
          <a:ln w="25400" cap="flat" cmpd="sng">
            <a:solidFill>
              <a:srgbClr val="A8A8A8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81922" name="AutoShape 2"/>
          <p:cNvSpPr>
            <a:spLocks/>
          </p:cNvSpPr>
          <p:nvPr/>
        </p:nvSpPr>
        <p:spPr bwMode="auto">
          <a:xfrm>
            <a:off x="2103241" y="3055145"/>
            <a:ext cx="608409" cy="811213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9"/>
                  <a:pt x="6724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noFill/>
          <a:ln w="25400" cap="flat" cmpd="sng">
            <a:solidFill>
              <a:srgbClr val="A8A8A8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81923" name="AutoShape 3"/>
          <p:cNvSpPr>
            <a:spLocks/>
          </p:cNvSpPr>
          <p:nvPr/>
        </p:nvSpPr>
        <p:spPr bwMode="auto">
          <a:xfrm>
            <a:off x="3957043" y="3059907"/>
            <a:ext cx="609005" cy="812006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9"/>
                  <a:pt x="6724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noFill/>
          <a:ln w="25400" cap="flat" cmpd="sng">
            <a:solidFill>
              <a:srgbClr val="A8A8A8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81924" name="AutoShape 4"/>
          <p:cNvSpPr>
            <a:spLocks/>
          </p:cNvSpPr>
          <p:nvPr/>
        </p:nvSpPr>
        <p:spPr bwMode="auto">
          <a:xfrm>
            <a:off x="4890493" y="3066257"/>
            <a:ext cx="609005" cy="812006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9"/>
                  <a:pt x="6724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noFill/>
          <a:ln w="25400" cap="flat" cmpd="sng">
            <a:solidFill>
              <a:srgbClr val="A8A8A8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81925" name="AutoShape 5"/>
          <p:cNvSpPr>
            <a:spLocks/>
          </p:cNvSpPr>
          <p:nvPr/>
        </p:nvSpPr>
        <p:spPr bwMode="auto">
          <a:xfrm>
            <a:off x="7083028" y="738982"/>
            <a:ext cx="1882378" cy="1524794"/>
          </a:xfrm>
          <a:custGeom>
            <a:avLst/>
            <a:gdLst>
              <a:gd name="T0" fmla="+- 0 10853 211"/>
              <a:gd name="T1" fmla="*/ T0 w 21284"/>
              <a:gd name="T2" fmla="+- 0 10828 57"/>
              <a:gd name="T3" fmla="*/ 10828 h 21543"/>
              <a:gd name="T4" fmla="+- 0 10853 211"/>
              <a:gd name="T5" fmla="*/ T4 w 21284"/>
              <a:gd name="T6" fmla="+- 0 10828 57"/>
              <a:gd name="T7" fmla="*/ 10828 h 21543"/>
              <a:gd name="T8" fmla="+- 0 10853 211"/>
              <a:gd name="T9" fmla="*/ T8 w 21284"/>
              <a:gd name="T10" fmla="+- 0 10828 57"/>
              <a:gd name="T11" fmla="*/ 10828 h 21543"/>
              <a:gd name="T12" fmla="+- 0 10853 211"/>
              <a:gd name="T13" fmla="*/ T12 w 21284"/>
              <a:gd name="T14" fmla="+- 0 10828 57"/>
              <a:gd name="T15" fmla="*/ 10828 h 21543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21284" h="21543">
                <a:moveTo>
                  <a:pt x="14722" y="21462"/>
                </a:moveTo>
                <a:cubicBezTo>
                  <a:pt x="15136" y="21452"/>
                  <a:pt x="15537" y="21214"/>
                  <a:pt x="15863" y="20788"/>
                </a:cubicBezTo>
                <a:cubicBezTo>
                  <a:pt x="16114" y="20461"/>
                  <a:pt x="16307" y="20041"/>
                  <a:pt x="16485" y="19617"/>
                </a:cubicBezTo>
                <a:cubicBezTo>
                  <a:pt x="16762" y="18960"/>
                  <a:pt x="17013" y="18268"/>
                  <a:pt x="17236" y="17541"/>
                </a:cubicBezTo>
                <a:lnTo>
                  <a:pt x="21051" y="6478"/>
                </a:lnTo>
                <a:cubicBezTo>
                  <a:pt x="21388" y="5227"/>
                  <a:pt x="21357" y="3786"/>
                  <a:pt x="20966" y="2579"/>
                </a:cubicBezTo>
                <a:cubicBezTo>
                  <a:pt x="20505" y="1155"/>
                  <a:pt x="19617" y="260"/>
                  <a:pt x="18646" y="240"/>
                </a:cubicBezTo>
                <a:lnTo>
                  <a:pt x="2680" y="4"/>
                </a:lnTo>
                <a:cubicBezTo>
                  <a:pt x="1914" y="-57"/>
                  <a:pt x="1174" y="460"/>
                  <a:pt x="664" y="1413"/>
                </a:cubicBezTo>
                <a:cubicBezTo>
                  <a:pt x="-75" y="2792"/>
                  <a:pt x="-211" y="4796"/>
                  <a:pt x="322" y="6416"/>
                </a:cubicBezTo>
                <a:lnTo>
                  <a:pt x="4081" y="18275"/>
                </a:lnTo>
                <a:cubicBezTo>
                  <a:pt x="4252" y="18820"/>
                  <a:pt x="4437" y="19344"/>
                  <a:pt x="4636" y="19849"/>
                </a:cubicBezTo>
                <a:cubicBezTo>
                  <a:pt x="4789" y="20239"/>
                  <a:pt x="4954" y="20628"/>
                  <a:pt x="5176" y="20931"/>
                </a:cubicBezTo>
                <a:cubicBezTo>
                  <a:pt x="5453" y="21311"/>
                  <a:pt x="5799" y="21526"/>
                  <a:pt x="6158" y="21542"/>
                </a:cubicBezTo>
                <a:lnTo>
                  <a:pt x="14722" y="21462"/>
                </a:lnTo>
                <a:close/>
              </a:path>
            </a:pathLst>
          </a:custGeom>
          <a:solidFill>
            <a:srgbClr val="A7A7A7"/>
          </a:solidFill>
          <a:ln>
            <a:noFill/>
          </a:ln>
          <a:effectLst>
            <a:outerShdw blurRad="190500" dist="8455" dir="5400000" algn="ctr" rotWithShape="0">
              <a:srgbClr val="000000">
                <a:alpha val="61115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kern="0" dirty="0">
              <a:solidFill>
                <a:srgbClr val="A8A8A8"/>
              </a:solidFill>
            </a:endParaRPr>
          </a:p>
        </p:txBody>
      </p:sp>
      <p:sp>
        <p:nvSpPr>
          <p:cNvPr id="81926" name="AutoShape 6"/>
          <p:cNvSpPr>
            <a:spLocks/>
          </p:cNvSpPr>
          <p:nvPr/>
        </p:nvSpPr>
        <p:spPr bwMode="auto">
          <a:xfrm rot="3600000">
            <a:off x="8025706" y="1892798"/>
            <a:ext cx="2509838" cy="1143595"/>
          </a:xfrm>
          <a:custGeom>
            <a:avLst/>
            <a:gdLst>
              <a:gd name="T0" fmla="+- 0 10853 211"/>
              <a:gd name="T1" fmla="*/ T0 w 21284"/>
              <a:gd name="T2" fmla="+- 0 10828 57"/>
              <a:gd name="T3" fmla="*/ 10828 h 21543"/>
              <a:gd name="T4" fmla="+- 0 10853 211"/>
              <a:gd name="T5" fmla="*/ T4 w 21284"/>
              <a:gd name="T6" fmla="+- 0 10828 57"/>
              <a:gd name="T7" fmla="*/ 10828 h 21543"/>
              <a:gd name="T8" fmla="+- 0 10853 211"/>
              <a:gd name="T9" fmla="*/ T8 w 21284"/>
              <a:gd name="T10" fmla="+- 0 10828 57"/>
              <a:gd name="T11" fmla="*/ 10828 h 21543"/>
              <a:gd name="T12" fmla="+- 0 10853 211"/>
              <a:gd name="T13" fmla="*/ T12 w 21284"/>
              <a:gd name="T14" fmla="+- 0 10828 57"/>
              <a:gd name="T15" fmla="*/ 10828 h 21543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21284" h="21543">
                <a:moveTo>
                  <a:pt x="14722" y="21462"/>
                </a:moveTo>
                <a:cubicBezTo>
                  <a:pt x="15136" y="21452"/>
                  <a:pt x="15537" y="21214"/>
                  <a:pt x="15863" y="20788"/>
                </a:cubicBezTo>
                <a:cubicBezTo>
                  <a:pt x="16114" y="20461"/>
                  <a:pt x="16307" y="20041"/>
                  <a:pt x="16485" y="19617"/>
                </a:cubicBezTo>
                <a:cubicBezTo>
                  <a:pt x="16762" y="18960"/>
                  <a:pt x="17013" y="18268"/>
                  <a:pt x="17236" y="17541"/>
                </a:cubicBezTo>
                <a:lnTo>
                  <a:pt x="21051" y="6478"/>
                </a:lnTo>
                <a:cubicBezTo>
                  <a:pt x="21388" y="5227"/>
                  <a:pt x="21357" y="3786"/>
                  <a:pt x="20966" y="2579"/>
                </a:cubicBezTo>
                <a:cubicBezTo>
                  <a:pt x="20505" y="1155"/>
                  <a:pt x="19617" y="260"/>
                  <a:pt x="18646" y="240"/>
                </a:cubicBezTo>
                <a:lnTo>
                  <a:pt x="2680" y="4"/>
                </a:lnTo>
                <a:cubicBezTo>
                  <a:pt x="1914" y="-57"/>
                  <a:pt x="1174" y="460"/>
                  <a:pt x="664" y="1413"/>
                </a:cubicBezTo>
                <a:cubicBezTo>
                  <a:pt x="-75" y="2792"/>
                  <a:pt x="-211" y="4796"/>
                  <a:pt x="322" y="6416"/>
                </a:cubicBezTo>
                <a:lnTo>
                  <a:pt x="4081" y="18275"/>
                </a:lnTo>
                <a:cubicBezTo>
                  <a:pt x="4252" y="18820"/>
                  <a:pt x="4437" y="19344"/>
                  <a:pt x="4636" y="19849"/>
                </a:cubicBezTo>
                <a:cubicBezTo>
                  <a:pt x="4789" y="20239"/>
                  <a:pt x="4954" y="20628"/>
                  <a:pt x="5176" y="20931"/>
                </a:cubicBezTo>
                <a:cubicBezTo>
                  <a:pt x="5453" y="21311"/>
                  <a:pt x="5799" y="21526"/>
                  <a:pt x="6158" y="21542"/>
                </a:cubicBezTo>
                <a:lnTo>
                  <a:pt x="14722" y="21462"/>
                </a:lnTo>
                <a:close/>
              </a:path>
            </a:pathLst>
          </a:custGeom>
          <a:solidFill>
            <a:srgbClr val="A7A7A7"/>
          </a:solidFill>
          <a:ln>
            <a:noFill/>
          </a:ln>
          <a:effectLst>
            <a:outerShdw blurRad="190500" dist="8455" dir="5400000" algn="ctr" rotWithShape="0">
              <a:srgbClr val="000000">
                <a:alpha val="61115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kern="0" dirty="0">
              <a:solidFill>
                <a:srgbClr val="A8A8A8"/>
              </a:solidFill>
            </a:endParaRPr>
          </a:p>
        </p:txBody>
      </p:sp>
      <p:sp>
        <p:nvSpPr>
          <p:cNvPr id="81927" name="AutoShape 7"/>
          <p:cNvSpPr>
            <a:spLocks/>
          </p:cNvSpPr>
          <p:nvPr/>
        </p:nvSpPr>
        <p:spPr bwMode="auto">
          <a:xfrm rot="7200000">
            <a:off x="8023324" y="3845423"/>
            <a:ext cx="2509838" cy="1143595"/>
          </a:xfrm>
          <a:custGeom>
            <a:avLst/>
            <a:gdLst>
              <a:gd name="T0" fmla="+- 0 10853 211"/>
              <a:gd name="T1" fmla="*/ T0 w 21284"/>
              <a:gd name="T2" fmla="+- 0 10828 57"/>
              <a:gd name="T3" fmla="*/ 10828 h 21543"/>
              <a:gd name="T4" fmla="+- 0 10853 211"/>
              <a:gd name="T5" fmla="*/ T4 w 21284"/>
              <a:gd name="T6" fmla="+- 0 10828 57"/>
              <a:gd name="T7" fmla="*/ 10828 h 21543"/>
              <a:gd name="T8" fmla="+- 0 10853 211"/>
              <a:gd name="T9" fmla="*/ T8 w 21284"/>
              <a:gd name="T10" fmla="+- 0 10828 57"/>
              <a:gd name="T11" fmla="*/ 10828 h 21543"/>
              <a:gd name="T12" fmla="+- 0 10853 211"/>
              <a:gd name="T13" fmla="*/ T12 w 21284"/>
              <a:gd name="T14" fmla="+- 0 10828 57"/>
              <a:gd name="T15" fmla="*/ 10828 h 21543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21284" h="21543">
                <a:moveTo>
                  <a:pt x="14722" y="21462"/>
                </a:moveTo>
                <a:cubicBezTo>
                  <a:pt x="15136" y="21452"/>
                  <a:pt x="15537" y="21214"/>
                  <a:pt x="15863" y="20788"/>
                </a:cubicBezTo>
                <a:cubicBezTo>
                  <a:pt x="16114" y="20461"/>
                  <a:pt x="16307" y="20041"/>
                  <a:pt x="16485" y="19617"/>
                </a:cubicBezTo>
                <a:cubicBezTo>
                  <a:pt x="16762" y="18960"/>
                  <a:pt x="17013" y="18268"/>
                  <a:pt x="17236" y="17541"/>
                </a:cubicBezTo>
                <a:lnTo>
                  <a:pt x="21051" y="6478"/>
                </a:lnTo>
                <a:cubicBezTo>
                  <a:pt x="21388" y="5227"/>
                  <a:pt x="21357" y="3786"/>
                  <a:pt x="20966" y="2579"/>
                </a:cubicBezTo>
                <a:cubicBezTo>
                  <a:pt x="20505" y="1155"/>
                  <a:pt x="19617" y="260"/>
                  <a:pt x="18646" y="240"/>
                </a:cubicBezTo>
                <a:lnTo>
                  <a:pt x="2680" y="4"/>
                </a:lnTo>
                <a:cubicBezTo>
                  <a:pt x="1914" y="-57"/>
                  <a:pt x="1174" y="460"/>
                  <a:pt x="664" y="1413"/>
                </a:cubicBezTo>
                <a:cubicBezTo>
                  <a:pt x="-75" y="2792"/>
                  <a:pt x="-211" y="4796"/>
                  <a:pt x="322" y="6416"/>
                </a:cubicBezTo>
                <a:lnTo>
                  <a:pt x="4081" y="18275"/>
                </a:lnTo>
                <a:cubicBezTo>
                  <a:pt x="4252" y="18820"/>
                  <a:pt x="4437" y="19344"/>
                  <a:pt x="4636" y="19849"/>
                </a:cubicBezTo>
                <a:cubicBezTo>
                  <a:pt x="4789" y="20239"/>
                  <a:pt x="4954" y="20628"/>
                  <a:pt x="5176" y="20931"/>
                </a:cubicBezTo>
                <a:cubicBezTo>
                  <a:pt x="5453" y="21311"/>
                  <a:pt x="5799" y="21526"/>
                  <a:pt x="6158" y="21542"/>
                </a:cubicBezTo>
                <a:lnTo>
                  <a:pt x="14722" y="21462"/>
                </a:lnTo>
                <a:close/>
              </a:path>
            </a:pathLst>
          </a:custGeom>
          <a:solidFill>
            <a:srgbClr val="A7A7A7"/>
          </a:solidFill>
          <a:ln>
            <a:noFill/>
          </a:ln>
          <a:effectLst>
            <a:outerShdw blurRad="190500" dist="8455" dir="5400000" algn="ctr" rotWithShape="0">
              <a:srgbClr val="000000">
                <a:alpha val="61115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kern="0" dirty="0">
              <a:solidFill>
                <a:srgbClr val="A8A8A8"/>
              </a:solidFill>
            </a:endParaRPr>
          </a:p>
        </p:txBody>
      </p:sp>
      <p:sp>
        <p:nvSpPr>
          <p:cNvPr id="81928" name="AutoShape 8"/>
          <p:cNvSpPr>
            <a:spLocks/>
          </p:cNvSpPr>
          <p:nvPr/>
        </p:nvSpPr>
        <p:spPr bwMode="auto">
          <a:xfrm rot="10800000">
            <a:off x="7068147" y="4593432"/>
            <a:ext cx="1882973" cy="1524794"/>
          </a:xfrm>
          <a:custGeom>
            <a:avLst/>
            <a:gdLst>
              <a:gd name="T0" fmla="+- 0 10853 211"/>
              <a:gd name="T1" fmla="*/ T0 w 21284"/>
              <a:gd name="T2" fmla="+- 0 10828 57"/>
              <a:gd name="T3" fmla="*/ 10828 h 21543"/>
              <a:gd name="T4" fmla="+- 0 10853 211"/>
              <a:gd name="T5" fmla="*/ T4 w 21284"/>
              <a:gd name="T6" fmla="+- 0 10828 57"/>
              <a:gd name="T7" fmla="*/ 10828 h 21543"/>
              <a:gd name="T8" fmla="+- 0 10853 211"/>
              <a:gd name="T9" fmla="*/ T8 w 21284"/>
              <a:gd name="T10" fmla="+- 0 10828 57"/>
              <a:gd name="T11" fmla="*/ 10828 h 21543"/>
              <a:gd name="T12" fmla="+- 0 10853 211"/>
              <a:gd name="T13" fmla="*/ T12 w 21284"/>
              <a:gd name="T14" fmla="+- 0 10828 57"/>
              <a:gd name="T15" fmla="*/ 10828 h 21543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21284" h="21543">
                <a:moveTo>
                  <a:pt x="14722" y="21462"/>
                </a:moveTo>
                <a:cubicBezTo>
                  <a:pt x="15136" y="21452"/>
                  <a:pt x="15537" y="21214"/>
                  <a:pt x="15863" y="20788"/>
                </a:cubicBezTo>
                <a:cubicBezTo>
                  <a:pt x="16114" y="20461"/>
                  <a:pt x="16307" y="20041"/>
                  <a:pt x="16485" y="19617"/>
                </a:cubicBezTo>
                <a:cubicBezTo>
                  <a:pt x="16762" y="18960"/>
                  <a:pt x="17013" y="18268"/>
                  <a:pt x="17236" y="17541"/>
                </a:cubicBezTo>
                <a:lnTo>
                  <a:pt x="21051" y="6478"/>
                </a:lnTo>
                <a:cubicBezTo>
                  <a:pt x="21388" y="5227"/>
                  <a:pt x="21357" y="3786"/>
                  <a:pt x="20966" y="2579"/>
                </a:cubicBezTo>
                <a:cubicBezTo>
                  <a:pt x="20505" y="1155"/>
                  <a:pt x="19617" y="260"/>
                  <a:pt x="18646" y="240"/>
                </a:cubicBezTo>
                <a:lnTo>
                  <a:pt x="2680" y="4"/>
                </a:lnTo>
                <a:cubicBezTo>
                  <a:pt x="1914" y="-57"/>
                  <a:pt x="1174" y="460"/>
                  <a:pt x="664" y="1413"/>
                </a:cubicBezTo>
                <a:cubicBezTo>
                  <a:pt x="-75" y="2792"/>
                  <a:pt x="-211" y="4796"/>
                  <a:pt x="322" y="6416"/>
                </a:cubicBezTo>
                <a:lnTo>
                  <a:pt x="4081" y="18275"/>
                </a:lnTo>
                <a:cubicBezTo>
                  <a:pt x="4252" y="18820"/>
                  <a:pt x="4437" y="19344"/>
                  <a:pt x="4636" y="19849"/>
                </a:cubicBezTo>
                <a:cubicBezTo>
                  <a:pt x="4789" y="20239"/>
                  <a:pt x="4954" y="20628"/>
                  <a:pt x="5176" y="20931"/>
                </a:cubicBezTo>
                <a:cubicBezTo>
                  <a:pt x="5453" y="21311"/>
                  <a:pt x="5799" y="21526"/>
                  <a:pt x="6158" y="21542"/>
                </a:cubicBezTo>
                <a:lnTo>
                  <a:pt x="14722" y="21462"/>
                </a:lnTo>
                <a:close/>
              </a:path>
            </a:pathLst>
          </a:custGeom>
          <a:solidFill>
            <a:srgbClr val="A7A7A7"/>
          </a:solidFill>
          <a:ln>
            <a:noFill/>
          </a:ln>
          <a:effectLst>
            <a:outerShdw blurRad="190500" dist="8455" dir="5400000" algn="ctr" rotWithShape="0">
              <a:srgbClr val="000000">
                <a:alpha val="61115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kern="0" dirty="0">
              <a:solidFill>
                <a:srgbClr val="A8A8A8"/>
              </a:solidFill>
            </a:endParaRPr>
          </a:p>
        </p:txBody>
      </p:sp>
      <p:sp>
        <p:nvSpPr>
          <p:cNvPr id="81929" name="AutoShape 9"/>
          <p:cNvSpPr>
            <a:spLocks/>
          </p:cNvSpPr>
          <p:nvPr/>
        </p:nvSpPr>
        <p:spPr bwMode="auto">
          <a:xfrm rot="14400000">
            <a:off x="5495627" y="3823198"/>
            <a:ext cx="2509838" cy="1143595"/>
          </a:xfrm>
          <a:custGeom>
            <a:avLst/>
            <a:gdLst>
              <a:gd name="T0" fmla="+- 0 10853 211"/>
              <a:gd name="T1" fmla="*/ T0 w 21284"/>
              <a:gd name="T2" fmla="+- 0 10828 57"/>
              <a:gd name="T3" fmla="*/ 10828 h 21543"/>
              <a:gd name="T4" fmla="+- 0 10853 211"/>
              <a:gd name="T5" fmla="*/ T4 w 21284"/>
              <a:gd name="T6" fmla="+- 0 10828 57"/>
              <a:gd name="T7" fmla="*/ 10828 h 21543"/>
              <a:gd name="T8" fmla="+- 0 10853 211"/>
              <a:gd name="T9" fmla="*/ T8 w 21284"/>
              <a:gd name="T10" fmla="+- 0 10828 57"/>
              <a:gd name="T11" fmla="*/ 10828 h 21543"/>
              <a:gd name="T12" fmla="+- 0 10853 211"/>
              <a:gd name="T13" fmla="*/ T12 w 21284"/>
              <a:gd name="T14" fmla="+- 0 10828 57"/>
              <a:gd name="T15" fmla="*/ 10828 h 21543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21284" h="21543">
                <a:moveTo>
                  <a:pt x="14722" y="21462"/>
                </a:moveTo>
                <a:cubicBezTo>
                  <a:pt x="15136" y="21452"/>
                  <a:pt x="15537" y="21214"/>
                  <a:pt x="15863" y="20788"/>
                </a:cubicBezTo>
                <a:cubicBezTo>
                  <a:pt x="16114" y="20461"/>
                  <a:pt x="16307" y="20041"/>
                  <a:pt x="16485" y="19617"/>
                </a:cubicBezTo>
                <a:cubicBezTo>
                  <a:pt x="16762" y="18960"/>
                  <a:pt x="17013" y="18268"/>
                  <a:pt x="17236" y="17541"/>
                </a:cubicBezTo>
                <a:lnTo>
                  <a:pt x="21051" y="6478"/>
                </a:lnTo>
                <a:cubicBezTo>
                  <a:pt x="21388" y="5227"/>
                  <a:pt x="21357" y="3786"/>
                  <a:pt x="20966" y="2579"/>
                </a:cubicBezTo>
                <a:cubicBezTo>
                  <a:pt x="20505" y="1155"/>
                  <a:pt x="19617" y="260"/>
                  <a:pt x="18646" y="240"/>
                </a:cubicBezTo>
                <a:lnTo>
                  <a:pt x="2680" y="4"/>
                </a:lnTo>
                <a:cubicBezTo>
                  <a:pt x="1914" y="-57"/>
                  <a:pt x="1174" y="460"/>
                  <a:pt x="664" y="1413"/>
                </a:cubicBezTo>
                <a:cubicBezTo>
                  <a:pt x="-75" y="2792"/>
                  <a:pt x="-211" y="4796"/>
                  <a:pt x="322" y="6416"/>
                </a:cubicBezTo>
                <a:lnTo>
                  <a:pt x="4081" y="18275"/>
                </a:lnTo>
                <a:cubicBezTo>
                  <a:pt x="4252" y="18820"/>
                  <a:pt x="4437" y="19344"/>
                  <a:pt x="4636" y="19849"/>
                </a:cubicBezTo>
                <a:cubicBezTo>
                  <a:pt x="4789" y="20239"/>
                  <a:pt x="4954" y="20628"/>
                  <a:pt x="5176" y="20931"/>
                </a:cubicBezTo>
                <a:cubicBezTo>
                  <a:pt x="5453" y="21311"/>
                  <a:pt x="5799" y="21526"/>
                  <a:pt x="6158" y="21542"/>
                </a:cubicBezTo>
                <a:lnTo>
                  <a:pt x="14722" y="21462"/>
                </a:lnTo>
                <a:close/>
              </a:path>
            </a:pathLst>
          </a:custGeom>
          <a:solidFill>
            <a:srgbClr val="A7A7A7"/>
          </a:solidFill>
          <a:ln>
            <a:noFill/>
          </a:ln>
          <a:effectLst>
            <a:outerShdw blurRad="190500" dist="8455" dir="5400000" algn="ctr" rotWithShape="0">
              <a:srgbClr val="000000">
                <a:alpha val="61115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kern="0" dirty="0">
              <a:solidFill>
                <a:srgbClr val="A8A8A8"/>
              </a:solidFill>
            </a:endParaRPr>
          </a:p>
        </p:txBody>
      </p:sp>
      <p:sp>
        <p:nvSpPr>
          <p:cNvPr id="81930" name="AutoShape 10"/>
          <p:cNvSpPr>
            <a:spLocks/>
          </p:cNvSpPr>
          <p:nvPr/>
        </p:nvSpPr>
        <p:spPr bwMode="auto">
          <a:xfrm rot="18000000">
            <a:off x="5498009" y="1897560"/>
            <a:ext cx="2509838" cy="1143595"/>
          </a:xfrm>
          <a:custGeom>
            <a:avLst/>
            <a:gdLst>
              <a:gd name="T0" fmla="+- 0 10853 211"/>
              <a:gd name="T1" fmla="*/ T0 w 21284"/>
              <a:gd name="T2" fmla="+- 0 10828 57"/>
              <a:gd name="T3" fmla="*/ 10828 h 21543"/>
              <a:gd name="T4" fmla="+- 0 10853 211"/>
              <a:gd name="T5" fmla="*/ T4 w 21284"/>
              <a:gd name="T6" fmla="+- 0 10828 57"/>
              <a:gd name="T7" fmla="*/ 10828 h 21543"/>
              <a:gd name="T8" fmla="+- 0 10853 211"/>
              <a:gd name="T9" fmla="*/ T8 w 21284"/>
              <a:gd name="T10" fmla="+- 0 10828 57"/>
              <a:gd name="T11" fmla="*/ 10828 h 21543"/>
              <a:gd name="T12" fmla="+- 0 10853 211"/>
              <a:gd name="T13" fmla="*/ T12 w 21284"/>
              <a:gd name="T14" fmla="+- 0 10828 57"/>
              <a:gd name="T15" fmla="*/ 10828 h 21543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21284" h="21543">
                <a:moveTo>
                  <a:pt x="14722" y="21462"/>
                </a:moveTo>
                <a:cubicBezTo>
                  <a:pt x="15136" y="21452"/>
                  <a:pt x="15537" y="21214"/>
                  <a:pt x="15863" y="20788"/>
                </a:cubicBezTo>
                <a:cubicBezTo>
                  <a:pt x="16114" y="20461"/>
                  <a:pt x="16307" y="20041"/>
                  <a:pt x="16485" y="19617"/>
                </a:cubicBezTo>
                <a:cubicBezTo>
                  <a:pt x="16762" y="18960"/>
                  <a:pt x="17013" y="18268"/>
                  <a:pt x="17236" y="17541"/>
                </a:cubicBezTo>
                <a:lnTo>
                  <a:pt x="21051" y="6478"/>
                </a:lnTo>
                <a:cubicBezTo>
                  <a:pt x="21388" y="5227"/>
                  <a:pt x="21357" y="3786"/>
                  <a:pt x="20966" y="2579"/>
                </a:cubicBezTo>
                <a:cubicBezTo>
                  <a:pt x="20505" y="1155"/>
                  <a:pt x="19617" y="260"/>
                  <a:pt x="18646" y="240"/>
                </a:cubicBezTo>
                <a:lnTo>
                  <a:pt x="2680" y="4"/>
                </a:lnTo>
                <a:cubicBezTo>
                  <a:pt x="1914" y="-57"/>
                  <a:pt x="1174" y="460"/>
                  <a:pt x="664" y="1413"/>
                </a:cubicBezTo>
                <a:cubicBezTo>
                  <a:pt x="-75" y="2792"/>
                  <a:pt x="-211" y="4796"/>
                  <a:pt x="322" y="6416"/>
                </a:cubicBezTo>
                <a:lnTo>
                  <a:pt x="4081" y="18275"/>
                </a:lnTo>
                <a:cubicBezTo>
                  <a:pt x="4252" y="18820"/>
                  <a:pt x="4437" y="19344"/>
                  <a:pt x="4636" y="19849"/>
                </a:cubicBezTo>
                <a:cubicBezTo>
                  <a:pt x="4789" y="20239"/>
                  <a:pt x="4954" y="20628"/>
                  <a:pt x="5176" y="20931"/>
                </a:cubicBezTo>
                <a:cubicBezTo>
                  <a:pt x="5453" y="21311"/>
                  <a:pt x="5799" y="21526"/>
                  <a:pt x="6158" y="21542"/>
                </a:cubicBezTo>
                <a:lnTo>
                  <a:pt x="14722" y="21462"/>
                </a:lnTo>
                <a:close/>
              </a:path>
            </a:pathLst>
          </a:custGeom>
          <a:solidFill>
            <a:srgbClr val="A7A7A7"/>
          </a:solidFill>
          <a:ln>
            <a:noFill/>
          </a:ln>
          <a:effectLst>
            <a:outerShdw blurRad="190500" dist="8455" dir="5400000" algn="ctr" rotWithShape="0">
              <a:srgbClr val="000000">
                <a:alpha val="61115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kern="0" dirty="0">
              <a:solidFill>
                <a:srgbClr val="A8A8A8"/>
              </a:solidFill>
            </a:endParaRPr>
          </a:p>
        </p:txBody>
      </p:sp>
      <p:sp>
        <p:nvSpPr>
          <p:cNvPr id="81931" name="AutoShape 11"/>
          <p:cNvSpPr>
            <a:spLocks/>
          </p:cNvSpPr>
          <p:nvPr/>
        </p:nvSpPr>
        <p:spPr bwMode="auto">
          <a:xfrm>
            <a:off x="7259241" y="2409826"/>
            <a:ext cx="1527572" cy="2037557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9"/>
                  <a:pt x="6724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noFill/>
          <a:ln w="25400" cap="flat" cmpd="sng">
            <a:solidFill>
              <a:srgbClr val="A8A8A8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81932" name="AutoShape 12"/>
          <p:cNvSpPr>
            <a:spLocks/>
          </p:cNvSpPr>
          <p:nvPr/>
        </p:nvSpPr>
        <p:spPr bwMode="auto">
          <a:xfrm>
            <a:off x="1736691" y="207171"/>
            <a:ext cx="8100900" cy="98583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1209" tIns="51209" rIns="51209" bIns="51209"/>
          <a:lstStyle/>
          <a:p>
            <a:r>
              <a:rPr lang="en-US" sz="8400" b="1" kern="0" dirty="0">
                <a:solidFill>
                  <a:schemeClr val="tx2"/>
                </a:solidFill>
                <a:latin typeface="Montserrat" charset="0"/>
                <a:cs typeface="Montserrat" charset="0"/>
                <a:sym typeface="Montserrat" charset="0"/>
              </a:rPr>
              <a:t>The</a:t>
            </a:r>
            <a:r>
              <a:rPr lang="en-US" sz="8400" b="1" kern="0" dirty="0">
                <a:solidFill>
                  <a:srgbClr val="A8A8A8"/>
                </a:solidFill>
                <a:latin typeface="Montserrat" charset="0"/>
                <a:cs typeface="Montserrat" charset="0"/>
                <a:sym typeface="Montserrat" charset="0"/>
              </a:rPr>
              <a:t> </a:t>
            </a:r>
            <a:r>
              <a:rPr lang="en-US" sz="8400" b="1" kern="0" dirty="0">
                <a:solidFill>
                  <a:srgbClr val="FF0000"/>
                </a:solidFill>
                <a:latin typeface="Montserrat" charset="0"/>
                <a:cs typeface="Montserrat" charset="0"/>
                <a:sym typeface="Montserrat" charset="0"/>
              </a:rPr>
              <a:t>big problem</a:t>
            </a:r>
            <a:endParaRPr lang="en-US" sz="8400" kern="0" dirty="0">
              <a:solidFill>
                <a:srgbClr val="FF0000"/>
              </a:solidFill>
            </a:endParaRPr>
          </a:p>
        </p:txBody>
      </p:sp>
      <p:sp>
        <p:nvSpPr>
          <p:cNvPr id="81934" name="AutoShape 14"/>
          <p:cNvSpPr>
            <a:spLocks/>
          </p:cNvSpPr>
          <p:nvPr/>
        </p:nvSpPr>
        <p:spPr bwMode="auto">
          <a:xfrm>
            <a:off x="2914055" y="1673225"/>
            <a:ext cx="1224558" cy="5857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1209" tIns="51209" rIns="51209" bIns="51209"/>
          <a:lstStyle/>
          <a:p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81936" name="AutoShape 16"/>
          <p:cNvSpPr>
            <a:spLocks/>
          </p:cNvSpPr>
          <p:nvPr/>
        </p:nvSpPr>
        <p:spPr bwMode="auto">
          <a:xfrm>
            <a:off x="7537847" y="1193007"/>
            <a:ext cx="940594" cy="61674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1209" tIns="51209" rIns="51209" bIns="51209"/>
          <a:lstStyle/>
          <a:p>
            <a:pPr algn="ctr"/>
            <a:r>
              <a:rPr lang="en-US" sz="1500" b="1" kern="0" dirty="0">
                <a:solidFill>
                  <a:srgbClr val="FFFFFF"/>
                </a:solidFill>
              </a:rPr>
              <a:t>New Practice</a:t>
            </a:r>
            <a:endParaRPr lang="en-US" sz="1500" kern="0" dirty="0">
              <a:solidFill>
                <a:sysClr val="windowText" lastClr="000000"/>
              </a:solidFill>
            </a:endParaRPr>
          </a:p>
        </p:txBody>
      </p:sp>
      <p:sp>
        <p:nvSpPr>
          <p:cNvPr id="81937" name="AutoShape 17"/>
          <p:cNvSpPr>
            <a:spLocks/>
          </p:cNvSpPr>
          <p:nvPr/>
        </p:nvSpPr>
        <p:spPr bwMode="auto">
          <a:xfrm>
            <a:off x="7552730" y="5152232"/>
            <a:ext cx="940594" cy="6175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1209" tIns="51209" rIns="51209" bIns="51209"/>
          <a:lstStyle/>
          <a:p>
            <a:pPr algn="ctr"/>
            <a:r>
              <a:rPr lang="en-US" sz="1500" b="1" kern="0" dirty="0">
                <a:solidFill>
                  <a:srgbClr val="FFFFFF"/>
                </a:solidFill>
              </a:rPr>
              <a:t>The prep is hard</a:t>
            </a:r>
            <a:endParaRPr lang="en-US" sz="1500" kern="0" dirty="0">
              <a:solidFill>
                <a:sysClr val="windowText" lastClr="000000"/>
              </a:solidFill>
            </a:endParaRPr>
          </a:p>
        </p:txBody>
      </p:sp>
      <p:sp>
        <p:nvSpPr>
          <p:cNvPr id="81938" name="AutoShape 18"/>
          <p:cNvSpPr>
            <a:spLocks/>
          </p:cNvSpPr>
          <p:nvPr/>
        </p:nvSpPr>
        <p:spPr bwMode="auto">
          <a:xfrm>
            <a:off x="8901709" y="2001044"/>
            <a:ext cx="804267" cy="78184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1209" tIns="51209" rIns="51209" bIns="51209"/>
          <a:lstStyle/>
          <a:p>
            <a:pPr algn="ctr"/>
            <a:r>
              <a:rPr lang="en-US" sz="1500" b="1" kern="0" dirty="0">
                <a:solidFill>
                  <a:schemeClr val="bg1"/>
                </a:solidFill>
              </a:rPr>
              <a:t>SEO problems</a:t>
            </a:r>
            <a:endParaRPr lang="en-US" sz="1500" kern="0" dirty="0">
              <a:solidFill>
                <a:schemeClr val="bg1"/>
              </a:solidFill>
            </a:endParaRPr>
          </a:p>
        </p:txBody>
      </p:sp>
      <p:sp>
        <p:nvSpPr>
          <p:cNvPr id="81939" name="AutoShape 19"/>
          <p:cNvSpPr>
            <a:spLocks/>
          </p:cNvSpPr>
          <p:nvPr/>
        </p:nvSpPr>
        <p:spPr bwMode="auto">
          <a:xfrm>
            <a:off x="6359130" y="4064397"/>
            <a:ext cx="709017" cy="78184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1209" tIns="51209" rIns="51209" bIns="51209"/>
          <a:lstStyle/>
          <a:p>
            <a:pPr algn="ctr"/>
            <a:r>
              <a:rPr lang="en-US" sz="1200" b="1" kern="0" dirty="0">
                <a:solidFill>
                  <a:srgbClr val="FFFFFF"/>
                </a:solidFill>
              </a:rPr>
              <a:t>Men are not compliant</a:t>
            </a:r>
            <a:endParaRPr lang="en-US" sz="1200" kern="0" dirty="0">
              <a:solidFill>
                <a:sysClr val="windowText" lastClr="000000"/>
              </a:solidFill>
            </a:endParaRPr>
          </a:p>
        </p:txBody>
      </p:sp>
      <p:sp>
        <p:nvSpPr>
          <p:cNvPr id="81940" name="AutoShape 20"/>
          <p:cNvSpPr>
            <a:spLocks/>
          </p:cNvSpPr>
          <p:nvPr/>
        </p:nvSpPr>
        <p:spPr bwMode="auto">
          <a:xfrm>
            <a:off x="6089783" y="2131219"/>
            <a:ext cx="1269141" cy="69929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1209" tIns="51209" rIns="51209" bIns="51209"/>
          <a:lstStyle/>
          <a:p>
            <a:pPr algn="ctr"/>
            <a:r>
              <a:rPr lang="en-US" sz="1500" b="1" kern="0" dirty="0">
                <a:solidFill>
                  <a:schemeClr val="bg1"/>
                </a:solidFill>
              </a:rPr>
              <a:t>Low medical </a:t>
            </a:r>
          </a:p>
          <a:p>
            <a:pPr algn="ctr"/>
            <a:r>
              <a:rPr lang="en-US" sz="1500" b="1" kern="0" dirty="0">
                <a:solidFill>
                  <a:schemeClr val="bg1"/>
                </a:solidFill>
              </a:rPr>
              <a:t>literacy</a:t>
            </a:r>
            <a:endParaRPr lang="en-US" sz="1500" kern="0" dirty="0">
              <a:solidFill>
                <a:schemeClr val="bg1"/>
              </a:solidFill>
            </a:endParaRPr>
          </a:p>
        </p:txBody>
      </p:sp>
      <p:sp>
        <p:nvSpPr>
          <p:cNvPr id="81941" name="AutoShape 21"/>
          <p:cNvSpPr>
            <a:spLocks/>
          </p:cNvSpPr>
          <p:nvPr/>
        </p:nvSpPr>
        <p:spPr bwMode="auto">
          <a:xfrm>
            <a:off x="8786814" y="4144963"/>
            <a:ext cx="919163" cy="7000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1209" tIns="51209" rIns="51209" bIns="51209"/>
          <a:lstStyle/>
          <a:p>
            <a:pPr algn="ctr"/>
            <a:r>
              <a:rPr lang="en-US" sz="1500" b="1" kern="0" dirty="0">
                <a:solidFill>
                  <a:schemeClr val="bg1"/>
                </a:solidFill>
              </a:rPr>
              <a:t>Behavior change marketing</a:t>
            </a:r>
          </a:p>
        </p:txBody>
      </p:sp>
      <p:sp>
        <p:nvSpPr>
          <p:cNvPr id="81948" name="AutoShape 28"/>
          <p:cNvSpPr>
            <a:spLocks/>
          </p:cNvSpPr>
          <p:nvPr/>
        </p:nvSpPr>
        <p:spPr bwMode="auto">
          <a:xfrm>
            <a:off x="3152673" y="3185319"/>
            <a:ext cx="413742" cy="551656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rgbClr val="A7A7A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kern="0" dirty="0">
                <a:solidFill>
                  <a:srgbClr val="FF0000"/>
                </a:solidFill>
              </a:rPr>
              <a:t>   P</a:t>
            </a:r>
          </a:p>
        </p:txBody>
      </p:sp>
      <p:sp>
        <p:nvSpPr>
          <p:cNvPr id="81949" name="AutoShape 29"/>
          <p:cNvSpPr>
            <a:spLocks/>
          </p:cNvSpPr>
          <p:nvPr/>
        </p:nvSpPr>
        <p:spPr bwMode="auto">
          <a:xfrm>
            <a:off x="2200871" y="3185319"/>
            <a:ext cx="413742" cy="551656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rgbClr val="A7A7A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kern="0" dirty="0">
                <a:solidFill>
                  <a:srgbClr val="A8A8A8"/>
                </a:solidFill>
              </a:rPr>
              <a:t>P </a:t>
            </a:r>
            <a:r>
              <a:rPr lang="en-US" kern="0" dirty="0">
                <a:solidFill>
                  <a:srgbClr val="FF0000"/>
                </a:solidFill>
              </a:rPr>
              <a:t>P</a:t>
            </a:r>
            <a:endParaRPr lang="en-US" kern="0" dirty="0">
              <a:solidFill>
                <a:srgbClr val="A8A8A8"/>
              </a:solidFill>
            </a:endParaRPr>
          </a:p>
        </p:txBody>
      </p:sp>
      <p:sp>
        <p:nvSpPr>
          <p:cNvPr id="81950" name="AutoShape 30"/>
          <p:cNvSpPr>
            <a:spLocks/>
          </p:cNvSpPr>
          <p:nvPr/>
        </p:nvSpPr>
        <p:spPr bwMode="auto">
          <a:xfrm>
            <a:off x="3014663" y="4053682"/>
            <a:ext cx="652463" cy="8651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1209" tIns="51209" rIns="51209" bIns="51209"/>
          <a:lstStyle/>
          <a:p>
            <a:pPr algn="ctr"/>
            <a:r>
              <a:rPr lang="en-US" sz="1700" b="1" kern="0" dirty="0">
                <a:solidFill>
                  <a:schemeClr val="tx2"/>
                </a:solidFill>
              </a:rPr>
              <a:t>EVENT</a:t>
            </a:r>
            <a:endParaRPr lang="en-US" sz="1700" kern="0" dirty="0">
              <a:solidFill>
                <a:schemeClr val="tx2"/>
              </a:solidFill>
            </a:endParaRPr>
          </a:p>
        </p:txBody>
      </p:sp>
      <p:sp>
        <p:nvSpPr>
          <p:cNvPr id="81951" name="AutoShape 31"/>
          <p:cNvSpPr>
            <a:spLocks/>
          </p:cNvSpPr>
          <p:nvPr/>
        </p:nvSpPr>
        <p:spPr bwMode="auto">
          <a:xfrm>
            <a:off x="2081213" y="4053682"/>
            <a:ext cx="652463" cy="8651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1209" tIns="51209" rIns="51209" bIns="51209"/>
          <a:lstStyle/>
          <a:p>
            <a:pPr algn="ctr"/>
            <a:r>
              <a:rPr lang="en-US" sz="1700" b="1" kern="0" dirty="0">
                <a:solidFill>
                  <a:schemeClr val="tx2"/>
                </a:solidFill>
              </a:rPr>
              <a:t>SEO</a:t>
            </a:r>
          </a:p>
        </p:txBody>
      </p:sp>
      <p:sp>
        <p:nvSpPr>
          <p:cNvPr id="81954" name="AutoShape 34"/>
          <p:cNvSpPr>
            <a:spLocks/>
          </p:cNvSpPr>
          <p:nvPr/>
        </p:nvSpPr>
        <p:spPr bwMode="auto">
          <a:xfrm>
            <a:off x="4050804" y="3185319"/>
            <a:ext cx="413742" cy="551656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rgbClr val="A7A7A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kern="0" dirty="0">
                <a:solidFill>
                  <a:srgbClr val="A8A8A8"/>
                </a:solidFill>
              </a:rPr>
              <a:t>P</a:t>
            </a:r>
            <a:r>
              <a:rPr lang="en-US" kern="0" dirty="0">
                <a:solidFill>
                  <a:srgbClr val="FF0000"/>
                </a:solidFill>
              </a:rPr>
              <a:t> P</a:t>
            </a:r>
          </a:p>
        </p:txBody>
      </p:sp>
      <p:sp>
        <p:nvSpPr>
          <p:cNvPr id="81955" name="AutoShape 35"/>
          <p:cNvSpPr>
            <a:spLocks/>
          </p:cNvSpPr>
          <p:nvPr/>
        </p:nvSpPr>
        <p:spPr bwMode="auto">
          <a:xfrm>
            <a:off x="4988877" y="3198019"/>
            <a:ext cx="413742" cy="551656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rgbClr val="A7A7A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kern="0" dirty="0">
                <a:solidFill>
                  <a:srgbClr val="FF0000"/>
                </a:solidFill>
              </a:rPr>
              <a:t>   P</a:t>
            </a:r>
          </a:p>
        </p:txBody>
      </p:sp>
      <p:sp>
        <p:nvSpPr>
          <p:cNvPr id="81956" name="AutoShape 36"/>
          <p:cNvSpPr>
            <a:spLocks/>
          </p:cNvSpPr>
          <p:nvPr/>
        </p:nvSpPr>
        <p:spPr bwMode="auto">
          <a:xfrm>
            <a:off x="3931445" y="4053682"/>
            <a:ext cx="652463" cy="8651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1209" tIns="51209" rIns="51209" bIns="51209"/>
          <a:lstStyle/>
          <a:p>
            <a:pPr algn="ctr"/>
            <a:r>
              <a:rPr lang="en-US" sz="1700" b="1" kern="0" dirty="0">
                <a:solidFill>
                  <a:srgbClr val="A8A8A8"/>
                </a:solidFill>
              </a:rPr>
              <a:t>ADS</a:t>
            </a:r>
            <a:endParaRPr lang="en-US" sz="400" b="1" kern="0" dirty="0">
              <a:solidFill>
                <a:srgbClr val="A8A8A8"/>
              </a:solidFill>
            </a:endParaRPr>
          </a:p>
        </p:txBody>
      </p:sp>
      <p:sp>
        <p:nvSpPr>
          <p:cNvPr id="81957" name="AutoShape 37"/>
          <p:cNvSpPr>
            <a:spLocks/>
          </p:cNvSpPr>
          <p:nvPr/>
        </p:nvSpPr>
        <p:spPr bwMode="auto">
          <a:xfrm>
            <a:off x="4906566" y="4053682"/>
            <a:ext cx="652463" cy="8651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1209" tIns="51209" rIns="51209" bIns="51209"/>
          <a:lstStyle/>
          <a:p>
            <a:pPr algn="ctr"/>
            <a:endParaRPr lang="en-US" sz="1500" kern="0" dirty="0">
              <a:solidFill>
                <a:sysClr val="windowText" lastClr="000000"/>
              </a:solidFill>
            </a:endParaRPr>
          </a:p>
        </p:txBody>
      </p:sp>
      <p:sp>
        <p:nvSpPr>
          <p:cNvPr id="81960" name="AutoShape 40"/>
          <p:cNvSpPr>
            <a:spLocks/>
          </p:cNvSpPr>
          <p:nvPr/>
        </p:nvSpPr>
        <p:spPr bwMode="auto">
          <a:xfrm>
            <a:off x="7542610" y="2809876"/>
            <a:ext cx="928092" cy="1237457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noFill/>
          <a:ln w="25400" cap="flat" cmpd="sng">
            <a:solidFill>
              <a:srgbClr val="A8A8A8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/>
            <a:r>
              <a:rPr lang="en-US" b="1" kern="0" dirty="0">
                <a:solidFill>
                  <a:schemeClr val="bg2"/>
                </a:solidFill>
              </a:rPr>
              <a:t>FULTON COUNTY</a:t>
            </a:r>
          </a:p>
        </p:txBody>
      </p:sp>
      <p:sp>
        <p:nvSpPr>
          <p:cNvPr id="2" name="Rectangle 1"/>
          <p:cNvSpPr/>
          <p:nvPr/>
        </p:nvSpPr>
        <p:spPr>
          <a:xfrm>
            <a:off x="6429970" y="2626921"/>
            <a:ext cx="3239714" cy="500444"/>
          </a:xfrm>
          <a:prstGeom prst="rect">
            <a:avLst/>
          </a:prstGeom>
        </p:spPr>
        <p:txBody>
          <a:bodyPr wrap="square" lIns="38405" tIns="19202" rIns="38405" bIns="19202">
            <a:spAutoFit/>
          </a:bodyPr>
          <a:lstStyle/>
          <a:p>
            <a:pPr algn="ctr"/>
            <a:r>
              <a:rPr lang="en-US" sz="1500" b="1" kern="0" dirty="0">
                <a:solidFill>
                  <a:srgbClr val="FF0000"/>
                </a:solidFill>
              </a:rPr>
              <a:t>Highest rate of people </a:t>
            </a:r>
          </a:p>
          <a:p>
            <a:pPr algn="ctr"/>
            <a:r>
              <a:rPr lang="en-US" sz="1500" b="1" kern="0" dirty="0">
                <a:solidFill>
                  <a:srgbClr val="FF0000"/>
                </a:solidFill>
              </a:rPr>
              <a:t>dying from colon cancer</a:t>
            </a:r>
            <a:endParaRPr lang="en-US" sz="1500" kern="0" dirty="0">
              <a:solidFill>
                <a:srgbClr val="FF0000"/>
              </a:solidFill>
            </a:endParaRPr>
          </a:p>
        </p:txBody>
      </p:sp>
      <p:sp>
        <p:nvSpPr>
          <p:cNvPr id="43" name="AutoShape 36"/>
          <p:cNvSpPr>
            <a:spLocks/>
          </p:cNvSpPr>
          <p:nvPr/>
        </p:nvSpPr>
        <p:spPr bwMode="auto">
          <a:xfrm>
            <a:off x="4799857" y="4064397"/>
            <a:ext cx="722263" cy="8651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1209" tIns="51209" rIns="51209" bIns="51209"/>
          <a:lstStyle/>
          <a:p>
            <a:pPr algn="ctr"/>
            <a:r>
              <a:rPr lang="en-US" sz="1700" b="1" kern="0" dirty="0">
                <a:solidFill>
                  <a:srgbClr val="A8A8A8"/>
                </a:solidFill>
              </a:rPr>
              <a:t>BRIBES</a:t>
            </a:r>
            <a:endParaRPr lang="en-US" sz="400" b="1" kern="0" dirty="0">
              <a:solidFill>
                <a:srgbClr val="A8A8A8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38309" y="4636706"/>
            <a:ext cx="3586271" cy="838998"/>
          </a:xfrm>
          <a:prstGeom prst="rect">
            <a:avLst/>
          </a:prstGeom>
          <a:noFill/>
        </p:spPr>
        <p:txBody>
          <a:bodyPr wrap="square" lIns="38405" tIns="19202" rIns="38405" bIns="19202" rtlCol="0">
            <a:spAutoFit/>
          </a:bodyPr>
          <a:lstStyle/>
          <a:p>
            <a:r>
              <a:rPr lang="en-US" altLang="ja-JP" sz="1300" kern="0" dirty="0">
                <a:solidFill>
                  <a:srgbClr val="FF0000"/>
                </a:solidFill>
                <a:latin typeface="Montserrat"/>
              </a:rPr>
              <a:t>Social marketing is a process for influencing human behavior on a large scale, using marketing principles for the purpose of societal benefit rather than commercial profit</a:t>
            </a:r>
            <a:r>
              <a:rPr lang="en-US" altLang="ja-JP" sz="1300" kern="0" dirty="0">
                <a:solidFill>
                  <a:sysClr val="windowText" lastClr="000000"/>
                </a:solidFill>
                <a:latin typeface="Montserrat"/>
              </a:rPr>
              <a:t>.</a:t>
            </a:r>
            <a:endParaRPr lang="en-US" sz="1300" kern="0" dirty="0">
              <a:solidFill>
                <a:sysClr val="windowText" lastClr="000000"/>
              </a:solidFill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4011300079"/>
      </p:ext>
    </p:extLst>
  </p:cSld>
  <p:clrMapOvr>
    <a:masterClrMapping/>
  </p:clrMapOvr>
  <p:transition spd="slow">
    <p:zoom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AutoShape 1"/>
          <p:cNvSpPr>
            <a:spLocks/>
          </p:cNvSpPr>
          <p:nvPr/>
        </p:nvSpPr>
        <p:spPr bwMode="auto">
          <a:xfrm>
            <a:off x="5234583" y="820738"/>
            <a:ext cx="1390650" cy="1879600"/>
          </a:xfrm>
          <a:prstGeom prst="roundRect">
            <a:avLst>
              <a:gd name="adj" fmla="val 12722"/>
            </a:avLst>
          </a:prstGeom>
          <a:noFill/>
          <a:ln w="406400" cap="flat" cmpd="sng">
            <a:solidFill>
              <a:srgbClr val="989898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 anchor="ctr"/>
          <a:lstStyle/>
          <a:p>
            <a:endParaRPr lang="en-US" kern="0" dirty="0">
              <a:solidFill>
                <a:sysClr val="windowText" lastClr="000000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80898" name="AutoShape 2"/>
          <p:cNvSpPr>
            <a:spLocks/>
          </p:cNvSpPr>
          <p:nvPr/>
        </p:nvSpPr>
        <p:spPr bwMode="auto">
          <a:xfrm>
            <a:off x="6332339" y="2288382"/>
            <a:ext cx="1390650" cy="1879600"/>
          </a:xfrm>
          <a:prstGeom prst="roundRect">
            <a:avLst>
              <a:gd name="adj" fmla="val 12722"/>
            </a:avLst>
          </a:prstGeom>
          <a:noFill/>
          <a:ln w="406400" cap="flat" cmpd="sng">
            <a:solidFill>
              <a:srgbClr val="8E8E8E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 anchor="ctr"/>
          <a:lstStyle/>
          <a:p>
            <a:endParaRPr lang="en-US" kern="0" dirty="0">
              <a:solidFill>
                <a:sysClr val="windowText" lastClr="000000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80899" name="AutoShape 3"/>
          <p:cNvSpPr>
            <a:spLocks/>
          </p:cNvSpPr>
          <p:nvPr/>
        </p:nvSpPr>
        <p:spPr bwMode="auto">
          <a:xfrm>
            <a:off x="4146352" y="2288382"/>
            <a:ext cx="1390650" cy="1879600"/>
          </a:xfrm>
          <a:prstGeom prst="roundRect">
            <a:avLst>
              <a:gd name="adj" fmla="val 12722"/>
            </a:avLst>
          </a:prstGeom>
          <a:noFill/>
          <a:ln w="406400" cap="flat" cmpd="sng">
            <a:solidFill>
              <a:srgbClr val="A8A8A8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 anchor="ctr"/>
          <a:lstStyle/>
          <a:p>
            <a:endParaRPr lang="en-US" kern="0" dirty="0">
              <a:solidFill>
                <a:srgbClr val="FFFFFF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80900" name="AutoShape 4"/>
          <p:cNvSpPr>
            <a:spLocks/>
          </p:cNvSpPr>
          <p:nvPr/>
        </p:nvSpPr>
        <p:spPr bwMode="auto">
          <a:xfrm>
            <a:off x="5234583" y="3697288"/>
            <a:ext cx="1390650" cy="1879600"/>
          </a:xfrm>
          <a:prstGeom prst="roundRect">
            <a:avLst>
              <a:gd name="adj" fmla="val 12722"/>
            </a:avLst>
          </a:prstGeom>
          <a:noFill/>
          <a:ln w="406400" cap="flat" cmpd="sng">
            <a:solidFill>
              <a:srgbClr val="989898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 anchor="ctr"/>
          <a:lstStyle/>
          <a:p>
            <a:endParaRPr lang="en-US" kern="0" dirty="0">
              <a:solidFill>
                <a:sysClr val="windowText" lastClr="000000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80901" name="AutoShape 5"/>
          <p:cNvSpPr>
            <a:spLocks/>
          </p:cNvSpPr>
          <p:nvPr/>
        </p:nvSpPr>
        <p:spPr bwMode="auto">
          <a:xfrm>
            <a:off x="5392937" y="1376772"/>
            <a:ext cx="1064419" cy="6480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1209" tIns="51209" rIns="51209" bIns="51209"/>
          <a:lstStyle/>
          <a:p>
            <a:pPr algn="ctr"/>
            <a:r>
              <a:rPr lang="en-US" sz="500" b="1" kern="0" dirty="0">
                <a:solidFill>
                  <a:srgbClr val="83766E"/>
                </a:solidFill>
              </a:rPr>
              <a:t>Social </a:t>
            </a:r>
          </a:p>
          <a:p>
            <a:pPr algn="ctr"/>
            <a:r>
              <a:rPr lang="en-US" sz="500" b="1" kern="0" dirty="0">
                <a:solidFill>
                  <a:srgbClr val="83766E"/>
                </a:solidFill>
              </a:rPr>
              <a:t>Print </a:t>
            </a:r>
          </a:p>
          <a:p>
            <a:pPr algn="ctr"/>
            <a:r>
              <a:rPr lang="en-US" sz="500" b="1" kern="0" dirty="0">
                <a:solidFill>
                  <a:srgbClr val="83766E"/>
                </a:solidFill>
              </a:rPr>
              <a:t>Radio</a:t>
            </a:r>
          </a:p>
          <a:p>
            <a:pPr algn="ctr"/>
            <a:r>
              <a:rPr lang="en-US" sz="500" b="1" kern="0" dirty="0">
                <a:solidFill>
                  <a:srgbClr val="83766E"/>
                </a:solidFill>
              </a:rPr>
              <a:t>TV</a:t>
            </a:r>
          </a:p>
          <a:p>
            <a:pPr algn="ctr"/>
            <a:r>
              <a:rPr lang="en-US" sz="500" b="1" kern="0" dirty="0">
                <a:solidFill>
                  <a:srgbClr val="83766E"/>
                </a:solidFill>
              </a:rPr>
              <a:t>Outdoor</a:t>
            </a:r>
          </a:p>
          <a:p>
            <a:pPr algn="ctr"/>
            <a:r>
              <a:rPr lang="en-US" sz="500" b="1" kern="0" dirty="0">
                <a:solidFill>
                  <a:srgbClr val="83766E"/>
                </a:solidFill>
              </a:rPr>
              <a:t>Direct Mail</a:t>
            </a:r>
          </a:p>
          <a:p>
            <a:pPr algn="ctr"/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80902" name="AutoShape 6"/>
          <p:cNvSpPr>
            <a:spLocks/>
          </p:cNvSpPr>
          <p:nvPr/>
        </p:nvSpPr>
        <p:spPr bwMode="auto">
          <a:xfrm>
            <a:off x="3579614" y="3063083"/>
            <a:ext cx="275630" cy="36671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7909" y="6866"/>
                </a:moveTo>
                <a:cubicBezTo>
                  <a:pt x="18209" y="7363"/>
                  <a:pt x="18439" y="7916"/>
                  <a:pt x="18600" y="8529"/>
                </a:cubicBezTo>
                <a:cubicBezTo>
                  <a:pt x="19045" y="8620"/>
                  <a:pt x="19512" y="8679"/>
                  <a:pt x="20005" y="8704"/>
                </a:cubicBezTo>
                <a:cubicBezTo>
                  <a:pt x="20498" y="8732"/>
                  <a:pt x="20957" y="8820"/>
                  <a:pt x="21381" y="8975"/>
                </a:cubicBezTo>
                <a:cubicBezTo>
                  <a:pt x="21526" y="9011"/>
                  <a:pt x="21600" y="9091"/>
                  <a:pt x="21600" y="9217"/>
                </a:cubicBezTo>
                <a:lnTo>
                  <a:pt x="21600" y="12408"/>
                </a:lnTo>
                <a:cubicBezTo>
                  <a:pt x="21600" y="12515"/>
                  <a:pt x="21464" y="12612"/>
                  <a:pt x="21197" y="12697"/>
                </a:cubicBezTo>
                <a:cubicBezTo>
                  <a:pt x="20931" y="12786"/>
                  <a:pt x="20622" y="12852"/>
                  <a:pt x="20268" y="12908"/>
                </a:cubicBezTo>
                <a:cubicBezTo>
                  <a:pt x="19917" y="12962"/>
                  <a:pt x="19574" y="13001"/>
                  <a:pt x="19240" y="13030"/>
                </a:cubicBezTo>
                <a:cubicBezTo>
                  <a:pt x="18903" y="13055"/>
                  <a:pt x="18682" y="13078"/>
                  <a:pt x="18574" y="13098"/>
                </a:cubicBezTo>
                <a:cubicBezTo>
                  <a:pt x="18447" y="13611"/>
                  <a:pt x="18237" y="14137"/>
                  <a:pt x="17937" y="14679"/>
                </a:cubicBezTo>
                <a:cubicBezTo>
                  <a:pt x="18433" y="15415"/>
                  <a:pt x="18982" y="16124"/>
                  <a:pt x="19577" y="16801"/>
                </a:cubicBezTo>
                <a:lnTo>
                  <a:pt x="19659" y="17005"/>
                </a:lnTo>
                <a:cubicBezTo>
                  <a:pt x="19659" y="17076"/>
                  <a:pt x="19535" y="17250"/>
                  <a:pt x="19285" y="17521"/>
                </a:cubicBezTo>
                <a:cubicBezTo>
                  <a:pt x="19036" y="17798"/>
                  <a:pt x="18756" y="18095"/>
                  <a:pt x="18439" y="18412"/>
                </a:cubicBezTo>
                <a:cubicBezTo>
                  <a:pt x="18121" y="18724"/>
                  <a:pt x="17821" y="19007"/>
                  <a:pt x="17538" y="19256"/>
                </a:cubicBezTo>
                <a:cubicBezTo>
                  <a:pt x="17252" y="19504"/>
                  <a:pt x="17068" y="19626"/>
                  <a:pt x="16988" y="19626"/>
                </a:cubicBezTo>
                <a:cubicBezTo>
                  <a:pt x="16969" y="19626"/>
                  <a:pt x="16850" y="19541"/>
                  <a:pt x="16629" y="19376"/>
                </a:cubicBezTo>
                <a:cubicBezTo>
                  <a:pt x="16408" y="19210"/>
                  <a:pt x="16164" y="19024"/>
                  <a:pt x="15895" y="18820"/>
                </a:cubicBezTo>
                <a:cubicBezTo>
                  <a:pt x="15629" y="18621"/>
                  <a:pt x="15377" y="18426"/>
                  <a:pt x="15136" y="18240"/>
                </a:cubicBezTo>
                <a:cubicBezTo>
                  <a:pt x="14898" y="18056"/>
                  <a:pt x="14745" y="17945"/>
                  <a:pt x="14683" y="17909"/>
                </a:cubicBezTo>
                <a:cubicBezTo>
                  <a:pt x="14419" y="18052"/>
                  <a:pt x="14156" y="18176"/>
                  <a:pt x="13890" y="18281"/>
                </a:cubicBezTo>
                <a:cubicBezTo>
                  <a:pt x="13623" y="18383"/>
                  <a:pt x="13354" y="18470"/>
                  <a:pt x="13082" y="18544"/>
                </a:cubicBezTo>
                <a:cubicBezTo>
                  <a:pt x="13065" y="18654"/>
                  <a:pt x="13040" y="18875"/>
                  <a:pt x="13009" y="19214"/>
                </a:cubicBezTo>
                <a:cubicBezTo>
                  <a:pt x="12978" y="19552"/>
                  <a:pt x="12932" y="19893"/>
                  <a:pt x="12878" y="20242"/>
                </a:cubicBezTo>
                <a:cubicBezTo>
                  <a:pt x="12825" y="20588"/>
                  <a:pt x="12762" y="20902"/>
                  <a:pt x="12692" y="21179"/>
                </a:cubicBezTo>
                <a:cubicBezTo>
                  <a:pt x="12618" y="21460"/>
                  <a:pt x="12522" y="21599"/>
                  <a:pt x="12405" y="21599"/>
                </a:cubicBezTo>
                <a:lnTo>
                  <a:pt x="9191" y="21599"/>
                </a:lnTo>
                <a:cubicBezTo>
                  <a:pt x="9063" y="21599"/>
                  <a:pt x="8978" y="21519"/>
                  <a:pt x="8933" y="21370"/>
                </a:cubicBezTo>
                <a:cubicBezTo>
                  <a:pt x="8805" y="20927"/>
                  <a:pt x="8721" y="20461"/>
                  <a:pt x="8678" y="19978"/>
                </a:cubicBezTo>
                <a:cubicBezTo>
                  <a:pt x="8630" y="19492"/>
                  <a:pt x="8582" y="19030"/>
                  <a:pt x="8528" y="18583"/>
                </a:cubicBezTo>
                <a:cubicBezTo>
                  <a:pt x="7976" y="18422"/>
                  <a:pt x="7446" y="18197"/>
                  <a:pt x="6942" y="17909"/>
                </a:cubicBezTo>
                <a:cubicBezTo>
                  <a:pt x="6568" y="18190"/>
                  <a:pt x="6202" y="18459"/>
                  <a:pt x="5843" y="18724"/>
                </a:cubicBezTo>
                <a:cubicBezTo>
                  <a:pt x="5480" y="18993"/>
                  <a:pt x="5123" y="19275"/>
                  <a:pt x="4772" y="19572"/>
                </a:cubicBezTo>
                <a:lnTo>
                  <a:pt x="4608" y="19626"/>
                </a:lnTo>
                <a:cubicBezTo>
                  <a:pt x="4554" y="19626"/>
                  <a:pt x="4387" y="19504"/>
                  <a:pt x="4107" y="19256"/>
                </a:cubicBezTo>
                <a:cubicBezTo>
                  <a:pt x="3826" y="19006"/>
                  <a:pt x="3534" y="18724"/>
                  <a:pt x="3231" y="18412"/>
                </a:cubicBezTo>
                <a:cubicBezTo>
                  <a:pt x="2928" y="18094"/>
                  <a:pt x="2653" y="17798"/>
                  <a:pt x="2404" y="17521"/>
                </a:cubicBezTo>
                <a:cubicBezTo>
                  <a:pt x="2155" y="17250"/>
                  <a:pt x="2030" y="17076"/>
                  <a:pt x="2030" y="17005"/>
                </a:cubicBezTo>
                <a:cubicBezTo>
                  <a:pt x="2030" y="16985"/>
                  <a:pt x="2104" y="16867"/>
                  <a:pt x="2248" y="16646"/>
                </a:cubicBezTo>
                <a:cubicBezTo>
                  <a:pt x="2393" y="16426"/>
                  <a:pt x="2563" y="16184"/>
                  <a:pt x="2758" y="15924"/>
                </a:cubicBezTo>
                <a:cubicBezTo>
                  <a:pt x="2951" y="15661"/>
                  <a:pt x="3141" y="15409"/>
                  <a:pt x="3328" y="15173"/>
                </a:cubicBezTo>
                <a:cubicBezTo>
                  <a:pt x="3512" y="14933"/>
                  <a:pt x="3631" y="14778"/>
                  <a:pt x="3687" y="14703"/>
                </a:cubicBezTo>
                <a:cubicBezTo>
                  <a:pt x="3387" y="14209"/>
                  <a:pt x="3158" y="13657"/>
                  <a:pt x="2996" y="13043"/>
                </a:cubicBezTo>
                <a:cubicBezTo>
                  <a:pt x="2535" y="12950"/>
                  <a:pt x="2062" y="12896"/>
                  <a:pt x="1577" y="12869"/>
                </a:cubicBezTo>
                <a:cubicBezTo>
                  <a:pt x="1093" y="12840"/>
                  <a:pt x="640" y="12751"/>
                  <a:pt x="215" y="12598"/>
                </a:cubicBezTo>
                <a:cubicBezTo>
                  <a:pt x="70" y="12561"/>
                  <a:pt x="0" y="12478"/>
                  <a:pt x="0" y="12352"/>
                </a:cubicBezTo>
                <a:lnTo>
                  <a:pt x="0" y="9161"/>
                </a:lnTo>
                <a:cubicBezTo>
                  <a:pt x="0" y="9055"/>
                  <a:pt x="135" y="8959"/>
                  <a:pt x="413" y="8874"/>
                </a:cubicBezTo>
                <a:cubicBezTo>
                  <a:pt x="688" y="8789"/>
                  <a:pt x="997" y="8716"/>
                  <a:pt x="1339" y="8665"/>
                </a:cubicBezTo>
                <a:cubicBezTo>
                  <a:pt x="1685" y="8610"/>
                  <a:pt x="2019" y="8569"/>
                  <a:pt x="2345" y="8544"/>
                </a:cubicBezTo>
                <a:cubicBezTo>
                  <a:pt x="2668" y="8515"/>
                  <a:pt x="2886" y="8492"/>
                  <a:pt x="2996" y="8473"/>
                </a:cubicBezTo>
                <a:cubicBezTo>
                  <a:pt x="3158" y="7925"/>
                  <a:pt x="3379" y="7397"/>
                  <a:pt x="3659" y="6895"/>
                </a:cubicBezTo>
                <a:cubicBezTo>
                  <a:pt x="3160" y="6155"/>
                  <a:pt x="2619" y="5446"/>
                  <a:pt x="2030" y="4771"/>
                </a:cubicBezTo>
                <a:lnTo>
                  <a:pt x="1937" y="4571"/>
                </a:lnTo>
                <a:cubicBezTo>
                  <a:pt x="1937" y="4497"/>
                  <a:pt x="2064" y="4322"/>
                  <a:pt x="2316" y="4048"/>
                </a:cubicBezTo>
                <a:cubicBezTo>
                  <a:pt x="2568" y="3775"/>
                  <a:pt x="2852" y="3478"/>
                  <a:pt x="3163" y="3162"/>
                </a:cubicBezTo>
                <a:cubicBezTo>
                  <a:pt x="3478" y="2848"/>
                  <a:pt x="3778" y="2569"/>
                  <a:pt x="4067" y="2320"/>
                </a:cubicBezTo>
                <a:cubicBezTo>
                  <a:pt x="4356" y="2072"/>
                  <a:pt x="4537" y="1945"/>
                  <a:pt x="4608" y="1945"/>
                </a:cubicBezTo>
                <a:cubicBezTo>
                  <a:pt x="4625" y="1945"/>
                  <a:pt x="4747" y="2030"/>
                  <a:pt x="4968" y="2196"/>
                </a:cubicBezTo>
                <a:cubicBezTo>
                  <a:pt x="5188" y="2363"/>
                  <a:pt x="5435" y="2549"/>
                  <a:pt x="5707" y="2750"/>
                </a:cubicBezTo>
                <a:cubicBezTo>
                  <a:pt x="5976" y="2953"/>
                  <a:pt x="6234" y="3148"/>
                  <a:pt x="6472" y="3331"/>
                </a:cubicBezTo>
                <a:cubicBezTo>
                  <a:pt x="6712" y="3515"/>
                  <a:pt x="6860" y="3628"/>
                  <a:pt x="6913" y="3662"/>
                </a:cubicBezTo>
                <a:cubicBezTo>
                  <a:pt x="7174" y="3518"/>
                  <a:pt x="7440" y="3399"/>
                  <a:pt x="7707" y="3303"/>
                </a:cubicBezTo>
                <a:cubicBezTo>
                  <a:pt x="7973" y="3210"/>
                  <a:pt x="8247" y="3119"/>
                  <a:pt x="8528" y="3029"/>
                </a:cubicBezTo>
                <a:cubicBezTo>
                  <a:pt x="8528" y="2922"/>
                  <a:pt x="8539" y="2699"/>
                  <a:pt x="8568" y="2363"/>
                </a:cubicBezTo>
                <a:cubicBezTo>
                  <a:pt x="8596" y="2032"/>
                  <a:pt x="8636" y="1694"/>
                  <a:pt x="8689" y="1352"/>
                </a:cubicBezTo>
                <a:cubicBezTo>
                  <a:pt x="8743" y="1010"/>
                  <a:pt x="8814" y="697"/>
                  <a:pt x="8899" y="417"/>
                </a:cubicBezTo>
                <a:cubicBezTo>
                  <a:pt x="8984" y="141"/>
                  <a:pt x="9083" y="0"/>
                  <a:pt x="9191" y="0"/>
                </a:cubicBezTo>
                <a:lnTo>
                  <a:pt x="12405" y="0"/>
                </a:lnTo>
                <a:cubicBezTo>
                  <a:pt x="12530" y="0"/>
                  <a:pt x="12618" y="67"/>
                  <a:pt x="12663" y="203"/>
                </a:cubicBezTo>
                <a:cubicBezTo>
                  <a:pt x="12771" y="643"/>
                  <a:pt x="12847" y="1106"/>
                  <a:pt x="12893" y="1595"/>
                </a:cubicBezTo>
                <a:cubicBezTo>
                  <a:pt x="12938" y="2083"/>
                  <a:pt x="13000" y="2560"/>
                  <a:pt x="13082" y="3029"/>
                </a:cubicBezTo>
                <a:cubicBezTo>
                  <a:pt x="13363" y="3100"/>
                  <a:pt x="13632" y="3184"/>
                  <a:pt x="13890" y="3283"/>
                </a:cubicBezTo>
                <a:cubicBezTo>
                  <a:pt x="14147" y="3385"/>
                  <a:pt x="14402" y="3512"/>
                  <a:pt x="14654" y="3662"/>
                </a:cubicBezTo>
                <a:cubicBezTo>
                  <a:pt x="14728" y="3611"/>
                  <a:pt x="14881" y="3489"/>
                  <a:pt x="15116" y="3303"/>
                </a:cubicBezTo>
                <a:cubicBezTo>
                  <a:pt x="15351" y="3119"/>
                  <a:pt x="15603" y="2925"/>
                  <a:pt x="15870" y="2721"/>
                </a:cubicBezTo>
                <a:cubicBezTo>
                  <a:pt x="16136" y="2521"/>
                  <a:pt x="16377" y="2340"/>
                  <a:pt x="16589" y="2182"/>
                </a:cubicBezTo>
                <a:cubicBezTo>
                  <a:pt x="16801" y="2024"/>
                  <a:pt x="16935" y="1945"/>
                  <a:pt x="16988" y="1945"/>
                </a:cubicBezTo>
                <a:cubicBezTo>
                  <a:pt x="17042" y="1945"/>
                  <a:pt x="17209" y="2072"/>
                  <a:pt x="17490" y="2320"/>
                </a:cubicBezTo>
                <a:cubicBezTo>
                  <a:pt x="17770" y="2569"/>
                  <a:pt x="18065" y="2849"/>
                  <a:pt x="18371" y="3162"/>
                </a:cubicBezTo>
                <a:cubicBezTo>
                  <a:pt x="18679" y="3478"/>
                  <a:pt x="18957" y="3774"/>
                  <a:pt x="19206" y="4048"/>
                </a:cubicBezTo>
                <a:cubicBezTo>
                  <a:pt x="19453" y="4322"/>
                  <a:pt x="19577" y="4497"/>
                  <a:pt x="19577" y="4571"/>
                </a:cubicBezTo>
                <a:cubicBezTo>
                  <a:pt x="19577" y="4605"/>
                  <a:pt x="19498" y="4735"/>
                  <a:pt x="19342" y="4955"/>
                </a:cubicBezTo>
                <a:cubicBezTo>
                  <a:pt x="19183" y="5175"/>
                  <a:pt x="19008" y="5415"/>
                  <a:pt x="18812" y="5677"/>
                </a:cubicBezTo>
                <a:cubicBezTo>
                  <a:pt x="18617" y="5937"/>
                  <a:pt x="18427" y="6188"/>
                  <a:pt x="18240" y="6429"/>
                </a:cubicBezTo>
                <a:cubicBezTo>
                  <a:pt x="18056" y="6666"/>
                  <a:pt x="17946" y="6813"/>
                  <a:pt x="17909" y="6866"/>
                </a:cubicBezTo>
                <a:moveTo>
                  <a:pt x="10805" y="14044"/>
                </a:moveTo>
                <a:cubicBezTo>
                  <a:pt x="11247" y="14044"/>
                  <a:pt x="11669" y="13955"/>
                  <a:pt x="12066" y="13779"/>
                </a:cubicBezTo>
                <a:cubicBezTo>
                  <a:pt x="12462" y="13605"/>
                  <a:pt x="12805" y="13369"/>
                  <a:pt x="13091" y="13069"/>
                </a:cubicBezTo>
                <a:cubicBezTo>
                  <a:pt x="13374" y="12772"/>
                  <a:pt x="13604" y="12428"/>
                  <a:pt x="13782" y="12031"/>
                </a:cubicBezTo>
                <a:cubicBezTo>
                  <a:pt x="13958" y="11632"/>
                  <a:pt x="14045" y="11214"/>
                  <a:pt x="14045" y="10774"/>
                </a:cubicBezTo>
                <a:cubicBezTo>
                  <a:pt x="14045" y="10333"/>
                  <a:pt x="13958" y="9918"/>
                  <a:pt x="13782" y="9529"/>
                </a:cubicBezTo>
                <a:cubicBezTo>
                  <a:pt x="13604" y="9142"/>
                  <a:pt x="13374" y="8801"/>
                  <a:pt x="13091" y="8502"/>
                </a:cubicBezTo>
                <a:cubicBezTo>
                  <a:pt x="12805" y="8205"/>
                  <a:pt x="12462" y="7973"/>
                  <a:pt x="12066" y="7807"/>
                </a:cubicBezTo>
                <a:cubicBezTo>
                  <a:pt x="11669" y="7640"/>
                  <a:pt x="11247" y="7555"/>
                  <a:pt x="10805" y="7555"/>
                </a:cubicBezTo>
                <a:cubicBezTo>
                  <a:pt x="10360" y="7555"/>
                  <a:pt x="9938" y="7640"/>
                  <a:pt x="9536" y="7807"/>
                </a:cubicBezTo>
                <a:cubicBezTo>
                  <a:pt x="9134" y="7973"/>
                  <a:pt x="8786" y="8205"/>
                  <a:pt x="8494" y="8502"/>
                </a:cubicBezTo>
                <a:cubicBezTo>
                  <a:pt x="8199" y="8801"/>
                  <a:pt x="7970" y="9142"/>
                  <a:pt x="7800" y="9529"/>
                </a:cubicBezTo>
                <a:cubicBezTo>
                  <a:pt x="7633" y="9918"/>
                  <a:pt x="7551" y="10333"/>
                  <a:pt x="7551" y="10774"/>
                </a:cubicBezTo>
                <a:cubicBezTo>
                  <a:pt x="7551" y="11214"/>
                  <a:pt x="7633" y="11632"/>
                  <a:pt x="7800" y="12031"/>
                </a:cubicBezTo>
                <a:cubicBezTo>
                  <a:pt x="7970" y="12428"/>
                  <a:pt x="8199" y="12772"/>
                  <a:pt x="8494" y="13069"/>
                </a:cubicBezTo>
                <a:cubicBezTo>
                  <a:pt x="8786" y="13369"/>
                  <a:pt x="9134" y="13605"/>
                  <a:pt x="9536" y="13779"/>
                </a:cubicBezTo>
                <a:cubicBezTo>
                  <a:pt x="9938" y="13955"/>
                  <a:pt x="10360" y="14044"/>
                  <a:pt x="10805" y="14044"/>
                </a:cubicBezTo>
              </a:path>
            </a:pathLst>
          </a:custGeom>
          <a:noFill/>
          <a:ln w="25400" cap="flat" cmpd="sng">
            <a:solidFill>
              <a:srgbClr val="83766E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 anchor="ctr"/>
          <a:lstStyle/>
          <a:p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80903" name="AutoShape 7"/>
          <p:cNvSpPr>
            <a:spLocks/>
          </p:cNvSpPr>
          <p:nvPr/>
        </p:nvSpPr>
        <p:spPr bwMode="auto">
          <a:xfrm>
            <a:off x="4359184" y="2523351"/>
            <a:ext cx="1000125" cy="4206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1209" tIns="51209" rIns="51209" bIns="51209"/>
          <a:lstStyle/>
          <a:p>
            <a:pPr>
              <a:lnSpc>
                <a:spcPct val="90000"/>
              </a:lnSpc>
            </a:pPr>
            <a:r>
              <a:rPr lang="en-US" sz="1600" b="1" kern="0" dirty="0">
                <a:solidFill>
                  <a:srgbClr val="83756E"/>
                </a:solidFill>
                <a:latin typeface="Montserrat" charset="0"/>
                <a:cs typeface="Montserrat" charset="0"/>
                <a:sym typeface="Montserrat" charset="0"/>
              </a:rPr>
              <a:t>Staff and providers</a:t>
            </a:r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80904" name="AutoShape 8"/>
          <p:cNvSpPr>
            <a:spLocks/>
          </p:cNvSpPr>
          <p:nvPr/>
        </p:nvSpPr>
        <p:spPr bwMode="auto">
          <a:xfrm>
            <a:off x="8018264" y="3028158"/>
            <a:ext cx="275630" cy="36591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11152"/>
                </a:moveTo>
                <a:lnTo>
                  <a:pt x="0" y="5936"/>
                </a:lnTo>
                <a:cubicBezTo>
                  <a:pt x="0" y="5498"/>
                  <a:pt x="132" y="5116"/>
                  <a:pt x="396" y="4796"/>
                </a:cubicBezTo>
                <a:cubicBezTo>
                  <a:pt x="663" y="4479"/>
                  <a:pt x="979" y="4317"/>
                  <a:pt x="1346" y="4317"/>
                </a:cubicBezTo>
                <a:lnTo>
                  <a:pt x="6316" y="4317"/>
                </a:lnTo>
                <a:lnTo>
                  <a:pt x="6316" y="1072"/>
                </a:lnTo>
                <a:cubicBezTo>
                  <a:pt x="6316" y="781"/>
                  <a:pt x="6399" y="528"/>
                  <a:pt x="6568" y="320"/>
                </a:cubicBezTo>
                <a:cubicBezTo>
                  <a:pt x="6737" y="108"/>
                  <a:pt x="6945" y="0"/>
                  <a:pt x="7195" y="0"/>
                </a:cubicBezTo>
                <a:lnTo>
                  <a:pt x="14402" y="0"/>
                </a:lnTo>
                <a:cubicBezTo>
                  <a:pt x="14661" y="0"/>
                  <a:pt x="14877" y="108"/>
                  <a:pt x="15053" y="320"/>
                </a:cubicBezTo>
                <a:cubicBezTo>
                  <a:pt x="15227" y="528"/>
                  <a:pt x="15318" y="781"/>
                  <a:pt x="15318" y="1072"/>
                </a:cubicBezTo>
                <a:lnTo>
                  <a:pt x="15318" y="4317"/>
                </a:lnTo>
                <a:lnTo>
                  <a:pt x="20263" y="4317"/>
                </a:lnTo>
                <a:cubicBezTo>
                  <a:pt x="20630" y="4317"/>
                  <a:pt x="20943" y="4479"/>
                  <a:pt x="21205" y="4796"/>
                </a:cubicBezTo>
                <a:cubicBezTo>
                  <a:pt x="21467" y="5116"/>
                  <a:pt x="21600" y="5498"/>
                  <a:pt x="21600" y="5936"/>
                </a:cubicBezTo>
                <a:lnTo>
                  <a:pt x="21600" y="11152"/>
                </a:lnTo>
                <a:lnTo>
                  <a:pt x="0" y="11152"/>
                </a:lnTo>
                <a:close/>
                <a:moveTo>
                  <a:pt x="21600" y="12782"/>
                </a:moveTo>
                <a:lnTo>
                  <a:pt x="21600" y="19980"/>
                </a:lnTo>
                <a:cubicBezTo>
                  <a:pt x="21600" y="20424"/>
                  <a:pt x="21467" y="20801"/>
                  <a:pt x="21205" y="21120"/>
                </a:cubicBezTo>
                <a:cubicBezTo>
                  <a:pt x="20943" y="21438"/>
                  <a:pt x="20630" y="21599"/>
                  <a:pt x="20263" y="21599"/>
                </a:cubicBezTo>
                <a:lnTo>
                  <a:pt x="1346" y="21599"/>
                </a:lnTo>
                <a:cubicBezTo>
                  <a:pt x="979" y="21599"/>
                  <a:pt x="663" y="21438"/>
                  <a:pt x="396" y="21120"/>
                </a:cubicBezTo>
                <a:cubicBezTo>
                  <a:pt x="132" y="20801"/>
                  <a:pt x="0" y="20424"/>
                  <a:pt x="0" y="19980"/>
                </a:cubicBezTo>
                <a:lnTo>
                  <a:pt x="0" y="12782"/>
                </a:lnTo>
                <a:lnTo>
                  <a:pt x="8355" y="12782"/>
                </a:lnTo>
                <a:cubicBezTo>
                  <a:pt x="8340" y="12840"/>
                  <a:pt x="8333" y="12929"/>
                  <a:pt x="8333" y="13051"/>
                </a:cubicBezTo>
                <a:lnTo>
                  <a:pt x="8333" y="15198"/>
                </a:lnTo>
                <a:cubicBezTo>
                  <a:pt x="8333" y="15713"/>
                  <a:pt x="8482" y="16159"/>
                  <a:pt x="8783" y="16542"/>
                </a:cubicBezTo>
                <a:cubicBezTo>
                  <a:pt x="9085" y="16921"/>
                  <a:pt x="9462" y="17111"/>
                  <a:pt x="9914" y="17111"/>
                </a:cubicBezTo>
                <a:lnTo>
                  <a:pt x="11707" y="17111"/>
                </a:lnTo>
                <a:cubicBezTo>
                  <a:pt x="12137" y="17111"/>
                  <a:pt x="12507" y="16923"/>
                  <a:pt x="12816" y="16548"/>
                </a:cubicBezTo>
                <a:cubicBezTo>
                  <a:pt x="13124" y="16174"/>
                  <a:pt x="13278" y="15725"/>
                  <a:pt x="13278" y="15198"/>
                </a:cubicBezTo>
                <a:lnTo>
                  <a:pt x="13278" y="13051"/>
                </a:lnTo>
                <a:cubicBezTo>
                  <a:pt x="13278" y="12937"/>
                  <a:pt x="13266" y="12846"/>
                  <a:pt x="13242" y="12782"/>
                </a:cubicBezTo>
                <a:lnTo>
                  <a:pt x="21600" y="12782"/>
                </a:lnTo>
                <a:close/>
                <a:moveTo>
                  <a:pt x="8108" y="4320"/>
                </a:moveTo>
                <a:lnTo>
                  <a:pt x="13511" y="4320"/>
                </a:lnTo>
                <a:lnTo>
                  <a:pt x="13511" y="2170"/>
                </a:lnTo>
                <a:lnTo>
                  <a:pt x="8108" y="2170"/>
                </a:lnTo>
                <a:lnTo>
                  <a:pt x="8108" y="4320"/>
                </a:lnTo>
                <a:close/>
                <a:moveTo>
                  <a:pt x="11707" y="12782"/>
                </a:moveTo>
                <a:cubicBezTo>
                  <a:pt x="11849" y="12782"/>
                  <a:pt x="11922" y="12873"/>
                  <a:pt x="11929" y="13051"/>
                </a:cubicBezTo>
                <a:lnTo>
                  <a:pt x="11929" y="15198"/>
                </a:lnTo>
                <a:cubicBezTo>
                  <a:pt x="11929" y="15367"/>
                  <a:pt x="11856" y="15454"/>
                  <a:pt x="11707" y="15467"/>
                </a:cubicBezTo>
                <a:lnTo>
                  <a:pt x="9914" y="15467"/>
                </a:lnTo>
                <a:cubicBezTo>
                  <a:pt x="9758" y="15467"/>
                  <a:pt x="9675" y="15378"/>
                  <a:pt x="9667" y="15198"/>
                </a:cubicBezTo>
                <a:lnTo>
                  <a:pt x="9667" y="13051"/>
                </a:lnTo>
                <a:cubicBezTo>
                  <a:pt x="9667" y="12881"/>
                  <a:pt x="9750" y="12794"/>
                  <a:pt x="9914" y="12782"/>
                </a:cubicBezTo>
                <a:lnTo>
                  <a:pt x="11707" y="12782"/>
                </a:lnTo>
                <a:close/>
              </a:path>
            </a:pathLst>
          </a:custGeom>
          <a:noFill/>
          <a:ln w="25400" cap="flat" cmpd="sng">
            <a:solidFill>
              <a:srgbClr val="83766E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 anchor="ctr"/>
          <a:lstStyle/>
          <a:p>
            <a:endParaRPr lang="en-US" kern="0" dirty="0">
              <a:solidFill>
                <a:srgbClr val="DDDDDD"/>
              </a:solidFill>
            </a:endParaRPr>
          </a:p>
        </p:txBody>
      </p:sp>
      <p:sp>
        <p:nvSpPr>
          <p:cNvPr id="80905" name="AutoShape 9"/>
          <p:cNvSpPr>
            <a:spLocks/>
          </p:cNvSpPr>
          <p:nvPr/>
        </p:nvSpPr>
        <p:spPr bwMode="auto">
          <a:xfrm>
            <a:off x="4305301" y="2928144"/>
            <a:ext cx="1064419" cy="5667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1209" tIns="51209" rIns="51209" bIns="51209"/>
          <a:lstStyle/>
          <a:p>
            <a:pPr algn="ctr"/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80906" name="AutoShape 10"/>
          <p:cNvSpPr>
            <a:spLocks/>
          </p:cNvSpPr>
          <p:nvPr/>
        </p:nvSpPr>
        <p:spPr bwMode="auto">
          <a:xfrm>
            <a:off x="5388175" y="4345782"/>
            <a:ext cx="1064419" cy="5667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1209" tIns="51209" rIns="51209" bIns="51209"/>
          <a:lstStyle/>
          <a:p>
            <a:pPr algn="ctr"/>
            <a:endParaRPr lang="en-US" sz="500" b="1" kern="0" dirty="0">
              <a:solidFill>
                <a:srgbClr val="83766E"/>
              </a:solidFill>
            </a:endParaRPr>
          </a:p>
          <a:p>
            <a:pPr algn="ctr"/>
            <a:r>
              <a:rPr lang="en-US" sz="500" b="1" kern="0" dirty="0">
                <a:solidFill>
                  <a:srgbClr val="83766E"/>
                </a:solidFill>
              </a:rPr>
              <a:t>Exclusive Patient Giveaway</a:t>
            </a:r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80907" name="AutoShape 11"/>
          <p:cNvSpPr>
            <a:spLocks/>
          </p:cNvSpPr>
          <p:nvPr/>
        </p:nvSpPr>
        <p:spPr bwMode="auto">
          <a:xfrm>
            <a:off x="6494860" y="2850357"/>
            <a:ext cx="1065014" cy="5667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1209" tIns="51209" rIns="51209" bIns="51209"/>
          <a:lstStyle/>
          <a:p>
            <a:pPr algn="ctr"/>
            <a:endParaRPr lang="en-US" sz="500" b="1" kern="0" dirty="0">
              <a:solidFill>
                <a:srgbClr val="83766E"/>
              </a:solidFill>
            </a:endParaRPr>
          </a:p>
          <a:p>
            <a:pPr algn="ctr"/>
            <a:r>
              <a:rPr lang="en-US" sz="500" b="1" kern="0" dirty="0">
                <a:solidFill>
                  <a:srgbClr val="83766E"/>
                </a:solidFill>
              </a:rPr>
              <a:t>Press releases</a:t>
            </a:r>
          </a:p>
          <a:p>
            <a:pPr algn="ctr"/>
            <a:r>
              <a:rPr lang="en-US" sz="500" b="1" kern="0" dirty="0">
                <a:solidFill>
                  <a:srgbClr val="83766E"/>
                </a:solidFill>
              </a:rPr>
              <a:t>Personal pitches</a:t>
            </a:r>
          </a:p>
          <a:p>
            <a:pPr algn="ctr"/>
            <a:r>
              <a:rPr lang="en-US" sz="500" b="1" kern="0" dirty="0">
                <a:solidFill>
                  <a:srgbClr val="83766E"/>
                </a:solidFill>
              </a:rPr>
              <a:t>Chamber events</a:t>
            </a:r>
          </a:p>
        </p:txBody>
      </p:sp>
      <p:sp>
        <p:nvSpPr>
          <p:cNvPr id="80908" name="AutoShape 12"/>
          <p:cNvSpPr>
            <a:spLocks/>
          </p:cNvSpPr>
          <p:nvPr/>
        </p:nvSpPr>
        <p:spPr bwMode="auto">
          <a:xfrm>
            <a:off x="1586499" y="440668"/>
            <a:ext cx="8100900" cy="47704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1209" tIns="51209" rIns="51209" bIns="51209"/>
          <a:lstStyle/>
          <a:p>
            <a:r>
              <a:rPr lang="en-US" sz="4000" b="1" kern="0" dirty="0">
                <a:solidFill>
                  <a:schemeClr val="bg1">
                    <a:lumMod val="75000"/>
                  </a:schemeClr>
                </a:solidFill>
              </a:rPr>
              <a:t>Our channels</a:t>
            </a:r>
            <a:endParaRPr lang="en-US" sz="4000" kern="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0909" name="AutoShape 13"/>
          <p:cNvSpPr>
            <a:spLocks/>
          </p:cNvSpPr>
          <p:nvPr/>
        </p:nvSpPr>
        <p:spPr bwMode="auto">
          <a:xfrm>
            <a:off x="3439717" y="4515644"/>
            <a:ext cx="1396603" cy="4778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1209" tIns="51209" rIns="51209" bIns="51209"/>
          <a:lstStyle/>
          <a:p>
            <a:pPr algn="r"/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80910" name="AutoShape 14"/>
          <p:cNvSpPr>
            <a:spLocks/>
          </p:cNvSpPr>
          <p:nvPr/>
        </p:nvSpPr>
        <p:spPr bwMode="auto">
          <a:xfrm>
            <a:off x="6934797" y="1591469"/>
            <a:ext cx="1396603" cy="4778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1209" tIns="51209" rIns="51209" bIns="51209"/>
          <a:lstStyle/>
          <a:p>
            <a:pPr algn="just"/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80911" name="AutoShape 15"/>
          <p:cNvSpPr>
            <a:spLocks/>
          </p:cNvSpPr>
          <p:nvPr/>
        </p:nvSpPr>
        <p:spPr bwMode="auto">
          <a:xfrm>
            <a:off x="6934797" y="4515644"/>
            <a:ext cx="1396603" cy="4778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1209" tIns="51209" rIns="51209" bIns="51209"/>
          <a:lstStyle/>
          <a:p>
            <a:pPr algn="just"/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80912" name="AutoShape 16"/>
          <p:cNvSpPr>
            <a:spLocks/>
          </p:cNvSpPr>
          <p:nvPr/>
        </p:nvSpPr>
        <p:spPr bwMode="auto">
          <a:xfrm>
            <a:off x="6662739" y="2493963"/>
            <a:ext cx="1000125" cy="3762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1209" tIns="51209" rIns="51209" bIns="51209"/>
          <a:lstStyle/>
          <a:p>
            <a:pPr>
              <a:lnSpc>
                <a:spcPct val="90000"/>
              </a:lnSpc>
            </a:pPr>
            <a:r>
              <a:rPr lang="en-US" sz="1400" b="1" kern="0" dirty="0">
                <a:solidFill>
                  <a:srgbClr val="83756E"/>
                </a:solidFill>
                <a:latin typeface="Montserrat" charset="0"/>
                <a:cs typeface="Montserrat" charset="0"/>
                <a:sym typeface="Montserrat" charset="0"/>
              </a:rPr>
              <a:t>Public Relations</a:t>
            </a:r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80913" name="AutoShape 17"/>
          <p:cNvSpPr>
            <a:spLocks/>
          </p:cNvSpPr>
          <p:nvPr/>
        </p:nvSpPr>
        <p:spPr bwMode="auto">
          <a:xfrm>
            <a:off x="5438775" y="989013"/>
            <a:ext cx="1100138" cy="4206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1209" tIns="51209" rIns="51209" bIns="51209"/>
          <a:lstStyle/>
          <a:p>
            <a:pPr>
              <a:lnSpc>
                <a:spcPct val="90000"/>
              </a:lnSpc>
            </a:pPr>
            <a:r>
              <a:rPr lang="en-US" sz="1600" b="1" kern="0" dirty="0">
                <a:solidFill>
                  <a:srgbClr val="83756E"/>
                </a:solidFill>
                <a:latin typeface="Montserrat" charset="0"/>
                <a:sym typeface="Montserrat" charset="0"/>
              </a:rPr>
              <a:t>Advertising </a:t>
            </a:r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80914" name="AutoShape 18"/>
          <p:cNvSpPr>
            <a:spLocks/>
          </p:cNvSpPr>
          <p:nvPr/>
        </p:nvSpPr>
        <p:spPr bwMode="auto">
          <a:xfrm>
            <a:off x="5585818" y="3954463"/>
            <a:ext cx="1000720" cy="3889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1209" tIns="51209" rIns="51209" bIns="51209"/>
          <a:lstStyle/>
          <a:p>
            <a:pPr>
              <a:lnSpc>
                <a:spcPct val="90000"/>
              </a:lnSpc>
            </a:pPr>
            <a:r>
              <a:rPr lang="en-US" sz="1400" b="1" kern="0" dirty="0">
                <a:solidFill>
                  <a:srgbClr val="83756E"/>
                </a:solidFill>
                <a:latin typeface="Montserrat" charset="0"/>
                <a:cs typeface="Montserrat" charset="0"/>
                <a:sym typeface="Montserrat" charset="0"/>
              </a:rPr>
              <a:t>Patient giveaway</a:t>
            </a:r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80915" name="AutoShape 19"/>
          <p:cNvSpPr>
            <a:spLocks/>
          </p:cNvSpPr>
          <p:nvPr/>
        </p:nvSpPr>
        <p:spPr bwMode="auto">
          <a:xfrm>
            <a:off x="4683323" y="3505994"/>
            <a:ext cx="420886" cy="41989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1209" tIns="51209" rIns="51209" bIns="51209"/>
          <a:lstStyle/>
          <a:p>
            <a:pPr>
              <a:lnSpc>
                <a:spcPct val="90000"/>
              </a:lnSpc>
            </a:pPr>
            <a:r>
              <a:rPr lang="en-US" sz="1600" b="1" kern="0" dirty="0">
                <a:solidFill>
                  <a:srgbClr val="FF0000"/>
                </a:solidFill>
                <a:latin typeface="Montserrat" charset="0"/>
                <a:cs typeface="Montserrat" charset="0"/>
                <a:sym typeface="Montserrat" charset="0"/>
              </a:rPr>
              <a:t>01</a:t>
            </a:r>
            <a:endParaRPr lang="en-US" kern="0" dirty="0">
              <a:solidFill>
                <a:srgbClr val="FF0000"/>
              </a:solidFill>
            </a:endParaRPr>
          </a:p>
        </p:txBody>
      </p:sp>
      <p:sp>
        <p:nvSpPr>
          <p:cNvPr id="80916" name="AutoShape 20"/>
          <p:cNvSpPr>
            <a:spLocks/>
          </p:cNvSpPr>
          <p:nvPr/>
        </p:nvSpPr>
        <p:spPr bwMode="auto">
          <a:xfrm>
            <a:off x="5757267" y="2096294"/>
            <a:ext cx="420886" cy="41989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1209" tIns="51209" rIns="51209" bIns="51209"/>
          <a:lstStyle/>
          <a:p>
            <a:pPr>
              <a:lnSpc>
                <a:spcPct val="90000"/>
              </a:lnSpc>
            </a:pPr>
            <a:r>
              <a:rPr lang="en-US" sz="1600" b="1" kern="0" dirty="0">
                <a:solidFill>
                  <a:srgbClr val="FF0000"/>
                </a:solidFill>
                <a:latin typeface="Montserrat" charset="0"/>
                <a:cs typeface="Montserrat" charset="0"/>
                <a:sym typeface="Montserrat" charset="0"/>
              </a:rPr>
              <a:t>02</a:t>
            </a:r>
            <a:endParaRPr lang="en-US" kern="0" dirty="0">
              <a:solidFill>
                <a:srgbClr val="FF0000"/>
              </a:solidFill>
            </a:endParaRPr>
          </a:p>
        </p:txBody>
      </p:sp>
      <p:sp>
        <p:nvSpPr>
          <p:cNvPr id="80917" name="AutoShape 21"/>
          <p:cNvSpPr>
            <a:spLocks/>
          </p:cNvSpPr>
          <p:nvPr/>
        </p:nvSpPr>
        <p:spPr bwMode="auto">
          <a:xfrm>
            <a:off x="6816924" y="3505994"/>
            <a:ext cx="420886" cy="41989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1209" tIns="51209" rIns="51209" bIns="51209"/>
          <a:lstStyle/>
          <a:p>
            <a:pPr>
              <a:lnSpc>
                <a:spcPct val="90000"/>
              </a:lnSpc>
            </a:pPr>
            <a:r>
              <a:rPr lang="en-US" sz="1600" b="1" kern="0" dirty="0">
                <a:solidFill>
                  <a:srgbClr val="FF0000"/>
                </a:solidFill>
                <a:latin typeface="Montserrat" charset="0"/>
                <a:cs typeface="Montserrat" charset="0"/>
                <a:sym typeface="Montserrat" charset="0"/>
              </a:rPr>
              <a:t>03</a:t>
            </a:r>
            <a:endParaRPr lang="en-US" kern="0" dirty="0">
              <a:solidFill>
                <a:srgbClr val="FF0000"/>
              </a:solidFill>
            </a:endParaRPr>
          </a:p>
        </p:txBody>
      </p:sp>
      <p:sp>
        <p:nvSpPr>
          <p:cNvPr id="80918" name="AutoShape 22"/>
          <p:cNvSpPr>
            <a:spLocks/>
          </p:cNvSpPr>
          <p:nvPr/>
        </p:nvSpPr>
        <p:spPr bwMode="auto">
          <a:xfrm>
            <a:off x="5714405" y="4941094"/>
            <a:ext cx="420886" cy="41989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1209" tIns="51209" rIns="51209" bIns="51209"/>
          <a:lstStyle/>
          <a:p>
            <a:pPr>
              <a:lnSpc>
                <a:spcPct val="90000"/>
              </a:lnSpc>
            </a:pPr>
            <a:r>
              <a:rPr lang="en-US" sz="1600" b="1" kern="0" dirty="0">
                <a:solidFill>
                  <a:srgbClr val="FF0000"/>
                </a:solidFill>
                <a:latin typeface="Montserrat" charset="0"/>
                <a:cs typeface="Montserrat" charset="0"/>
                <a:sym typeface="Montserrat" charset="0"/>
              </a:rPr>
              <a:t>04</a:t>
            </a:r>
            <a:endParaRPr lang="en-US" kern="0" dirty="0">
              <a:solidFill>
                <a:srgbClr val="FF0000"/>
              </a:solidFill>
            </a:endParaRPr>
          </a:p>
        </p:txBody>
      </p:sp>
      <p:sp>
        <p:nvSpPr>
          <p:cNvPr id="25" name="AutoShape 5"/>
          <p:cNvSpPr>
            <a:spLocks/>
          </p:cNvSpPr>
          <p:nvPr/>
        </p:nvSpPr>
        <p:spPr bwMode="auto">
          <a:xfrm>
            <a:off x="4309468" y="3022930"/>
            <a:ext cx="1064419" cy="56594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1209" tIns="51209" rIns="51209" bIns="51209"/>
          <a:lstStyle/>
          <a:p>
            <a:pPr algn="ctr"/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00050" y="3022356"/>
            <a:ext cx="1755195" cy="561999"/>
          </a:xfrm>
          <a:prstGeom prst="rect">
            <a:avLst/>
          </a:prstGeom>
          <a:noFill/>
        </p:spPr>
        <p:txBody>
          <a:bodyPr wrap="square" lIns="38405" tIns="19202" rIns="38405" bIns="19202" rtlCol="0">
            <a:spAutoFit/>
          </a:bodyPr>
          <a:lstStyle/>
          <a:p>
            <a:r>
              <a:rPr lang="en-US" sz="3400" kern="0" dirty="0">
                <a:solidFill>
                  <a:schemeClr val="bg1">
                    <a:lumMod val="75000"/>
                  </a:schemeClr>
                </a:solidFill>
              </a:rPr>
              <a:t>Research </a:t>
            </a:r>
          </a:p>
        </p:txBody>
      </p:sp>
      <p:cxnSp>
        <p:nvCxnSpPr>
          <p:cNvPr id="5" name="Straight Arrow Connector 4"/>
          <p:cNvCxnSpPr/>
          <p:nvPr/>
        </p:nvCxnSpPr>
        <p:spPr bwMode="auto">
          <a:xfrm>
            <a:off x="2100049" y="3789040"/>
            <a:ext cx="1916720" cy="0"/>
          </a:xfrm>
          <a:prstGeom prst="straightConnector1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sp>
        <p:nvSpPr>
          <p:cNvPr id="6" name="TextBox 5"/>
          <p:cNvSpPr txBox="1"/>
          <p:nvPr/>
        </p:nvSpPr>
        <p:spPr>
          <a:xfrm>
            <a:off x="1802523" y="440668"/>
            <a:ext cx="3432060" cy="315778"/>
          </a:xfrm>
          <a:prstGeom prst="rect">
            <a:avLst/>
          </a:prstGeom>
          <a:noFill/>
        </p:spPr>
        <p:txBody>
          <a:bodyPr wrap="square" lIns="38405" tIns="19202" rIns="38405" bIns="19202" rtlCol="0">
            <a:spAutoFit/>
          </a:bodyPr>
          <a:lstStyle/>
          <a:p>
            <a:r>
              <a:rPr lang="en-US" kern="0" dirty="0">
                <a:solidFill>
                  <a:srgbClr val="FF0000"/>
                </a:solidFill>
              </a:rPr>
              <a:t>Our </a:t>
            </a:r>
            <a:r>
              <a:rPr lang="en-US" kern="0" dirty="0">
                <a:solidFill>
                  <a:schemeClr val="bg1"/>
                </a:solidFill>
              </a:rPr>
              <a:t>Channels </a:t>
            </a:r>
          </a:p>
        </p:txBody>
      </p:sp>
    </p:spTree>
    <p:extLst>
      <p:ext uri="{BB962C8B-B14F-4D97-AF65-F5344CB8AC3E}">
        <p14:creationId xmlns:p14="http://schemas.microsoft.com/office/powerpoint/2010/main" val="1217218643"/>
      </p:ext>
    </p:extLst>
  </p:cSld>
  <p:clrMapOvr>
    <a:masterClrMapping/>
  </p:clrMapOvr>
  <p:transition spd="slow">
    <p:zoom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AutoShape 3"/>
          <p:cNvSpPr>
            <a:spLocks/>
          </p:cNvSpPr>
          <p:nvPr/>
        </p:nvSpPr>
        <p:spPr bwMode="auto">
          <a:xfrm>
            <a:off x="9341701" y="5469732"/>
            <a:ext cx="1154906" cy="10620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/>
          <a:lstStyle/>
          <a:p>
            <a:pPr algn="r" defTabSz="192024"/>
            <a:r>
              <a:rPr lang="en-US" sz="1100" b="1" kern="0" dirty="0">
                <a:solidFill>
                  <a:srgbClr val="A8A8A8"/>
                </a:solidFill>
                <a:latin typeface="Montserrat" charset="0"/>
                <a:cs typeface="Montserrat" charset="0"/>
                <a:sym typeface="Montserrat" charset="0"/>
              </a:rPr>
              <a:t>Sanely applied advertising could remake the world.</a:t>
            </a:r>
          </a:p>
          <a:p>
            <a:pPr algn="r" defTabSz="192024"/>
            <a:r>
              <a:rPr lang="en-US" sz="1100" b="1" kern="0" dirty="0">
                <a:solidFill>
                  <a:srgbClr val="FF0000"/>
                </a:solidFill>
                <a:latin typeface="Montserrat" charset="0"/>
                <a:cs typeface="Montserrat" charset="0"/>
                <a:sym typeface="Montserrat" charset="0"/>
              </a:rPr>
              <a:t>And make it healthier</a:t>
            </a:r>
          </a:p>
        </p:txBody>
      </p:sp>
      <p:sp>
        <p:nvSpPr>
          <p:cNvPr id="17412" name="AutoShape 4"/>
          <p:cNvSpPr>
            <a:spLocks/>
          </p:cNvSpPr>
          <p:nvPr/>
        </p:nvSpPr>
        <p:spPr bwMode="auto">
          <a:xfrm>
            <a:off x="5890023" y="836712"/>
            <a:ext cx="1621631" cy="84534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1209" tIns="51209" rIns="51209" bIns="51209"/>
          <a:lstStyle/>
          <a:p>
            <a:pPr algn="just"/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17416" name="AutoShape 8"/>
          <p:cNvSpPr>
            <a:spLocks/>
          </p:cNvSpPr>
          <p:nvPr/>
        </p:nvSpPr>
        <p:spPr bwMode="auto">
          <a:xfrm>
            <a:off x="8140899" y="3539332"/>
            <a:ext cx="1621036" cy="84534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1209" tIns="51209" rIns="51209" bIns="51209"/>
          <a:lstStyle/>
          <a:p>
            <a:pPr algn="just"/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17417" name="AutoShape 9"/>
          <p:cNvSpPr>
            <a:spLocks/>
          </p:cNvSpPr>
          <p:nvPr/>
        </p:nvSpPr>
        <p:spPr bwMode="auto">
          <a:xfrm>
            <a:off x="8164116" y="188640"/>
            <a:ext cx="2360376" cy="321019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/>
          <a:lstStyle/>
          <a:p>
            <a:pPr algn="just"/>
            <a:r>
              <a:rPr lang="en-US" sz="42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charset="0"/>
                <a:cs typeface="Montserrat" charset="0"/>
                <a:sym typeface="Montserrat" charset="0"/>
              </a:rPr>
              <a:t>OUR campaign</a:t>
            </a:r>
            <a:endParaRPr lang="en-US" sz="4200" kern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17418" name="Group 10"/>
          <p:cNvGrpSpPr>
            <a:grpSpLocks/>
          </p:cNvGrpSpPr>
          <p:nvPr/>
        </p:nvGrpSpPr>
        <p:grpSpPr bwMode="auto">
          <a:xfrm>
            <a:off x="8158758" y="4589464"/>
            <a:ext cx="559594" cy="574675"/>
            <a:chOff x="0" y="-1"/>
            <a:chExt cx="1492081" cy="1148503"/>
          </a:xfrm>
        </p:grpSpPr>
        <p:sp>
          <p:nvSpPr>
            <p:cNvPr id="17419" name="AutoShape 11"/>
            <p:cNvSpPr>
              <a:spLocks/>
            </p:cNvSpPr>
            <p:nvPr/>
          </p:nvSpPr>
          <p:spPr bwMode="auto">
            <a:xfrm>
              <a:off x="0" y="0"/>
              <a:ext cx="1327938" cy="30734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45719" tIns="45719" rIns="45719" bIns="45719"/>
            <a:lstStyle/>
            <a:p>
              <a:r>
                <a:rPr lang="en-US" sz="600" kern="0" dirty="0">
                  <a:solidFill>
                    <a:srgbClr val="535353"/>
                  </a:solidFill>
                  <a:latin typeface="Montserrat" charset="0"/>
                  <a:cs typeface="Montserrat" charset="0"/>
                  <a:sym typeface="Montserrat" charset="0"/>
                </a:rPr>
                <a:t>National Attention</a:t>
              </a:r>
              <a:endParaRPr lang="en-US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420" name="AutoShape 12"/>
            <p:cNvSpPr>
              <a:spLocks/>
            </p:cNvSpPr>
            <p:nvPr/>
          </p:nvSpPr>
          <p:spPr bwMode="auto">
            <a:xfrm>
              <a:off x="648610" y="473985"/>
              <a:ext cx="220785" cy="209979"/>
            </a:xfrm>
            <a:prstGeom prst="star5">
              <a:avLst/>
            </a:prstGeom>
            <a:solidFill>
              <a:srgbClr val="FF384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en-US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421" name="AutoShape 13"/>
            <p:cNvSpPr>
              <a:spLocks/>
            </p:cNvSpPr>
            <p:nvPr/>
          </p:nvSpPr>
          <p:spPr bwMode="auto">
            <a:xfrm>
              <a:off x="959953" y="473985"/>
              <a:ext cx="220785" cy="209979"/>
            </a:xfrm>
            <a:prstGeom prst="star5">
              <a:avLst/>
            </a:prstGeom>
            <a:solidFill>
              <a:srgbClr val="FF384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en-US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422" name="AutoShape 14"/>
            <p:cNvSpPr>
              <a:spLocks/>
            </p:cNvSpPr>
            <p:nvPr/>
          </p:nvSpPr>
          <p:spPr bwMode="auto">
            <a:xfrm>
              <a:off x="1271295" y="473985"/>
              <a:ext cx="220786" cy="209979"/>
            </a:xfrm>
            <a:prstGeom prst="star5">
              <a:avLst/>
            </a:prstGeom>
            <a:solidFill>
              <a:srgbClr val="F7964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en-US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423" name="AutoShape 15"/>
            <p:cNvSpPr>
              <a:spLocks/>
            </p:cNvSpPr>
            <p:nvPr/>
          </p:nvSpPr>
          <p:spPr bwMode="auto">
            <a:xfrm>
              <a:off x="337267" y="473985"/>
              <a:ext cx="220786" cy="209979"/>
            </a:xfrm>
            <a:prstGeom prst="star5">
              <a:avLst/>
            </a:prstGeom>
            <a:solidFill>
              <a:srgbClr val="FF384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en-US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424" name="AutoShape 16"/>
            <p:cNvSpPr>
              <a:spLocks/>
            </p:cNvSpPr>
            <p:nvPr/>
          </p:nvSpPr>
          <p:spPr bwMode="auto">
            <a:xfrm>
              <a:off x="25924" y="473985"/>
              <a:ext cx="220786" cy="209979"/>
            </a:xfrm>
            <a:prstGeom prst="star5">
              <a:avLst/>
            </a:prstGeom>
            <a:solidFill>
              <a:srgbClr val="FF384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en-US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425" name="AutoShape 17"/>
            <p:cNvSpPr>
              <a:spLocks/>
            </p:cNvSpPr>
            <p:nvPr/>
          </p:nvSpPr>
          <p:spPr bwMode="auto">
            <a:xfrm>
              <a:off x="31087" y="841161"/>
              <a:ext cx="1036346" cy="30734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45719" tIns="45719" rIns="45719" bIns="45719"/>
            <a:lstStyle/>
            <a:p>
              <a:endParaRPr lang="en-US" kern="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7426" name="AutoShape 18"/>
          <p:cNvSpPr>
            <a:spLocks/>
          </p:cNvSpPr>
          <p:nvPr/>
        </p:nvSpPr>
        <p:spPr bwMode="auto">
          <a:xfrm>
            <a:off x="8154822" y="208562"/>
            <a:ext cx="162521" cy="26749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599" y="0"/>
                </a:moveTo>
                <a:lnTo>
                  <a:pt x="0" y="0"/>
                </a:lnTo>
                <a:lnTo>
                  <a:pt x="0" y="21600"/>
                </a:lnTo>
                <a:lnTo>
                  <a:pt x="21599" y="21600"/>
                </a:lnTo>
                <a:close/>
              </a:path>
            </a:pathLst>
          </a:custGeom>
          <a:noFill/>
          <a:ln w="25400" cap="flat" cmpd="sng">
            <a:solidFill>
              <a:srgbClr val="FF384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17427" name="AutoShape 19"/>
          <p:cNvSpPr>
            <a:spLocks/>
          </p:cNvSpPr>
          <p:nvPr/>
        </p:nvSpPr>
        <p:spPr bwMode="auto">
          <a:xfrm>
            <a:off x="6204013" y="4698336"/>
            <a:ext cx="841907" cy="23336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solidFill>
            <a:srgbClr val="FF3841"/>
          </a:solidFill>
          <a:ln w="38100" cap="flat" cmpd="sng">
            <a:solidFill>
              <a:srgbClr val="FF3841"/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17428" name="AutoShape 20"/>
          <p:cNvSpPr>
            <a:spLocks/>
          </p:cNvSpPr>
          <p:nvPr/>
        </p:nvSpPr>
        <p:spPr bwMode="auto">
          <a:xfrm>
            <a:off x="6221419" y="4666355"/>
            <a:ext cx="827372" cy="2174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/>
          <a:lstStyle/>
          <a:p>
            <a:r>
              <a:rPr lang="en-US" sz="1000" kern="0" dirty="0">
                <a:solidFill>
                  <a:srgbClr val="FFFFFF"/>
                </a:solidFill>
                <a:latin typeface="Montserrat" charset="0"/>
                <a:sym typeface="Montserrat" charset="0"/>
              </a:rPr>
              <a:t>Nerdy is cool!</a:t>
            </a:r>
            <a:endParaRPr lang="en-US" kern="0" dirty="0">
              <a:solidFill>
                <a:sysClr val="windowText" lastClr="000000"/>
              </a:solidFill>
            </a:endParaRPr>
          </a:p>
        </p:txBody>
      </p:sp>
      <p:pic>
        <p:nvPicPr>
          <p:cNvPr id="14" name="Picture Placeholder 13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065" y="3073683"/>
            <a:ext cx="2706688" cy="1669564"/>
          </a:xfrm>
        </p:spPr>
      </p:pic>
      <p:pic>
        <p:nvPicPr>
          <p:cNvPr id="12" name="Picture Placeholder 11"/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9" r="5849"/>
          <a:stretch>
            <a:fillRect/>
          </a:stretch>
        </p:blipFill>
        <p:spPr>
          <a:xfrm>
            <a:off x="4348163" y="2985810"/>
            <a:ext cx="996000" cy="1983445"/>
          </a:xfrm>
        </p:spPr>
      </p:pic>
      <p:pic>
        <p:nvPicPr>
          <p:cNvPr id="9" name="Picture Placeholder 8"/>
          <p:cNvPicPr>
            <a:picLocks noGrp="1" noChangeAspect="1"/>
          </p:cNvPicPr>
          <p:nvPr>
            <p:ph type="pic"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70" b="14470"/>
          <a:stretch>
            <a:fillRect/>
          </a:stretch>
        </p:blipFill>
        <p:spPr>
          <a:xfrm>
            <a:off x="1613503" y="506872"/>
            <a:ext cx="3770663" cy="2384884"/>
          </a:xfrm>
        </p:spPr>
      </p:pic>
      <p:pic>
        <p:nvPicPr>
          <p:cNvPr id="7" name="Picture Placeholder 6"/>
          <p:cNvPicPr>
            <a:picLocks noGrp="1" noChangeAspect="1"/>
          </p:cNvPicPr>
          <p:nvPr>
            <p:ph type="pic" sz="quarter" idx="14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5" r="12395"/>
          <a:stretch>
            <a:fillRect/>
          </a:stretch>
        </p:blipFill>
        <p:spPr>
          <a:xfrm>
            <a:off x="5503069" y="614781"/>
            <a:ext cx="2240114" cy="4061493"/>
          </a:xfrm>
        </p:spPr>
      </p:pic>
      <p:pic>
        <p:nvPicPr>
          <p:cNvPr id="16" name="Picture Placeholder 15"/>
          <p:cNvPicPr>
            <a:picLocks noGrp="1" noChangeAspect="1"/>
          </p:cNvPicPr>
          <p:nvPr>
            <p:ph type="pic" sz="quarter" idx="10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7" r="19477"/>
          <a:stretch>
            <a:fillRect/>
          </a:stretch>
        </p:blipFill>
        <p:spPr>
          <a:xfrm>
            <a:off x="1721645" y="4826794"/>
            <a:ext cx="1160859" cy="1943894"/>
          </a:xfrm>
        </p:spPr>
      </p:pic>
      <p:sp>
        <p:nvSpPr>
          <p:cNvPr id="17" name="TextBox 16"/>
          <p:cNvSpPr txBox="1"/>
          <p:nvPr/>
        </p:nvSpPr>
        <p:spPr>
          <a:xfrm>
            <a:off x="3422703" y="5625244"/>
            <a:ext cx="2916324" cy="161890"/>
          </a:xfrm>
          <a:prstGeom prst="rect">
            <a:avLst/>
          </a:prstGeom>
          <a:noFill/>
        </p:spPr>
        <p:txBody>
          <a:bodyPr wrap="square" lIns="38405" tIns="19202" rIns="38405" bIns="19202" rtlCol="0">
            <a:spAutoFit/>
          </a:bodyPr>
          <a:lstStyle/>
          <a:p>
            <a:r>
              <a:rPr lang="en-US" sz="800" kern="0" dirty="0">
                <a:solidFill>
                  <a:schemeClr val="bg1"/>
                </a:solidFill>
                <a:hlinkClick r:id="rId8"/>
              </a:rPr>
              <a:t>http://www.nlh.org/health-services/gastroenterology</a:t>
            </a:r>
            <a:endParaRPr lang="en-US" sz="800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972116"/>
      </p:ext>
    </p:extLst>
  </p:cSld>
  <p:clrMapOvr>
    <a:masterClrMapping/>
  </p:clrMapOvr>
  <p:transition spd="slow">
    <p:push dir="r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AutoShape 1"/>
          <p:cNvSpPr>
            <a:spLocks/>
          </p:cNvSpPr>
          <p:nvPr/>
        </p:nvSpPr>
        <p:spPr bwMode="auto">
          <a:xfrm>
            <a:off x="2606279" y="1625601"/>
            <a:ext cx="2121099" cy="360600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599" y="0"/>
                </a:moveTo>
                <a:lnTo>
                  <a:pt x="0" y="0"/>
                </a:lnTo>
                <a:lnTo>
                  <a:pt x="0" y="21599"/>
                </a:lnTo>
                <a:lnTo>
                  <a:pt x="21599" y="21599"/>
                </a:lnTo>
                <a:close/>
              </a:path>
            </a:pathLst>
          </a:custGeom>
          <a:noFill/>
          <a:ln w="38100" cap="flat" cmpd="sng">
            <a:solidFill>
              <a:srgbClr val="FF384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48130" name="AutoShape 2"/>
          <p:cNvSpPr>
            <a:spLocks/>
          </p:cNvSpPr>
          <p:nvPr/>
        </p:nvSpPr>
        <p:spPr bwMode="auto">
          <a:xfrm>
            <a:off x="5035154" y="1625601"/>
            <a:ext cx="2121099" cy="360600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599" y="0"/>
                </a:moveTo>
                <a:lnTo>
                  <a:pt x="0" y="0"/>
                </a:lnTo>
                <a:lnTo>
                  <a:pt x="0" y="21599"/>
                </a:lnTo>
                <a:lnTo>
                  <a:pt x="21599" y="21599"/>
                </a:lnTo>
                <a:close/>
              </a:path>
            </a:pathLst>
          </a:custGeom>
          <a:noFill/>
          <a:ln w="38100" cap="flat" cmpd="sng">
            <a:solidFill>
              <a:srgbClr val="FF384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48132" name="AutoShape 4"/>
          <p:cNvSpPr>
            <a:spLocks/>
          </p:cNvSpPr>
          <p:nvPr/>
        </p:nvSpPr>
        <p:spPr bwMode="auto">
          <a:xfrm>
            <a:off x="3341695" y="5484472"/>
            <a:ext cx="783087" cy="26186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solidFill>
            <a:srgbClr val="FF3841"/>
          </a:solidFill>
          <a:ln w="38100" cap="flat" cmpd="sng">
            <a:solidFill>
              <a:srgbClr val="FF3841"/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1300" kern="0" dirty="0">
                <a:solidFill>
                  <a:schemeClr val="bg1"/>
                </a:solidFill>
              </a:rPr>
              <a:t>Front page  </a:t>
            </a:r>
          </a:p>
        </p:txBody>
      </p:sp>
      <p:sp>
        <p:nvSpPr>
          <p:cNvPr id="48133" name="AutoShape 5"/>
          <p:cNvSpPr>
            <a:spLocks/>
          </p:cNvSpPr>
          <p:nvPr/>
        </p:nvSpPr>
        <p:spPr bwMode="auto">
          <a:xfrm>
            <a:off x="3269487" y="5497103"/>
            <a:ext cx="777934" cy="2174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/>
          <a:lstStyle/>
          <a:p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48134" name="AutoShape 6"/>
          <p:cNvSpPr>
            <a:spLocks/>
          </p:cNvSpPr>
          <p:nvPr/>
        </p:nvSpPr>
        <p:spPr bwMode="auto">
          <a:xfrm>
            <a:off x="5649464" y="5497103"/>
            <a:ext cx="878584" cy="2492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solidFill>
            <a:srgbClr val="FF3841"/>
          </a:solidFill>
          <a:ln w="38100" cap="flat" cmpd="sng">
            <a:solidFill>
              <a:srgbClr val="FF3841"/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1300" kern="0" dirty="0">
                <a:solidFill>
                  <a:schemeClr val="bg1"/>
                </a:solidFill>
              </a:rPr>
              <a:t> circ. 135,000</a:t>
            </a:r>
          </a:p>
        </p:txBody>
      </p:sp>
      <p:sp>
        <p:nvSpPr>
          <p:cNvPr id="48135" name="AutoShape 7"/>
          <p:cNvSpPr>
            <a:spLocks/>
          </p:cNvSpPr>
          <p:nvPr/>
        </p:nvSpPr>
        <p:spPr bwMode="auto">
          <a:xfrm>
            <a:off x="5649464" y="5528853"/>
            <a:ext cx="806332" cy="2174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/>
          <a:lstStyle/>
          <a:p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48137" name="AutoShape 9"/>
          <p:cNvSpPr>
            <a:spLocks/>
          </p:cNvSpPr>
          <p:nvPr/>
        </p:nvSpPr>
        <p:spPr bwMode="auto">
          <a:xfrm>
            <a:off x="8213853" y="5484471"/>
            <a:ext cx="753721" cy="2174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/>
          <a:lstStyle/>
          <a:p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48138" name="AutoShape 10"/>
          <p:cNvSpPr>
            <a:spLocks/>
          </p:cNvSpPr>
          <p:nvPr/>
        </p:nvSpPr>
        <p:spPr bwMode="auto">
          <a:xfrm>
            <a:off x="3045620" y="2987676"/>
            <a:ext cx="1242417" cy="120570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/>
          <a:lstStyle/>
          <a:p>
            <a:pPr algn="ctr" defTabSz="192024">
              <a:lnSpc>
                <a:spcPct val="110000"/>
              </a:lnSpc>
            </a:pPr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48139" name="AutoShape 11"/>
          <p:cNvSpPr>
            <a:spLocks/>
          </p:cNvSpPr>
          <p:nvPr/>
        </p:nvSpPr>
        <p:spPr bwMode="auto">
          <a:xfrm>
            <a:off x="5474495" y="2987676"/>
            <a:ext cx="1242417" cy="91201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/>
          <a:lstStyle/>
          <a:p>
            <a:pPr algn="ctr" defTabSz="192024">
              <a:lnSpc>
                <a:spcPct val="110000"/>
              </a:lnSpc>
            </a:pPr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48140" name="AutoShape 12"/>
          <p:cNvSpPr>
            <a:spLocks/>
          </p:cNvSpPr>
          <p:nvPr/>
        </p:nvSpPr>
        <p:spPr bwMode="auto">
          <a:xfrm>
            <a:off x="5442646" y="2983707"/>
            <a:ext cx="1242417" cy="120570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/>
          <a:lstStyle/>
          <a:p>
            <a:pPr algn="ctr" defTabSz="192024">
              <a:lnSpc>
                <a:spcPct val="110000"/>
              </a:lnSpc>
            </a:pPr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48141" name="AutoShape 13"/>
          <p:cNvSpPr>
            <a:spLocks/>
          </p:cNvSpPr>
          <p:nvPr/>
        </p:nvSpPr>
        <p:spPr bwMode="auto">
          <a:xfrm>
            <a:off x="2917032" y="1955800"/>
            <a:ext cx="1499592" cy="6556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599" y="0"/>
                </a:moveTo>
                <a:lnTo>
                  <a:pt x="0" y="0"/>
                </a:lnTo>
                <a:lnTo>
                  <a:pt x="0" y="21599"/>
                </a:lnTo>
                <a:lnTo>
                  <a:pt x="21599" y="21599"/>
                </a:lnTo>
                <a:close/>
              </a:path>
            </a:pathLst>
          </a:custGeom>
          <a:noFill/>
          <a:ln w="38100" cap="flat" cmpd="sng">
            <a:solidFill>
              <a:srgbClr val="FF384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48142" name="AutoShape 14"/>
          <p:cNvSpPr>
            <a:spLocks/>
          </p:cNvSpPr>
          <p:nvPr/>
        </p:nvSpPr>
        <p:spPr bwMode="auto">
          <a:xfrm>
            <a:off x="5345907" y="1955800"/>
            <a:ext cx="1499592" cy="6556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599" y="0"/>
                </a:moveTo>
                <a:lnTo>
                  <a:pt x="0" y="0"/>
                </a:lnTo>
                <a:lnTo>
                  <a:pt x="0" y="21599"/>
                </a:lnTo>
                <a:lnTo>
                  <a:pt x="21599" y="21599"/>
                </a:lnTo>
                <a:close/>
              </a:path>
            </a:pathLst>
          </a:custGeom>
          <a:noFill/>
          <a:ln w="38100" cap="flat" cmpd="sng">
            <a:solidFill>
              <a:srgbClr val="FF384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48144" name="AutoShape 16"/>
          <p:cNvSpPr>
            <a:spLocks/>
          </p:cNvSpPr>
          <p:nvPr/>
        </p:nvSpPr>
        <p:spPr bwMode="auto">
          <a:xfrm>
            <a:off x="3007082" y="1955800"/>
            <a:ext cx="1280954" cy="6556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/>
          <a:lstStyle/>
          <a:p>
            <a:pPr algn="ctr"/>
            <a:r>
              <a:rPr lang="en-US" sz="1700" b="1" kern="0" dirty="0">
                <a:solidFill>
                  <a:srgbClr val="FF0000"/>
                </a:solidFill>
                <a:latin typeface="Montserrat" charset="0"/>
                <a:sym typeface="Montserrat" charset="0"/>
              </a:rPr>
              <a:t>Local Coverage</a:t>
            </a:r>
            <a:endParaRPr lang="en-US" sz="1700" kern="0" dirty="0">
              <a:solidFill>
                <a:srgbClr val="FF0000"/>
              </a:solidFill>
            </a:endParaRPr>
          </a:p>
        </p:txBody>
      </p:sp>
      <p:sp>
        <p:nvSpPr>
          <p:cNvPr id="48145" name="AutoShape 17"/>
          <p:cNvSpPr>
            <a:spLocks/>
          </p:cNvSpPr>
          <p:nvPr/>
        </p:nvSpPr>
        <p:spPr bwMode="auto">
          <a:xfrm>
            <a:off x="5402342" y="1955800"/>
            <a:ext cx="1402854" cy="62329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/>
          <a:lstStyle/>
          <a:p>
            <a:pPr algn="ctr"/>
            <a:r>
              <a:rPr lang="en-US" sz="1700" b="1" kern="0" dirty="0">
                <a:solidFill>
                  <a:srgbClr val="FF0000"/>
                </a:solidFill>
                <a:latin typeface="Montserrat" charset="0"/>
                <a:cs typeface="Montserrat" charset="0"/>
                <a:sym typeface="Montserrat" charset="0"/>
              </a:rPr>
              <a:t>National</a:t>
            </a:r>
          </a:p>
          <a:p>
            <a:pPr algn="ctr"/>
            <a:r>
              <a:rPr lang="en-US" sz="1700" b="1" kern="0" dirty="0">
                <a:solidFill>
                  <a:srgbClr val="FF0000"/>
                </a:solidFill>
                <a:latin typeface="Montserrat" charset="0"/>
                <a:sym typeface="Montserrat" charset="0"/>
              </a:rPr>
              <a:t>Coverage</a:t>
            </a:r>
            <a:endParaRPr lang="en-US" sz="1700" kern="0" dirty="0">
              <a:solidFill>
                <a:srgbClr val="FF0000"/>
              </a:solidFill>
            </a:endParaRPr>
          </a:p>
        </p:txBody>
      </p:sp>
      <p:sp>
        <p:nvSpPr>
          <p:cNvPr id="48146" name="AutoShape 18"/>
          <p:cNvSpPr>
            <a:spLocks/>
          </p:cNvSpPr>
          <p:nvPr/>
        </p:nvSpPr>
        <p:spPr bwMode="auto">
          <a:xfrm>
            <a:off x="7903370" y="2020491"/>
            <a:ext cx="1242417" cy="52625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/>
          <a:lstStyle/>
          <a:p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48147" name="AutoShape 19"/>
          <p:cNvSpPr>
            <a:spLocks/>
          </p:cNvSpPr>
          <p:nvPr/>
        </p:nvSpPr>
        <p:spPr bwMode="auto">
          <a:xfrm>
            <a:off x="5368529" y="723900"/>
            <a:ext cx="1726583" cy="4333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/>
          <a:lstStyle/>
          <a:p>
            <a:r>
              <a:rPr lang="en-US" sz="2100" kern="0" dirty="0">
                <a:solidFill>
                  <a:sysClr val="windowText" lastClr="000000"/>
                </a:solidFill>
                <a:latin typeface="Montserrat" charset="0"/>
                <a:cs typeface="Montserrat" charset="0"/>
                <a:sym typeface="Montserrat" charset="0"/>
              </a:rPr>
              <a:t> </a:t>
            </a:r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48148" name="AutoShape 20"/>
          <p:cNvSpPr>
            <a:spLocks/>
          </p:cNvSpPr>
          <p:nvPr/>
        </p:nvSpPr>
        <p:spPr bwMode="auto">
          <a:xfrm>
            <a:off x="10288616" y="6641545"/>
            <a:ext cx="378619" cy="635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600" y="0"/>
                </a:moveTo>
                <a:lnTo>
                  <a:pt x="0" y="0"/>
                </a:lnTo>
                <a:lnTo>
                  <a:pt x="0" y="21599"/>
                </a:lnTo>
                <a:lnTo>
                  <a:pt x="21600" y="21599"/>
                </a:lnTo>
                <a:close/>
              </a:path>
            </a:pathLst>
          </a:custGeom>
          <a:noFill/>
          <a:ln w="38100" cap="flat" cmpd="sng">
            <a:solidFill>
              <a:srgbClr val="FFFF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48149" name="AutoShape 21"/>
          <p:cNvSpPr>
            <a:spLocks/>
          </p:cNvSpPr>
          <p:nvPr/>
        </p:nvSpPr>
        <p:spPr bwMode="auto">
          <a:xfrm>
            <a:off x="1877477" y="-819472"/>
            <a:ext cx="8349983" cy="368379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r>
              <a:rPr lang="en-US" sz="19700" b="1" kern="0" dirty="0">
                <a:solidFill>
                  <a:schemeClr val="tx1">
                    <a:lumMod val="50000"/>
                    <a:lumOff val="50000"/>
                    <a:alpha val="30000"/>
                  </a:schemeClr>
                </a:solidFill>
                <a:latin typeface="Montserrat" charset="0"/>
                <a:cs typeface="Montserrat" charset="0"/>
                <a:sym typeface="Montserrat" charset="0"/>
              </a:rPr>
              <a:t>PR</a:t>
            </a:r>
            <a:endParaRPr lang="en-US" kern="0" dirty="0">
              <a:solidFill>
                <a:srgbClr val="FF0000">
                  <a:alpha val="30000"/>
                </a:srgbClr>
              </a:solidFill>
            </a:endParaRPr>
          </a:p>
        </p:txBody>
      </p:sp>
      <p:sp>
        <p:nvSpPr>
          <p:cNvPr id="48150" name="AutoShape 22"/>
          <p:cNvSpPr>
            <a:spLocks/>
          </p:cNvSpPr>
          <p:nvPr/>
        </p:nvSpPr>
        <p:spPr bwMode="auto">
          <a:xfrm>
            <a:off x="8084345" y="4798219"/>
            <a:ext cx="2259211" cy="368379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US" kern="0" dirty="0">
              <a:solidFill>
                <a:schemeClr val="tx1">
                  <a:lumMod val="50000"/>
                  <a:lumOff val="50000"/>
                  <a:alpha val="3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846" y="2869820"/>
            <a:ext cx="1935570" cy="216022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729" y="2946019"/>
            <a:ext cx="1251947" cy="2160223"/>
          </a:xfrm>
          <a:prstGeom prst="rect">
            <a:avLst/>
          </a:prstGeom>
        </p:spPr>
      </p:pic>
      <p:sp>
        <p:nvSpPr>
          <p:cNvPr id="30" name="AutoShape 18"/>
          <p:cNvSpPr>
            <a:spLocks/>
          </p:cNvSpPr>
          <p:nvPr/>
        </p:nvSpPr>
        <p:spPr bwMode="auto">
          <a:xfrm>
            <a:off x="9606391" y="385667"/>
            <a:ext cx="435891" cy="62815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599" y="0"/>
                </a:moveTo>
                <a:lnTo>
                  <a:pt x="0" y="0"/>
                </a:lnTo>
                <a:lnTo>
                  <a:pt x="0" y="21600"/>
                </a:lnTo>
                <a:lnTo>
                  <a:pt x="21599" y="21600"/>
                </a:lnTo>
                <a:close/>
              </a:path>
            </a:pathLst>
          </a:custGeom>
          <a:noFill/>
          <a:ln w="25400" cap="flat" cmpd="sng">
            <a:solidFill>
              <a:srgbClr val="FF384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13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7" b="1367"/>
          <a:stretch>
            <a:fillRect/>
          </a:stretch>
        </p:blipFill>
        <p:spPr>
          <a:xfrm>
            <a:off x="6581776" y="0"/>
            <a:ext cx="4086225" cy="6858000"/>
          </a:xfrm>
        </p:spPr>
      </p:pic>
      <p:sp>
        <p:nvSpPr>
          <p:cNvPr id="75892" name="AutoShape 116"/>
          <p:cNvSpPr>
            <a:spLocks/>
          </p:cNvSpPr>
          <p:nvPr/>
        </p:nvSpPr>
        <p:spPr bwMode="auto">
          <a:xfrm>
            <a:off x="2292549" y="931863"/>
            <a:ext cx="3128376" cy="6683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1209" tIns="51209" rIns="51209" bIns="51209"/>
          <a:lstStyle/>
          <a:p>
            <a:r>
              <a:rPr lang="en-US" sz="2900" kern="0" dirty="0">
                <a:solidFill>
                  <a:srgbClr val="FFFFFF"/>
                </a:solidFill>
                <a:latin typeface="Montserrat" charset="0"/>
                <a:cs typeface="Montserrat" charset="0"/>
                <a:sym typeface="Montserrat" charset="0"/>
              </a:rPr>
              <a:t>RESULTS?  </a:t>
            </a:r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75893" name="AutoShape 117"/>
          <p:cNvSpPr>
            <a:spLocks/>
          </p:cNvSpPr>
          <p:nvPr/>
        </p:nvSpPr>
        <p:spPr bwMode="auto">
          <a:xfrm>
            <a:off x="5546034" y="6443811"/>
            <a:ext cx="905442" cy="2492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solidFill>
            <a:srgbClr val="FF3841"/>
          </a:solidFill>
          <a:ln w="38100" cap="flat" cmpd="sng">
            <a:solidFill>
              <a:srgbClr val="FF3841"/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75894" name="AutoShape 118"/>
          <p:cNvSpPr>
            <a:spLocks/>
          </p:cNvSpPr>
          <p:nvPr/>
        </p:nvSpPr>
        <p:spPr bwMode="auto">
          <a:xfrm>
            <a:off x="5582944" y="6453337"/>
            <a:ext cx="868533" cy="23971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/>
          <a:lstStyle/>
          <a:p>
            <a:r>
              <a:rPr lang="en-US" sz="1000" kern="0" dirty="0">
                <a:solidFill>
                  <a:srgbClr val="FFFFFF"/>
                </a:solidFill>
                <a:latin typeface="Montserrat" charset="0"/>
                <a:sym typeface="Montserrat" charset="0"/>
              </a:rPr>
              <a:t>The holy grail</a:t>
            </a:r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75895" name="AutoShape 119"/>
          <p:cNvSpPr>
            <a:spLocks/>
          </p:cNvSpPr>
          <p:nvPr/>
        </p:nvSpPr>
        <p:spPr bwMode="auto">
          <a:xfrm>
            <a:off x="2315580" y="1100139"/>
            <a:ext cx="287126" cy="38464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599" y="0"/>
                </a:moveTo>
                <a:lnTo>
                  <a:pt x="0" y="0"/>
                </a:lnTo>
                <a:lnTo>
                  <a:pt x="0" y="21599"/>
                </a:lnTo>
                <a:lnTo>
                  <a:pt x="21599" y="21599"/>
                </a:lnTo>
                <a:close/>
              </a:path>
            </a:pathLst>
          </a:custGeom>
          <a:noFill/>
          <a:ln w="25400" cap="flat" cmpd="sng">
            <a:solidFill>
              <a:srgbClr val="FF384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53563" y="2204864"/>
            <a:ext cx="2889321" cy="1423774"/>
          </a:xfrm>
          <a:prstGeom prst="rect">
            <a:avLst/>
          </a:prstGeom>
          <a:noFill/>
        </p:spPr>
        <p:txBody>
          <a:bodyPr wrap="square" lIns="38405" tIns="19202" rIns="38405" bIns="19202" rtlCol="0">
            <a:spAutoFit/>
          </a:bodyPr>
          <a:lstStyle/>
          <a:p>
            <a:r>
              <a:rPr lang="en-US" kern="0" dirty="0">
                <a:solidFill>
                  <a:schemeClr val="bg1"/>
                </a:solidFill>
              </a:rPr>
              <a:t>Average amount of colos per month has increased since the campaign started </a:t>
            </a:r>
          </a:p>
          <a:p>
            <a:endParaRPr lang="en-US" kern="0" dirty="0">
              <a:solidFill>
                <a:schemeClr val="bg1"/>
              </a:solidFill>
            </a:endParaRPr>
          </a:p>
          <a:p>
            <a:r>
              <a:rPr lang="en-US" kern="0" dirty="0">
                <a:solidFill>
                  <a:srgbClr val="FF0000"/>
                </a:solidFill>
              </a:rPr>
              <a:t>= COMMON GOOD</a:t>
            </a:r>
          </a:p>
        </p:txBody>
      </p:sp>
    </p:spTree>
    <p:extLst>
      <p:ext uri="{BB962C8B-B14F-4D97-AF65-F5344CB8AC3E}">
        <p14:creationId xmlns:p14="http://schemas.microsoft.com/office/powerpoint/2010/main" val="363992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5"/>
          </p:nvPr>
        </p:nvSpPr>
        <p:spPr>
          <a:xfrm>
            <a:off x="6553200" y="1066800"/>
            <a:ext cx="4123168" cy="220980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spcBef>
                <a:spcPts val="600"/>
              </a:spcBef>
              <a:spcAft>
                <a:spcPts val="1800"/>
              </a:spcAft>
              <a:buFont typeface="Wingdings" charset="2"/>
              <a:buChar char="§"/>
            </a:pPr>
            <a:r>
              <a:rPr lang="en-US" sz="2400" dirty="0"/>
              <a:t>Educated self-management, and support are the primary ways to stay on track with care and treatment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23"/>
          </p:nvPr>
        </p:nvSpPr>
        <p:spPr>
          <a:xfrm>
            <a:off x="5410200" y="6553200"/>
            <a:ext cx="734568" cy="304800"/>
          </a:xfrm>
        </p:spPr>
        <p:txBody>
          <a:bodyPr/>
          <a:lstStyle/>
          <a:p>
            <a:fld id="{256D3EEF-DE4E-429D-8EC4-DDC531AFF587}" type="slidenum">
              <a:rPr lang="en-US" sz="1400" kern="0">
                <a:solidFill>
                  <a:sysClr val="windowText" lastClr="000000"/>
                </a:solidFill>
              </a:rPr>
              <a:pPr/>
              <a:t>4</a:t>
            </a:fld>
            <a:endParaRPr lang="en-US" sz="1400" kern="0" dirty="0">
              <a:solidFill>
                <a:sysClr val="windowText" lastClr="000000"/>
              </a:solidFill>
            </a:endParaRP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828800" y="228600"/>
            <a:ext cx="8534400" cy="381000"/>
          </a:xfrm>
          <a:noFill/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000" dirty="0">
                <a:solidFill>
                  <a:schemeClr val="tx2"/>
                </a:solidFill>
              </a:rPr>
              <a:t>Virtual Health Communities</a:t>
            </a:r>
          </a:p>
        </p:txBody>
      </p:sp>
      <p:pic>
        <p:nvPicPr>
          <p:cNvPr id="3" name="Picture 2" descr="Screen Shot 2015-11-01 at 11.24.35 AM.png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078" y="3568700"/>
            <a:ext cx="4255923" cy="298450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Screen Shot 2015-11-01 at 11.20.23 AM.png">
            <a:hlinkClick r:id="rId5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38201"/>
            <a:ext cx="4876800" cy="2743199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Content Placeholder 3"/>
          <p:cNvSpPr>
            <a:spLocks noGrp="1"/>
          </p:cNvSpPr>
          <p:nvPr>
            <p:ph sz="quarter" idx="15"/>
          </p:nvPr>
        </p:nvSpPr>
        <p:spPr>
          <a:xfrm>
            <a:off x="1524001" y="4343400"/>
            <a:ext cx="4885169" cy="182880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spcBef>
                <a:spcPts val="600"/>
              </a:spcBef>
              <a:spcAft>
                <a:spcPts val="1800"/>
              </a:spcAft>
              <a:buFont typeface="Wingdings" charset="2"/>
              <a:buChar char="§"/>
            </a:pPr>
            <a:r>
              <a:rPr lang="en-US" sz="2400" dirty="0"/>
              <a:t>In between doctor visits, searching the Internet is how people ‘solve’ for their ailments ; its best if they have the Virtual Health Community to interact with</a:t>
            </a:r>
          </a:p>
        </p:txBody>
      </p:sp>
    </p:spTree>
    <p:extLst>
      <p:ext uri="{BB962C8B-B14F-4D97-AF65-F5344CB8AC3E}">
        <p14:creationId xmlns:p14="http://schemas.microsoft.com/office/powerpoint/2010/main" val="28393795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AutoShape 1"/>
          <p:cNvSpPr>
            <a:spLocks/>
          </p:cNvSpPr>
          <p:nvPr/>
        </p:nvSpPr>
        <p:spPr bwMode="auto">
          <a:xfrm>
            <a:off x="2703314" y="1558132"/>
            <a:ext cx="3554704" cy="391874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r>
              <a:rPr lang="en-US" sz="21000" b="1" kern="0" dirty="0">
                <a:solidFill>
                  <a:srgbClr val="989898">
                    <a:alpha val="30000"/>
                  </a:srgbClr>
                </a:solidFill>
                <a:latin typeface="Montserrat" charset="0"/>
                <a:sym typeface="Montserrat" charset="0"/>
              </a:rPr>
              <a:t>HA</a:t>
            </a:r>
            <a:endParaRPr lang="en-US" kern="0" dirty="0">
              <a:solidFill>
                <a:srgbClr val="989898">
                  <a:alpha val="30000"/>
                </a:srgbClr>
              </a:solidFill>
            </a:endParaRPr>
          </a:p>
        </p:txBody>
      </p:sp>
      <p:sp>
        <p:nvSpPr>
          <p:cNvPr id="69634" name="AutoShape 2"/>
          <p:cNvSpPr>
            <a:spLocks/>
          </p:cNvSpPr>
          <p:nvPr/>
        </p:nvSpPr>
        <p:spPr bwMode="auto">
          <a:xfrm>
            <a:off x="3071813" y="2288382"/>
            <a:ext cx="2403119" cy="57864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/>
          <a:lstStyle/>
          <a:p>
            <a:r>
              <a:rPr lang="en-US" sz="2900" kern="0" dirty="0">
                <a:solidFill>
                  <a:srgbClr val="FFFFFF"/>
                </a:solidFill>
                <a:latin typeface="Montserrat" charset="0"/>
                <a:cs typeface="Montserrat" charset="0"/>
                <a:sym typeface="Montserrat" charset="0"/>
              </a:rPr>
              <a:t>HUMOR</a:t>
            </a:r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69635" name="AutoShape 3"/>
          <p:cNvSpPr>
            <a:spLocks/>
          </p:cNvSpPr>
          <p:nvPr/>
        </p:nvSpPr>
        <p:spPr bwMode="auto">
          <a:xfrm>
            <a:off x="2512220" y="3594895"/>
            <a:ext cx="3298031" cy="47228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/>
          <a:lstStyle/>
          <a:p>
            <a:pPr algn="ctr" defTabSz="192024">
              <a:lnSpc>
                <a:spcPct val="110000"/>
              </a:lnSpc>
            </a:pPr>
            <a:r>
              <a:rPr lang="en-US" sz="800" kern="0" dirty="0">
                <a:solidFill>
                  <a:srgbClr val="FFFFFF"/>
                </a:solidFill>
                <a:latin typeface="Montserrat" charset="0"/>
                <a:cs typeface="Montserrat" charset="0"/>
                <a:sym typeface="Montserrat" charset="0"/>
              </a:rPr>
              <a:t>We have been able to identify  barriers and market to them. Our goal? Capitalize on our shared common experience.  </a:t>
            </a:r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69636" name="AutoShape 4"/>
          <p:cNvSpPr>
            <a:spLocks/>
          </p:cNvSpPr>
          <p:nvPr/>
        </p:nvSpPr>
        <p:spPr bwMode="auto">
          <a:xfrm>
            <a:off x="3804047" y="4560094"/>
            <a:ext cx="968806" cy="2492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solidFill>
            <a:srgbClr val="FF3841"/>
          </a:solidFill>
          <a:ln w="38100" cap="flat" cmpd="sng">
            <a:solidFill>
              <a:srgbClr val="FF3841"/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69637" name="AutoShape 5"/>
          <p:cNvSpPr>
            <a:spLocks/>
          </p:cNvSpPr>
          <p:nvPr/>
        </p:nvSpPr>
        <p:spPr bwMode="auto">
          <a:xfrm>
            <a:off x="3840957" y="4569620"/>
            <a:ext cx="931896" cy="23971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/>
          <a:lstStyle/>
          <a:p>
            <a:r>
              <a:rPr lang="en-US" sz="1000" kern="0" dirty="0">
                <a:solidFill>
                  <a:srgbClr val="FFFFFF"/>
                </a:solidFill>
                <a:latin typeface="Montserrat" charset="0"/>
                <a:sym typeface="Montserrat" charset="0"/>
              </a:rPr>
              <a:t>Common Good</a:t>
            </a:r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69638" name="AutoShape 6"/>
          <p:cNvSpPr>
            <a:spLocks/>
          </p:cNvSpPr>
          <p:nvPr/>
        </p:nvSpPr>
        <p:spPr bwMode="auto">
          <a:xfrm>
            <a:off x="3401616" y="3116263"/>
            <a:ext cx="2408634" cy="22939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/>
          <a:lstStyle/>
          <a:p>
            <a:pPr defTabSz="192024">
              <a:lnSpc>
                <a:spcPct val="110000"/>
              </a:lnSpc>
            </a:pPr>
            <a:r>
              <a:rPr lang="en-US" sz="1000" b="1" kern="0" dirty="0">
                <a:solidFill>
                  <a:srgbClr val="FF3841"/>
                </a:solidFill>
                <a:latin typeface="Montserrat" charset="0"/>
                <a:sym typeface="Montserrat" charset="0"/>
              </a:rPr>
              <a:t>IT ALL STARTED WITH A SCAR</a:t>
            </a:r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69640" name="AutoShape 8"/>
          <p:cNvSpPr>
            <a:spLocks/>
          </p:cNvSpPr>
          <p:nvPr/>
        </p:nvSpPr>
        <p:spPr bwMode="auto">
          <a:xfrm>
            <a:off x="9440467" y="976314"/>
            <a:ext cx="70247" cy="92869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rgbClr val="FF384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kern="0" dirty="0">
              <a:solidFill>
                <a:srgbClr val="A7A7A7"/>
              </a:solidFill>
            </a:endParaRPr>
          </a:p>
        </p:txBody>
      </p:sp>
      <p:sp>
        <p:nvSpPr>
          <p:cNvPr id="69641" name="AutoShape 9"/>
          <p:cNvSpPr>
            <a:spLocks/>
          </p:cNvSpPr>
          <p:nvPr/>
        </p:nvSpPr>
        <p:spPr bwMode="auto">
          <a:xfrm>
            <a:off x="9575006" y="976314"/>
            <a:ext cx="69652" cy="92869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rgbClr val="FF384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kern="0" dirty="0">
              <a:solidFill>
                <a:srgbClr val="A7A7A7"/>
              </a:solidFill>
            </a:endParaRPr>
          </a:p>
        </p:txBody>
      </p:sp>
      <p:sp>
        <p:nvSpPr>
          <p:cNvPr id="69642" name="AutoShape 10"/>
          <p:cNvSpPr>
            <a:spLocks/>
          </p:cNvSpPr>
          <p:nvPr/>
        </p:nvSpPr>
        <p:spPr bwMode="auto">
          <a:xfrm>
            <a:off x="9708953" y="976314"/>
            <a:ext cx="70247" cy="92869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rgbClr val="FF384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kern="0" dirty="0">
              <a:solidFill>
                <a:srgbClr val="A7A7A7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67808" y="2266862"/>
            <a:ext cx="3024336" cy="962109"/>
          </a:xfrm>
          <a:prstGeom prst="rect">
            <a:avLst/>
          </a:prstGeom>
          <a:noFill/>
        </p:spPr>
        <p:txBody>
          <a:bodyPr wrap="square" lIns="38405" tIns="19202" rIns="38405" bIns="19202" rtlCol="0">
            <a:spAutoFit/>
          </a:bodyPr>
          <a:lstStyle/>
          <a:p>
            <a:r>
              <a:rPr lang="en-US" sz="3000" kern="0" dirty="0">
                <a:solidFill>
                  <a:schemeClr val="tx2"/>
                </a:solidFill>
              </a:rPr>
              <a:t>+</a:t>
            </a:r>
            <a:r>
              <a:rPr lang="en-US" sz="3000" kern="0" dirty="0">
                <a:solidFill>
                  <a:srgbClr val="FF0000"/>
                </a:solidFill>
              </a:rPr>
              <a:t> THE UNEXPECTED</a:t>
            </a:r>
          </a:p>
        </p:txBody>
      </p:sp>
    </p:spTree>
    <p:extLst>
      <p:ext uri="{BB962C8B-B14F-4D97-AF65-F5344CB8AC3E}">
        <p14:creationId xmlns:p14="http://schemas.microsoft.com/office/powerpoint/2010/main" val="181680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508" y="2607625"/>
            <a:ext cx="6102678" cy="3755494"/>
          </a:xfrm>
        </p:spPr>
      </p:pic>
      <p:sp>
        <p:nvSpPr>
          <p:cNvPr id="62469" name="AutoShape 5"/>
          <p:cNvSpPr>
            <a:spLocks/>
          </p:cNvSpPr>
          <p:nvPr/>
        </p:nvSpPr>
        <p:spPr bwMode="auto">
          <a:xfrm>
            <a:off x="8830568" y="4165600"/>
            <a:ext cx="1746052" cy="80724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/>
          <a:lstStyle/>
          <a:p>
            <a:pPr defTabSz="192024"/>
            <a:r>
              <a:rPr lang="en-US" sz="800" b="1" kern="0" spc="252" dirty="0">
                <a:solidFill>
                  <a:srgbClr val="A7A7A7"/>
                </a:solidFill>
                <a:latin typeface="Montserrat" charset="0"/>
                <a:cs typeface="Montserrat" charset="0"/>
                <a:sym typeface="Montserrat" charset="0"/>
              </a:rPr>
              <a:t>SANELY APPLIED ADVERTISING COULD REMAKE THE WORLD</a:t>
            </a:r>
          </a:p>
          <a:p>
            <a:pPr defTabSz="192024"/>
            <a:r>
              <a:rPr lang="en-US" sz="800" b="1" kern="0" spc="252" dirty="0">
                <a:solidFill>
                  <a:srgbClr val="FF0000"/>
                </a:solidFill>
                <a:latin typeface="Montserrat" charset="0"/>
                <a:cs typeface="Montserrat" charset="0"/>
                <a:sym typeface="Montserrat" charset="0"/>
              </a:rPr>
              <a:t>And make us all healthier</a:t>
            </a:r>
          </a:p>
        </p:txBody>
      </p:sp>
      <p:sp>
        <p:nvSpPr>
          <p:cNvPr id="62470" name="AutoShape 6"/>
          <p:cNvSpPr>
            <a:spLocks/>
          </p:cNvSpPr>
          <p:nvPr/>
        </p:nvSpPr>
        <p:spPr bwMode="auto">
          <a:xfrm>
            <a:off x="9270561" y="449581"/>
            <a:ext cx="522629" cy="57213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599" y="0"/>
                </a:moveTo>
                <a:lnTo>
                  <a:pt x="0" y="0"/>
                </a:lnTo>
                <a:lnTo>
                  <a:pt x="0" y="21600"/>
                </a:lnTo>
                <a:lnTo>
                  <a:pt x="21599" y="21600"/>
                </a:lnTo>
                <a:close/>
              </a:path>
            </a:pathLst>
          </a:custGeom>
          <a:noFill/>
          <a:ln w="25400" cap="flat" cmpd="sng">
            <a:solidFill>
              <a:srgbClr val="FF384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kern="0" dirty="0">
              <a:solidFill>
                <a:srgbClr val="FFFFFF"/>
              </a:solidFill>
            </a:endParaRPr>
          </a:p>
        </p:txBody>
      </p:sp>
      <p:sp>
        <p:nvSpPr>
          <p:cNvPr id="62475" name="AutoShape 11"/>
          <p:cNvSpPr>
            <a:spLocks/>
          </p:cNvSpPr>
          <p:nvPr/>
        </p:nvSpPr>
        <p:spPr bwMode="auto">
          <a:xfrm>
            <a:off x="3268266" y="3823494"/>
            <a:ext cx="6435328" cy="39195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US" kern="0" dirty="0">
              <a:solidFill>
                <a:schemeClr val="tx1">
                  <a:lumMod val="50000"/>
                  <a:lumOff val="50000"/>
                  <a:alpha val="30000"/>
                </a:schemeClr>
              </a:solidFill>
            </a:endParaRPr>
          </a:p>
        </p:txBody>
      </p:sp>
      <p:sp>
        <p:nvSpPr>
          <p:cNvPr id="62467" name="AutoShape 3"/>
          <p:cNvSpPr>
            <a:spLocks/>
          </p:cNvSpPr>
          <p:nvPr/>
        </p:nvSpPr>
        <p:spPr bwMode="auto">
          <a:xfrm>
            <a:off x="9084767" y="427037"/>
            <a:ext cx="1237655" cy="11382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/>
          <a:lstStyle/>
          <a:p>
            <a:pPr algn="r"/>
            <a:r>
              <a:rPr lang="en-US" sz="2900" b="1" kern="0" dirty="0">
                <a:solidFill>
                  <a:srgbClr val="FFFFFF"/>
                </a:solidFill>
                <a:latin typeface="Montserrat" charset="0"/>
                <a:cs typeface="Montserrat" charset="0"/>
                <a:sym typeface="Montserrat" charset="0"/>
              </a:rPr>
              <a:t>OUR BRAG your steal</a:t>
            </a:r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62468" name="AutoShape 4"/>
          <p:cNvSpPr>
            <a:spLocks/>
          </p:cNvSpPr>
          <p:nvPr/>
        </p:nvSpPr>
        <p:spPr bwMode="auto">
          <a:xfrm>
            <a:off x="9674423" y="3620295"/>
            <a:ext cx="237530" cy="37703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599" y="0"/>
                </a:moveTo>
                <a:lnTo>
                  <a:pt x="0" y="0"/>
                </a:lnTo>
                <a:lnTo>
                  <a:pt x="0" y="21600"/>
                </a:lnTo>
                <a:lnTo>
                  <a:pt x="21599" y="21600"/>
                </a:lnTo>
                <a:close/>
              </a:path>
            </a:pathLst>
          </a:custGeom>
          <a:noFill/>
          <a:ln w="25400" cap="flat" cmpd="sng">
            <a:solidFill>
              <a:srgbClr val="FF384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kern="0" dirty="0">
              <a:solidFill>
                <a:srgbClr val="FFFFFF"/>
              </a:solidFill>
            </a:endParaRPr>
          </a:p>
        </p:txBody>
      </p:sp>
      <p:sp>
        <p:nvSpPr>
          <p:cNvPr id="62471" name="AutoShape 7"/>
          <p:cNvSpPr>
            <a:spLocks/>
          </p:cNvSpPr>
          <p:nvPr/>
        </p:nvSpPr>
        <p:spPr bwMode="auto">
          <a:xfrm>
            <a:off x="5771853" y="4972844"/>
            <a:ext cx="1428155" cy="7318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/>
          <a:lstStyle/>
          <a:p>
            <a:pPr algn="r" defTabSz="192024"/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62472" name="AutoShape 8"/>
          <p:cNvSpPr>
            <a:spLocks/>
          </p:cNvSpPr>
          <p:nvPr/>
        </p:nvSpPr>
        <p:spPr bwMode="auto">
          <a:xfrm>
            <a:off x="9189245" y="5715794"/>
            <a:ext cx="714375" cy="2492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solidFill>
            <a:srgbClr val="FF3841"/>
          </a:solidFill>
          <a:ln w="38100" cap="flat" cmpd="sng">
            <a:solidFill>
              <a:srgbClr val="FF3841"/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62473" name="AutoShape 9"/>
          <p:cNvSpPr>
            <a:spLocks/>
          </p:cNvSpPr>
          <p:nvPr/>
        </p:nvSpPr>
        <p:spPr bwMode="auto">
          <a:xfrm>
            <a:off x="9211687" y="5728336"/>
            <a:ext cx="677270" cy="2174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/>
          <a:lstStyle/>
          <a:p>
            <a:r>
              <a:rPr lang="en-US" sz="1000" kern="0" dirty="0">
                <a:solidFill>
                  <a:srgbClr val="FFFFFF"/>
                </a:solidFill>
                <a:latin typeface="Montserrat" charset="0"/>
                <a:sym typeface="Montserrat" charset="0"/>
              </a:rPr>
              <a:t>Take risks</a:t>
            </a:r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62465" name="AutoShape 1"/>
          <p:cNvSpPr>
            <a:spLocks/>
          </p:cNvSpPr>
          <p:nvPr/>
        </p:nvSpPr>
        <p:spPr bwMode="auto">
          <a:xfrm>
            <a:off x="1667508" y="33179"/>
            <a:ext cx="8584666" cy="391795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r>
              <a:rPr lang="en-US" sz="21000" b="1" kern="0" dirty="0">
                <a:solidFill>
                  <a:schemeClr val="tx1">
                    <a:lumMod val="50000"/>
                    <a:lumOff val="50000"/>
                    <a:alpha val="30000"/>
                  </a:schemeClr>
                </a:solidFill>
                <a:latin typeface="Montserrat" charset="0"/>
                <a:sym typeface="Montserrat" charset="0"/>
              </a:rPr>
              <a:t>Ha </a:t>
            </a:r>
            <a:endParaRPr lang="en-US" kern="0" dirty="0">
              <a:solidFill>
                <a:schemeClr val="tx1">
                  <a:lumMod val="50000"/>
                  <a:lumOff val="50000"/>
                  <a:alpha val="3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168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AutoShape 1"/>
          <p:cNvSpPr>
            <a:spLocks/>
          </p:cNvSpPr>
          <p:nvPr/>
        </p:nvSpPr>
        <p:spPr bwMode="auto">
          <a:xfrm>
            <a:off x="1524001" y="-1588"/>
            <a:ext cx="5532239" cy="68611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45058" name="AutoShape 2"/>
          <p:cNvSpPr>
            <a:spLocks/>
          </p:cNvSpPr>
          <p:nvPr/>
        </p:nvSpPr>
        <p:spPr bwMode="auto">
          <a:xfrm>
            <a:off x="1545578" y="1482726"/>
            <a:ext cx="8816897" cy="366156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bg1">
              <a:lumMod val="85000"/>
              <a:alpha val="46000"/>
            </a:schemeClr>
          </a:solidFill>
          <a:ln>
            <a:noFill/>
          </a:ln>
          <a:effectLst/>
          <a:extLst/>
        </p:spPr>
        <p:txBody>
          <a:bodyPr lIns="0" tIns="0" rIns="0" bIns="0" anchor="ctr"/>
          <a:lstStyle/>
          <a:p>
            <a:r>
              <a:rPr lang="en-US" kern="0" dirty="0">
                <a:solidFill>
                  <a:sysClr val="windowText" lastClr="000000"/>
                </a:solidFill>
              </a:rPr>
              <a:t>`</a:t>
            </a:r>
          </a:p>
        </p:txBody>
      </p:sp>
      <p:sp>
        <p:nvSpPr>
          <p:cNvPr id="45060" name="AutoShape 4"/>
          <p:cNvSpPr>
            <a:spLocks/>
          </p:cNvSpPr>
          <p:nvPr/>
        </p:nvSpPr>
        <p:spPr bwMode="auto">
          <a:xfrm>
            <a:off x="7094170" y="3483477"/>
            <a:ext cx="2690813" cy="113744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/>
          <a:lstStyle/>
          <a:p>
            <a:r>
              <a:rPr lang="en-US" sz="2900" b="1" kern="0" dirty="0">
                <a:solidFill>
                  <a:schemeClr val="tx2"/>
                </a:solidFill>
                <a:latin typeface="Montserrat" charset="0"/>
                <a:cs typeface="Montserrat" charset="0"/>
                <a:sym typeface="Montserrat" charset="0"/>
              </a:rPr>
              <a:t>CHICKEN WINGS &amp; </a:t>
            </a:r>
            <a:r>
              <a:rPr lang="en-US" sz="2900" b="1" kern="0" dirty="0">
                <a:solidFill>
                  <a:srgbClr val="FF0000"/>
                </a:solidFill>
                <a:latin typeface="Montserrat" charset="0"/>
                <a:cs typeface="Montserrat" charset="0"/>
                <a:sym typeface="Montserrat" charset="0"/>
              </a:rPr>
              <a:t>Private Things </a:t>
            </a:r>
            <a:endParaRPr lang="en-US" kern="0" dirty="0">
              <a:solidFill>
                <a:srgbClr val="FF0000"/>
              </a:solidFill>
            </a:endParaRPr>
          </a:p>
        </p:txBody>
      </p:sp>
      <p:grpSp>
        <p:nvGrpSpPr>
          <p:cNvPr id="45061" name="Group 5"/>
          <p:cNvGrpSpPr>
            <a:grpSpLocks/>
          </p:cNvGrpSpPr>
          <p:nvPr/>
        </p:nvGrpSpPr>
        <p:grpSpPr bwMode="auto">
          <a:xfrm>
            <a:off x="7338139" y="6057293"/>
            <a:ext cx="1377153" cy="426058"/>
            <a:chOff x="-207119" y="0"/>
            <a:chExt cx="3074575" cy="497841"/>
          </a:xfrm>
        </p:grpSpPr>
        <p:sp>
          <p:nvSpPr>
            <p:cNvPr id="45062" name="AutoShape 6"/>
            <p:cNvSpPr>
              <a:spLocks/>
            </p:cNvSpPr>
            <p:nvPr/>
          </p:nvSpPr>
          <p:spPr bwMode="auto">
            <a:xfrm>
              <a:off x="0" y="0"/>
              <a:ext cx="2867456" cy="24892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599"/>
                  </a:lnTo>
                  <a:lnTo>
                    <a:pt x="0" y="21599"/>
                  </a:lnTo>
                  <a:close/>
                </a:path>
              </a:pathLst>
            </a:custGeom>
            <a:solidFill>
              <a:srgbClr val="FF3841"/>
            </a:solidFill>
            <a:ln w="38100" cap="flat" cmpd="sng">
              <a:solidFill>
                <a:srgbClr val="FF3841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en-US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063" name="AutoShape 7"/>
            <p:cNvSpPr>
              <a:spLocks/>
            </p:cNvSpPr>
            <p:nvPr/>
          </p:nvSpPr>
          <p:spPr bwMode="auto">
            <a:xfrm>
              <a:off x="-207119" y="0"/>
              <a:ext cx="3074575" cy="49784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45719" tIns="45719" rIns="45719" bIns="45719"/>
            <a:lstStyle/>
            <a:p>
              <a:pPr algn="ctr"/>
              <a:r>
                <a:rPr lang="en-US" sz="1000" kern="0" dirty="0">
                  <a:solidFill>
                    <a:srgbClr val="FFFFFF"/>
                  </a:solidFill>
                  <a:latin typeface="Montserrat" charset="0"/>
                  <a:sym typeface="Montserrat" charset="0"/>
                </a:rPr>
                <a:t>Risk &amp; reward</a:t>
              </a:r>
              <a:endParaRPr lang="en-US" kern="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45064" name="AutoShape 8"/>
          <p:cNvSpPr>
            <a:spLocks/>
          </p:cNvSpPr>
          <p:nvPr/>
        </p:nvSpPr>
        <p:spPr bwMode="auto">
          <a:xfrm>
            <a:off x="9869092" y="636588"/>
            <a:ext cx="211931" cy="25479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599" y="0"/>
                </a:moveTo>
                <a:lnTo>
                  <a:pt x="0" y="0"/>
                </a:lnTo>
                <a:lnTo>
                  <a:pt x="0" y="21599"/>
                </a:lnTo>
                <a:lnTo>
                  <a:pt x="21599" y="21599"/>
                </a:lnTo>
                <a:close/>
              </a:path>
            </a:pathLst>
          </a:custGeom>
          <a:noFill/>
          <a:ln w="25400" cap="flat" cmpd="sng">
            <a:solidFill>
              <a:srgbClr val="FF384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45065" name="AutoShape 9"/>
          <p:cNvSpPr>
            <a:spLocks/>
          </p:cNvSpPr>
          <p:nvPr/>
        </p:nvSpPr>
        <p:spPr bwMode="auto">
          <a:xfrm>
            <a:off x="9771460" y="834232"/>
            <a:ext cx="136922" cy="20399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599" y="0"/>
                </a:moveTo>
                <a:lnTo>
                  <a:pt x="0" y="0"/>
                </a:lnTo>
                <a:lnTo>
                  <a:pt x="0" y="21599"/>
                </a:lnTo>
                <a:lnTo>
                  <a:pt x="21599" y="21599"/>
                </a:lnTo>
                <a:close/>
              </a:path>
            </a:pathLst>
          </a:custGeom>
          <a:noFill/>
          <a:ln w="25400" cap="flat" cmpd="sng">
            <a:solidFill>
              <a:srgbClr val="FF384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45066" name="AutoShape 10"/>
          <p:cNvSpPr>
            <a:spLocks/>
          </p:cNvSpPr>
          <p:nvPr/>
        </p:nvSpPr>
        <p:spPr bwMode="auto">
          <a:xfrm>
            <a:off x="7996536" y="5144294"/>
            <a:ext cx="1877020" cy="65484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/>
          <a:lstStyle/>
          <a:p>
            <a:pPr defTabSz="192024"/>
            <a:r>
              <a:rPr lang="en-US" sz="800" b="1" kern="0" dirty="0">
                <a:solidFill>
                  <a:srgbClr val="A8A8A8"/>
                </a:solidFill>
                <a:latin typeface="Montserrat" charset="0"/>
                <a:cs typeface="Montserrat" charset="0"/>
                <a:sym typeface="Montserrat" charset="0"/>
              </a:rPr>
              <a:t>Marketing to the hard to reach</a:t>
            </a:r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45067" name="AutoShape 11"/>
          <p:cNvSpPr>
            <a:spLocks/>
          </p:cNvSpPr>
          <p:nvPr/>
        </p:nvSpPr>
        <p:spPr bwMode="auto">
          <a:xfrm>
            <a:off x="7588449" y="1700213"/>
            <a:ext cx="369094" cy="635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 w="38100" cap="flat" cmpd="sng">
            <a:solidFill>
              <a:srgbClr val="FF384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kern="0" dirty="0">
              <a:solidFill>
                <a:sysClr val="windowText" lastClr="000000"/>
              </a:solidFill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463" y="936228"/>
            <a:ext cx="1701927" cy="50215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8961012" y="5471716"/>
            <a:ext cx="1485165" cy="315778"/>
          </a:xfrm>
          <a:prstGeom prst="rect">
            <a:avLst/>
          </a:prstGeom>
          <a:noFill/>
        </p:spPr>
        <p:txBody>
          <a:bodyPr wrap="square" lIns="38405" tIns="19202" rIns="38405" bIns="19202" rtlCol="0">
            <a:spAutoFit/>
          </a:bodyPr>
          <a:lstStyle/>
          <a:p>
            <a:r>
              <a:rPr lang="en-US" kern="0" dirty="0">
                <a:solidFill>
                  <a:schemeClr val="tx2"/>
                </a:solidFill>
              </a:rPr>
              <a:t>Tea for Pee</a:t>
            </a:r>
          </a:p>
        </p:txBody>
      </p:sp>
      <p:pic>
        <p:nvPicPr>
          <p:cNvPr id="1027" name="Picture 3" descr="C:\Users\cmcgrattan\AppData\Local\Microsoft\Windows\Temporary Internet Files\Content.IE5\FFNMADUP\434px-Left_arrow.svg[1]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348" y="1687911"/>
            <a:ext cx="1540410" cy="138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908758" y="2170685"/>
            <a:ext cx="1377153" cy="315778"/>
          </a:xfrm>
          <a:prstGeom prst="rect">
            <a:avLst/>
          </a:prstGeom>
          <a:noFill/>
        </p:spPr>
        <p:txBody>
          <a:bodyPr wrap="square" lIns="38405" tIns="19202" rIns="38405" bIns="19202" rtlCol="0">
            <a:spAutoFit/>
          </a:bodyPr>
          <a:lstStyle/>
          <a:p>
            <a:pPr algn="ctr"/>
            <a:r>
              <a:rPr lang="en-US" kern="0" dirty="0">
                <a:solidFill>
                  <a:schemeClr val="bg1"/>
                </a:solidFill>
              </a:rPr>
              <a:t>Gasp!</a:t>
            </a:r>
          </a:p>
        </p:txBody>
      </p:sp>
      <p:pic>
        <p:nvPicPr>
          <p:cNvPr id="1028" name="Picture 4" descr="C:\Users\cmcgrattan\AppData\Local\Microsoft\Windows\Temporary Internet Files\Content.IE5\FFNMADUP\434px-Left_arrow.svg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40" y="3609022"/>
            <a:ext cx="1472924" cy="1663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047504" y="4204430"/>
            <a:ext cx="918102" cy="315778"/>
          </a:xfrm>
          <a:prstGeom prst="rect">
            <a:avLst/>
          </a:prstGeom>
          <a:noFill/>
        </p:spPr>
        <p:txBody>
          <a:bodyPr wrap="square" lIns="38405" tIns="19202" rIns="38405" bIns="19202" rtlCol="0">
            <a:spAutoFit/>
          </a:bodyPr>
          <a:lstStyle/>
          <a:p>
            <a:r>
              <a:rPr lang="en-US" kern="0" dirty="0">
                <a:solidFill>
                  <a:schemeClr val="bg1"/>
                </a:solidFill>
              </a:rPr>
              <a:t>A bar?!</a:t>
            </a:r>
          </a:p>
        </p:txBody>
      </p:sp>
      <p:sp>
        <p:nvSpPr>
          <p:cNvPr id="45059" name="AutoShape 3"/>
          <p:cNvSpPr>
            <a:spLocks/>
          </p:cNvSpPr>
          <p:nvPr/>
        </p:nvSpPr>
        <p:spPr bwMode="auto">
          <a:xfrm>
            <a:off x="7338138" y="211313"/>
            <a:ext cx="3456384" cy="391874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gradFill rotWithShape="0">
            <a:gsLst>
              <a:gs pos="0">
                <a:srgbClr val="C0C0C0">
                  <a:alpha val="5870"/>
                </a:srgbClr>
              </a:gs>
              <a:gs pos="100000">
                <a:srgbClr val="FFFFFF">
                  <a:alpha val="5870"/>
                </a:srgbClr>
              </a:gs>
            </a:gsLst>
            <a:path path="rect">
              <a:fillToRect l="-105328" t="77213" r="205328" b="22787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r>
              <a:rPr lang="en-US" sz="21000" b="1" kern="0" dirty="0">
                <a:solidFill>
                  <a:schemeClr val="tx1">
                    <a:lumMod val="50000"/>
                    <a:lumOff val="50000"/>
                    <a:alpha val="30000"/>
                  </a:schemeClr>
                </a:solidFill>
                <a:latin typeface="Montserrat" charset="0"/>
                <a:sym typeface="Montserrat" charset="0"/>
              </a:rPr>
              <a:t>ha</a:t>
            </a:r>
            <a:endParaRPr lang="en-US" kern="0" dirty="0">
              <a:solidFill>
                <a:schemeClr val="tx1">
                  <a:lumMod val="50000"/>
                  <a:lumOff val="50000"/>
                  <a:alpha val="3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50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750" y="3320989"/>
            <a:ext cx="1753569" cy="165449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5778" name="Group 2"/>
          <p:cNvGraphicFramePr>
            <a:graphicFrameLocks noGrp="1"/>
          </p:cNvGraphicFramePr>
          <p:nvPr>
            <p:extLst/>
          </p:nvPr>
        </p:nvGraphicFramePr>
        <p:xfrm>
          <a:off x="2315580" y="1991519"/>
          <a:ext cx="2907692" cy="1811340"/>
        </p:xfrm>
        <a:graphic>
          <a:graphicData uri="http://schemas.openxmlformats.org/drawingml/2006/table">
            <a:tbl>
              <a:tblPr/>
              <a:tblGrid>
                <a:gridCol w="16301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75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448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Helvetica" charset="0"/>
                          <a:sym typeface="Calibri" charset="0"/>
                        </a:rPr>
                        <a:t>ACTIVITY</a:t>
                      </a: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charset="0"/>
                        <a:ea typeface="Arial" charset="0"/>
                        <a:cs typeface="Helvetica" charset="0"/>
                        <a:sym typeface="Helvetica" charset="0"/>
                      </a:endParaRPr>
                    </a:p>
                  </a:txBody>
                  <a:tcPr marL="33162" marR="33162" marT="44216" marB="44216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841"/>
                          </a:solidFill>
                          <a:effectLst/>
                          <a:latin typeface="Calibri" charset="0"/>
                          <a:ea typeface="Arial" charset="0"/>
                          <a:cs typeface="Calibri" charset="0"/>
                          <a:sym typeface="Calibri" charset="0"/>
                        </a:rPr>
                        <a:t>COUNT </a:t>
                      </a: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charset="0"/>
                        <a:ea typeface="Arial" charset="0"/>
                        <a:cs typeface="Helvetica" charset="0"/>
                        <a:sym typeface="Helvetica" charset="0"/>
                      </a:endParaRPr>
                    </a:p>
                  </a:txBody>
                  <a:tcPr marL="33162" marR="33162" marT="44216" marB="44216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1219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Arial" charset="0"/>
                          <a:cs typeface="Calibri" charset="0"/>
                          <a:sym typeface="Calibri" charset="0"/>
                        </a:rPr>
                        <a:t>Highest attended men’s event ever</a:t>
                      </a: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Arial" charset="0"/>
                        <a:cs typeface="Helvetica" charset="0"/>
                        <a:sym typeface="Helvetica" charset="0"/>
                      </a:endParaRPr>
                    </a:p>
                  </a:txBody>
                  <a:tcPr marL="33162" marR="33162" marT="44216" marB="44216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Arial" charset="0"/>
                          <a:cs typeface="Calibri" charset="0"/>
                          <a:sym typeface="Calibri" charset="0"/>
                        </a:rPr>
                        <a:t>42</a:t>
                      </a: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Arial" charset="0"/>
                        <a:cs typeface="Helvetica" charset="0"/>
                        <a:sym typeface="Helvetica" charset="0"/>
                      </a:endParaRPr>
                    </a:p>
                  </a:txBody>
                  <a:tcPr marL="33162" marR="33162" marT="44216" marB="44216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1219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Arial" charset="0"/>
                          <a:cs typeface="Helvetica" charset="0"/>
                          <a:sym typeface="Calibri" charset="0"/>
                        </a:rPr>
                        <a:t>Request for another</a:t>
                      </a: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Arial" charset="0"/>
                        <a:cs typeface="Helvetica" charset="0"/>
                        <a:sym typeface="Helvetica" charset="0"/>
                      </a:endParaRPr>
                    </a:p>
                  </a:txBody>
                  <a:tcPr marL="33162" marR="33162" marT="44216" marB="44216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Arial" charset="0"/>
                          <a:cs typeface="Calibri" charset="0"/>
                          <a:sym typeface="Calibri" charset="0"/>
                        </a:rPr>
                        <a:t>2</a:t>
                      </a: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Arial" charset="0"/>
                        <a:cs typeface="Helvetica" charset="0"/>
                        <a:sym typeface="Helvetica" charset="0"/>
                      </a:endParaRPr>
                    </a:p>
                  </a:txBody>
                  <a:tcPr marL="33162" marR="33162" marT="44216" marB="44216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1219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Arial" charset="0"/>
                          <a:cs typeface="Helvetica" charset="0"/>
                          <a:sym typeface="Calibri" charset="0"/>
                        </a:rPr>
                        <a:t>New referrals </a:t>
                      </a: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ea typeface="Arial" charset="0"/>
                        <a:cs typeface="Helvetica" charset="0"/>
                        <a:sym typeface="Helvetica" charset="0"/>
                      </a:endParaRPr>
                    </a:p>
                  </a:txBody>
                  <a:tcPr marL="33162" marR="33162" marT="44216" marB="44216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Arial" charset="0"/>
                          <a:cs typeface="Helvetica" charset="0"/>
                          <a:sym typeface="Helvetica" charset="0"/>
                        </a:rPr>
                        <a:t>4</a:t>
                      </a:r>
                    </a:p>
                  </a:txBody>
                  <a:tcPr marL="33162" marR="33162" marT="44216" marB="44216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1219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Arial" charset="0"/>
                          <a:cs typeface="Helvetica" charset="0"/>
                          <a:sym typeface="Helvetica" charset="0"/>
                        </a:rPr>
                        <a:t>Women’s event attendance</a:t>
                      </a:r>
                    </a:p>
                  </a:txBody>
                  <a:tcPr marL="36193" marR="36193" marT="48258" marB="48258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Arial" charset="0"/>
                          <a:cs typeface="Helvetica" charset="0"/>
                          <a:sym typeface="Helvetica" charset="0"/>
                        </a:rPr>
                        <a:t>82</a:t>
                      </a:r>
                    </a:p>
                  </a:txBody>
                  <a:tcPr marL="36193" marR="36193" marT="48258" marB="48258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5892" name="AutoShape 116"/>
          <p:cNvSpPr>
            <a:spLocks/>
          </p:cNvSpPr>
          <p:nvPr/>
        </p:nvSpPr>
        <p:spPr bwMode="auto">
          <a:xfrm>
            <a:off x="2292549" y="931863"/>
            <a:ext cx="3128376" cy="6683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1209" tIns="51209" rIns="51209" bIns="51209"/>
          <a:lstStyle/>
          <a:p>
            <a:r>
              <a:rPr lang="en-US" sz="2900" kern="0" dirty="0">
                <a:solidFill>
                  <a:srgbClr val="FFFFFF"/>
                </a:solidFill>
                <a:latin typeface="Montserrat" charset="0"/>
                <a:cs typeface="Montserrat" charset="0"/>
                <a:sym typeface="Montserrat" charset="0"/>
              </a:rPr>
              <a:t>RESULTS?  </a:t>
            </a:r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75893" name="AutoShape 117"/>
          <p:cNvSpPr>
            <a:spLocks/>
          </p:cNvSpPr>
          <p:nvPr/>
        </p:nvSpPr>
        <p:spPr bwMode="auto">
          <a:xfrm>
            <a:off x="7197329" y="5060950"/>
            <a:ext cx="905442" cy="2492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solidFill>
            <a:srgbClr val="FF3841"/>
          </a:solidFill>
          <a:ln w="38100" cap="flat" cmpd="sng">
            <a:solidFill>
              <a:srgbClr val="FF3841"/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75894" name="AutoShape 118"/>
          <p:cNvSpPr>
            <a:spLocks/>
          </p:cNvSpPr>
          <p:nvPr/>
        </p:nvSpPr>
        <p:spPr bwMode="auto">
          <a:xfrm>
            <a:off x="7215784" y="5065714"/>
            <a:ext cx="868533" cy="23971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/>
          <a:lstStyle/>
          <a:p>
            <a:r>
              <a:rPr lang="en-US" sz="1000" kern="0" dirty="0">
                <a:solidFill>
                  <a:srgbClr val="FFFFFF"/>
                </a:solidFill>
                <a:latin typeface="Montserrat" charset="0"/>
                <a:sym typeface="Montserrat" charset="0"/>
              </a:rPr>
              <a:t>Humor can work </a:t>
            </a:r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75895" name="AutoShape 119"/>
          <p:cNvSpPr>
            <a:spLocks/>
          </p:cNvSpPr>
          <p:nvPr/>
        </p:nvSpPr>
        <p:spPr bwMode="auto">
          <a:xfrm>
            <a:off x="2315580" y="1100139"/>
            <a:ext cx="287126" cy="38464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599" y="0"/>
                </a:moveTo>
                <a:lnTo>
                  <a:pt x="0" y="0"/>
                </a:lnTo>
                <a:lnTo>
                  <a:pt x="0" y="21599"/>
                </a:lnTo>
                <a:lnTo>
                  <a:pt x="21599" y="21599"/>
                </a:lnTo>
                <a:close/>
              </a:path>
            </a:pathLst>
          </a:custGeom>
          <a:noFill/>
          <a:ln w="25400" cap="flat" cmpd="sng">
            <a:solidFill>
              <a:srgbClr val="FF384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58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AutoShape 1"/>
          <p:cNvSpPr>
            <a:spLocks/>
          </p:cNvSpPr>
          <p:nvPr/>
        </p:nvSpPr>
        <p:spPr bwMode="auto">
          <a:xfrm>
            <a:off x="2703314" y="1558132"/>
            <a:ext cx="3554704" cy="391874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r>
              <a:rPr lang="en-US" sz="21000" b="1" kern="0" dirty="0">
                <a:solidFill>
                  <a:srgbClr val="989898">
                    <a:alpha val="30000"/>
                  </a:srgbClr>
                </a:solidFill>
                <a:latin typeface="Montserrat" charset="0"/>
                <a:sym typeface="Montserrat" charset="0"/>
              </a:rPr>
              <a:t>HA</a:t>
            </a:r>
            <a:endParaRPr lang="en-US" kern="0" dirty="0">
              <a:solidFill>
                <a:srgbClr val="989898">
                  <a:alpha val="30000"/>
                </a:srgbClr>
              </a:solidFill>
            </a:endParaRPr>
          </a:p>
        </p:txBody>
      </p:sp>
      <p:sp>
        <p:nvSpPr>
          <p:cNvPr id="69634" name="AutoShape 2"/>
          <p:cNvSpPr>
            <a:spLocks/>
          </p:cNvSpPr>
          <p:nvPr/>
        </p:nvSpPr>
        <p:spPr bwMode="auto">
          <a:xfrm>
            <a:off x="3071813" y="2288382"/>
            <a:ext cx="2403119" cy="57864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/>
          <a:lstStyle/>
          <a:p>
            <a:r>
              <a:rPr lang="en-US" sz="2900" kern="0" dirty="0">
                <a:solidFill>
                  <a:srgbClr val="FFFFFF"/>
                </a:solidFill>
                <a:latin typeface="Montserrat" charset="0"/>
                <a:sym typeface="Montserrat" charset="0"/>
              </a:rPr>
              <a:t>SOCIAL</a:t>
            </a:r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69635" name="AutoShape 3"/>
          <p:cNvSpPr>
            <a:spLocks/>
          </p:cNvSpPr>
          <p:nvPr/>
        </p:nvSpPr>
        <p:spPr bwMode="auto">
          <a:xfrm>
            <a:off x="2512220" y="3594895"/>
            <a:ext cx="3298031" cy="47228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/>
          <a:lstStyle/>
          <a:p>
            <a:pPr algn="ctr" defTabSz="192024">
              <a:lnSpc>
                <a:spcPct val="110000"/>
              </a:lnSpc>
            </a:pPr>
            <a:r>
              <a:rPr lang="en-US" sz="800" kern="0" dirty="0">
                <a:solidFill>
                  <a:srgbClr val="FFFFFF"/>
                </a:solidFill>
                <a:latin typeface="Montserrat" charset="0"/>
                <a:cs typeface="Montserrat" charset="0"/>
                <a:sym typeface="Montserrat" charset="0"/>
              </a:rPr>
              <a:t>We have been able to identify  barriers and market to them. Our goal? Capitalize on our shared common experience.  </a:t>
            </a:r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69636" name="AutoShape 4"/>
          <p:cNvSpPr>
            <a:spLocks/>
          </p:cNvSpPr>
          <p:nvPr/>
        </p:nvSpPr>
        <p:spPr bwMode="auto">
          <a:xfrm>
            <a:off x="3804047" y="4560094"/>
            <a:ext cx="968806" cy="2492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solidFill>
            <a:srgbClr val="FF3841"/>
          </a:solidFill>
          <a:ln w="38100" cap="flat" cmpd="sng">
            <a:solidFill>
              <a:srgbClr val="FF3841"/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69637" name="AutoShape 5"/>
          <p:cNvSpPr>
            <a:spLocks/>
          </p:cNvSpPr>
          <p:nvPr/>
        </p:nvSpPr>
        <p:spPr bwMode="auto">
          <a:xfrm>
            <a:off x="3840957" y="4569620"/>
            <a:ext cx="931896" cy="23971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/>
          <a:lstStyle/>
          <a:p>
            <a:r>
              <a:rPr lang="en-US" sz="1000" kern="0" dirty="0">
                <a:solidFill>
                  <a:srgbClr val="FFFFFF"/>
                </a:solidFill>
                <a:latin typeface="Montserrat" charset="0"/>
                <a:sym typeface="Montserrat" charset="0"/>
              </a:rPr>
              <a:t>Common good</a:t>
            </a:r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69638" name="AutoShape 6"/>
          <p:cNvSpPr>
            <a:spLocks/>
          </p:cNvSpPr>
          <p:nvPr/>
        </p:nvSpPr>
        <p:spPr bwMode="auto">
          <a:xfrm>
            <a:off x="3401616" y="3116263"/>
            <a:ext cx="2408634" cy="22939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/>
          <a:lstStyle/>
          <a:p>
            <a:pPr defTabSz="192024">
              <a:lnSpc>
                <a:spcPct val="110000"/>
              </a:lnSpc>
            </a:pPr>
            <a:r>
              <a:rPr lang="en-US" sz="1000" b="1" kern="0" dirty="0">
                <a:solidFill>
                  <a:srgbClr val="FF3841"/>
                </a:solidFill>
                <a:latin typeface="Montserrat" charset="0"/>
                <a:cs typeface="Montserrat" charset="0"/>
                <a:sym typeface="Montserrat" charset="0"/>
              </a:rPr>
              <a:t>One of the best days of my career</a:t>
            </a:r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69640" name="AutoShape 8"/>
          <p:cNvSpPr>
            <a:spLocks/>
          </p:cNvSpPr>
          <p:nvPr/>
        </p:nvSpPr>
        <p:spPr bwMode="auto">
          <a:xfrm>
            <a:off x="9440467" y="976314"/>
            <a:ext cx="70247" cy="92869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rgbClr val="FF384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kern="0" dirty="0">
              <a:solidFill>
                <a:srgbClr val="A7A7A7"/>
              </a:solidFill>
            </a:endParaRPr>
          </a:p>
        </p:txBody>
      </p:sp>
      <p:sp>
        <p:nvSpPr>
          <p:cNvPr id="69641" name="AutoShape 9"/>
          <p:cNvSpPr>
            <a:spLocks/>
          </p:cNvSpPr>
          <p:nvPr/>
        </p:nvSpPr>
        <p:spPr bwMode="auto">
          <a:xfrm>
            <a:off x="9575006" y="976314"/>
            <a:ext cx="69652" cy="92869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rgbClr val="FF384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kern="0" dirty="0">
              <a:solidFill>
                <a:srgbClr val="A7A7A7"/>
              </a:solidFill>
            </a:endParaRPr>
          </a:p>
        </p:txBody>
      </p:sp>
      <p:sp>
        <p:nvSpPr>
          <p:cNvPr id="69642" name="AutoShape 10"/>
          <p:cNvSpPr>
            <a:spLocks/>
          </p:cNvSpPr>
          <p:nvPr/>
        </p:nvSpPr>
        <p:spPr bwMode="auto">
          <a:xfrm>
            <a:off x="9708953" y="976314"/>
            <a:ext cx="70247" cy="92869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rgbClr val="FF384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kern="0" dirty="0">
              <a:solidFill>
                <a:srgbClr val="A7A7A7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67808" y="2266861"/>
            <a:ext cx="3024336" cy="500444"/>
          </a:xfrm>
          <a:prstGeom prst="rect">
            <a:avLst/>
          </a:prstGeom>
          <a:noFill/>
        </p:spPr>
        <p:txBody>
          <a:bodyPr wrap="square" lIns="38405" tIns="19202" rIns="38405" bIns="19202" rtlCol="0">
            <a:spAutoFit/>
          </a:bodyPr>
          <a:lstStyle/>
          <a:p>
            <a:r>
              <a:rPr lang="en-US" sz="3000" kern="0" dirty="0">
                <a:solidFill>
                  <a:schemeClr val="tx2"/>
                </a:solidFill>
              </a:rPr>
              <a:t>+</a:t>
            </a:r>
            <a:r>
              <a:rPr lang="en-US" sz="3000" kern="0" dirty="0">
                <a:solidFill>
                  <a:srgbClr val="FF0000"/>
                </a:solidFill>
              </a:rPr>
              <a:t> HARD TO REACH</a:t>
            </a:r>
          </a:p>
        </p:txBody>
      </p:sp>
    </p:spTree>
    <p:extLst>
      <p:ext uri="{BB962C8B-B14F-4D97-AF65-F5344CB8AC3E}">
        <p14:creationId xmlns:p14="http://schemas.microsoft.com/office/powerpoint/2010/main" val="75588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AutoShape 2"/>
          <p:cNvSpPr>
            <a:spLocks/>
          </p:cNvSpPr>
          <p:nvPr/>
        </p:nvSpPr>
        <p:spPr bwMode="auto">
          <a:xfrm>
            <a:off x="3138488" y="1753395"/>
            <a:ext cx="4575572" cy="3783013"/>
          </a:xfrm>
          <a:prstGeom prst="roundRect">
            <a:avLst>
              <a:gd name="adj" fmla="val 3037"/>
            </a:avLst>
          </a:prstGeom>
          <a:solidFill>
            <a:srgbClr val="535353"/>
          </a:solidFill>
          <a:ln>
            <a:noFill/>
          </a:ln>
          <a:effectLst>
            <a:outerShdw blurRad="127000" algn="ctr" rotWithShape="0">
              <a:srgbClr val="000000">
                <a:alpha val="75000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endParaRPr lang="en-US" kern="0" dirty="0">
              <a:solidFill>
                <a:srgbClr val="FFFFFF"/>
              </a:solidFill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715" y="2023709"/>
            <a:ext cx="4006860" cy="3312319"/>
          </a:xfrm>
        </p:spPr>
      </p:pic>
      <p:sp>
        <p:nvSpPr>
          <p:cNvPr id="36865" name="AutoShape 1"/>
          <p:cNvSpPr>
            <a:spLocks/>
          </p:cNvSpPr>
          <p:nvPr/>
        </p:nvSpPr>
        <p:spPr bwMode="auto">
          <a:xfrm>
            <a:off x="4308277" y="247650"/>
            <a:ext cx="3068836" cy="198199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US" kern="0" dirty="0">
              <a:solidFill>
                <a:schemeClr val="tx1">
                  <a:lumMod val="50000"/>
                  <a:lumOff val="50000"/>
                  <a:alpha val="30000"/>
                </a:schemeClr>
              </a:solidFill>
            </a:endParaRPr>
          </a:p>
        </p:txBody>
      </p:sp>
      <p:sp>
        <p:nvSpPr>
          <p:cNvPr id="36867" name="AutoShape 3"/>
          <p:cNvSpPr>
            <a:spLocks/>
          </p:cNvSpPr>
          <p:nvPr/>
        </p:nvSpPr>
        <p:spPr bwMode="auto">
          <a:xfrm>
            <a:off x="2628305" y="5514976"/>
            <a:ext cx="5626298" cy="149225"/>
          </a:xfrm>
          <a:prstGeom prst="roundRect">
            <a:avLst>
              <a:gd name="adj" fmla="val 14454"/>
            </a:avLst>
          </a:prstGeom>
          <a:gradFill rotWithShape="0">
            <a:gsLst>
              <a:gs pos="0">
                <a:srgbClr val="595959"/>
              </a:gs>
              <a:gs pos="999">
                <a:srgbClr val="D9D9D9">
                  <a:alpha val="99870"/>
                </a:srgbClr>
              </a:gs>
              <a:gs pos="3000">
                <a:srgbClr val="000000">
                  <a:alpha val="99610"/>
                </a:srgbClr>
              </a:gs>
              <a:gs pos="6999">
                <a:srgbClr val="BFBFBF">
                  <a:alpha val="99090"/>
                </a:srgbClr>
              </a:gs>
              <a:gs pos="14999">
                <a:srgbClr val="BFBFBF">
                  <a:alpha val="98050"/>
                </a:srgbClr>
              </a:gs>
              <a:gs pos="56999">
                <a:srgbClr val="BFBFBF">
                  <a:alpha val="92590"/>
                </a:srgbClr>
              </a:gs>
              <a:gs pos="85999">
                <a:srgbClr val="BFBFBF">
                  <a:alpha val="88820"/>
                </a:srgbClr>
              </a:gs>
              <a:gs pos="92999">
                <a:srgbClr val="D9D9D9">
                  <a:alpha val="87910"/>
                </a:srgbClr>
              </a:gs>
              <a:gs pos="98000">
                <a:srgbClr val="808080">
                  <a:alpha val="87260"/>
                </a:srgbClr>
              </a:gs>
              <a:gs pos="100000">
                <a:srgbClr val="BFBFBF">
                  <a:alpha val="87000"/>
                </a:srgbClr>
              </a:gs>
            </a:gsLst>
            <a:lin ang="0"/>
          </a:gradFill>
          <a:ln>
            <a:noFill/>
          </a:ln>
          <a:effectLst>
            <a:outerShdw blurRad="127000" algn="ctr" rotWithShape="0">
              <a:srgbClr val="000000">
                <a:alpha val="75000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endParaRPr lang="en-US" kern="0" dirty="0">
              <a:solidFill>
                <a:srgbClr val="FFFFFF"/>
              </a:solidFill>
            </a:endParaRPr>
          </a:p>
        </p:txBody>
      </p:sp>
      <p:sp>
        <p:nvSpPr>
          <p:cNvPr id="36868" name="AutoShape 4"/>
          <p:cNvSpPr>
            <a:spLocks/>
          </p:cNvSpPr>
          <p:nvPr/>
        </p:nvSpPr>
        <p:spPr bwMode="auto">
          <a:xfrm>
            <a:off x="2639616" y="5664201"/>
            <a:ext cx="5604272" cy="1047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2802"/>
                </a:moveTo>
                <a:cubicBezTo>
                  <a:pt x="0" y="1254"/>
                  <a:pt x="17" y="0"/>
                  <a:pt x="39" y="0"/>
                </a:cubicBezTo>
                <a:lnTo>
                  <a:pt x="21560" y="0"/>
                </a:lnTo>
                <a:cubicBezTo>
                  <a:pt x="21582" y="0"/>
                  <a:pt x="21599" y="1254"/>
                  <a:pt x="21599" y="2802"/>
                </a:cubicBezTo>
                <a:lnTo>
                  <a:pt x="21270" y="13637"/>
                </a:lnTo>
                <a:cubicBezTo>
                  <a:pt x="21111" y="16770"/>
                  <a:pt x="20947" y="21444"/>
                  <a:pt x="20644" y="21600"/>
                </a:cubicBezTo>
                <a:lnTo>
                  <a:pt x="757" y="20856"/>
                </a:lnTo>
                <a:cubicBezTo>
                  <a:pt x="616" y="21586"/>
                  <a:pt x="508" y="20512"/>
                  <a:pt x="379" y="16586"/>
                </a:cubicBezTo>
                <a:cubicBezTo>
                  <a:pt x="250" y="12660"/>
                  <a:pt x="0" y="4349"/>
                  <a:pt x="0" y="2802"/>
                </a:cubicBezTo>
                <a:close/>
              </a:path>
            </a:pathLst>
          </a:custGeom>
          <a:gradFill rotWithShape="0">
            <a:gsLst>
              <a:gs pos="0">
                <a:srgbClr val="808080">
                  <a:alpha val="79999"/>
                </a:srgbClr>
              </a:gs>
              <a:gs pos="45000">
                <a:srgbClr val="808080">
                  <a:alpha val="73699"/>
                </a:srgbClr>
              </a:gs>
              <a:gs pos="100000">
                <a:srgbClr val="000000">
                  <a:alpha val="65999"/>
                </a:srgbClr>
              </a:gs>
            </a:gsLst>
            <a:lin ang="5400000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/>
            <a:endParaRPr lang="en-US" kern="0" dirty="0">
              <a:solidFill>
                <a:srgbClr val="FFFFFF"/>
              </a:solidFill>
            </a:endParaRPr>
          </a:p>
        </p:txBody>
      </p:sp>
      <p:sp>
        <p:nvSpPr>
          <p:cNvPr id="36869" name="AutoShape 5"/>
          <p:cNvSpPr>
            <a:spLocks/>
          </p:cNvSpPr>
          <p:nvPr/>
        </p:nvSpPr>
        <p:spPr bwMode="auto">
          <a:xfrm rot="5400000">
            <a:off x="5433120" y="5043390"/>
            <a:ext cx="88106" cy="103286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10800" y="0"/>
                </a:lnTo>
                <a:cubicBezTo>
                  <a:pt x="16764" y="0"/>
                  <a:pt x="21600" y="4835"/>
                  <a:pt x="21600" y="10800"/>
                </a:cubicBezTo>
                <a:cubicBezTo>
                  <a:pt x="21600" y="16764"/>
                  <a:pt x="16764" y="21600"/>
                  <a:pt x="10800" y="21600"/>
                </a:cubicBezTo>
                <a:lnTo>
                  <a:pt x="0" y="21600"/>
                </a:lnTo>
                <a:close/>
              </a:path>
            </a:pathLst>
          </a:custGeom>
          <a:solidFill>
            <a:srgbClr val="A6A6A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/>
            <a:endParaRPr lang="en-US" kern="0" dirty="0">
              <a:solidFill>
                <a:srgbClr val="FFFFFF"/>
              </a:solidFill>
            </a:endParaRPr>
          </a:p>
        </p:txBody>
      </p:sp>
      <p:sp>
        <p:nvSpPr>
          <p:cNvPr id="36870" name="AutoShape 6"/>
          <p:cNvSpPr>
            <a:spLocks/>
          </p:cNvSpPr>
          <p:nvPr/>
        </p:nvSpPr>
        <p:spPr bwMode="auto">
          <a:xfrm flipH="1">
            <a:off x="5386388" y="1848644"/>
            <a:ext cx="84534" cy="109538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solidFill>
            <a:srgbClr val="40404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/>
            <a:endParaRPr lang="en-US" kern="0" dirty="0">
              <a:solidFill>
                <a:srgbClr val="FFFFFF"/>
              </a:solidFill>
            </a:endParaRPr>
          </a:p>
        </p:txBody>
      </p:sp>
      <p:sp>
        <p:nvSpPr>
          <p:cNvPr id="36872" name="AutoShape 8"/>
          <p:cNvSpPr>
            <a:spLocks/>
          </p:cNvSpPr>
          <p:nvPr/>
        </p:nvSpPr>
        <p:spPr bwMode="auto">
          <a:xfrm rot="16200000">
            <a:off x="6704312" y="1461790"/>
            <a:ext cx="2848769" cy="1503164"/>
          </a:xfrm>
          <a:prstGeom prst="roundRect">
            <a:avLst>
              <a:gd name="adj" fmla="val 3037"/>
            </a:avLst>
          </a:prstGeom>
          <a:solidFill>
            <a:srgbClr val="535353"/>
          </a:solidFill>
          <a:ln>
            <a:noFill/>
          </a:ln>
          <a:effectLst>
            <a:outerShdw blurRad="127000" algn="ctr" rotWithShape="0">
              <a:srgbClr val="000000">
                <a:alpha val="75000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endParaRPr lang="en-US" kern="0" dirty="0">
              <a:solidFill>
                <a:srgbClr val="FFFFFF"/>
              </a:solidFill>
            </a:endParaRPr>
          </a:p>
        </p:txBody>
      </p:sp>
      <p:sp>
        <p:nvSpPr>
          <p:cNvPr id="36873" name="AutoShape 9"/>
          <p:cNvSpPr>
            <a:spLocks/>
          </p:cNvSpPr>
          <p:nvPr/>
        </p:nvSpPr>
        <p:spPr bwMode="auto">
          <a:xfrm rot="16200000" flipH="1">
            <a:off x="7882235" y="797025"/>
            <a:ext cx="59532" cy="43458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solidFill>
            <a:srgbClr val="40404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/>
            <a:endParaRPr lang="en-US" kern="0" dirty="0">
              <a:solidFill>
                <a:srgbClr val="FFFFFF"/>
              </a:solidFill>
            </a:endParaRPr>
          </a:p>
        </p:txBody>
      </p:sp>
      <p:sp>
        <p:nvSpPr>
          <p:cNvPr id="36876" name="AutoShape 12"/>
          <p:cNvSpPr>
            <a:spLocks/>
          </p:cNvSpPr>
          <p:nvPr/>
        </p:nvSpPr>
        <p:spPr bwMode="auto">
          <a:xfrm>
            <a:off x="7749184" y="1390651"/>
            <a:ext cx="70247" cy="93663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rgbClr val="A7A7A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kern="0" dirty="0">
              <a:solidFill>
                <a:srgbClr val="A7A7A7"/>
              </a:solidFill>
            </a:endParaRPr>
          </a:p>
        </p:txBody>
      </p:sp>
      <p:sp>
        <p:nvSpPr>
          <p:cNvPr id="36877" name="AutoShape 13"/>
          <p:cNvSpPr>
            <a:spLocks/>
          </p:cNvSpPr>
          <p:nvPr/>
        </p:nvSpPr>
        <p:spPr bwMode="auto">
          <a:xfrm>
            <a:off x="7883725" y="1390651"/>
            <a:ext cx="69651" cy="93663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rgbClr val="A7A7A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kern="0" dirty="0">
              <a:solidFill>
                <a:srgbClr val="A7A7A7"/>
              </a:solidFill>
            </a:endParaRPr>
          </a:p>
        </p:txBody>
      </p:sp>
      <p:sp>
        <p:nvSpPr>
          <p:cNvPr id="36885" name="AutoShape 21"/>
          <p:cNvSpPr>
            <a:spLocks/>
          </p:cNvSpPr>
          <p:nvPr/>
        </p:nvSpPr>
        <p:spPr bwMode="auto">
          <a:xfrm>
            <a:off x="8017670" y="1390651"/>
            <a:ext cx="70247" cy="93663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rgbClr val="A7A7A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kern="0" dirty="0">
              <a:solidFill>
                <a:srgbClr val="A7A7A7"/>
              </a:solidFill>
            </a:endParaRPr>
          </a:p>
        </p:txBody>
      </p:sp>
      <p:grpSp>
        <p:nvGrpSpPr>
          <p:cNvPr id="36886" name="Group 22"/>
          <p:cNvGrpSpPr>
            <a:grpSpLocks/>
          </p:cNvGrpSpPr>
          <p:nvPr/>
        </p:nvGrpSpPr>
        <p:grpSpPr bwMode="auto">
          <a:xfrm>
            <a:off x="7994452" y="4654550"/>
            <a:ext cx="558998" cy="573882"/>
            <a:chOff x="0" y="-1"/>
            <a:chExt cx="1492081" cy="1148503"/>
          </a:xfrm>
        </p:grpSpPr>
        <p:sp>
          <p:nvSpPr>
            <p:cNvPr id="36887" name="AutoShape 23"/>
            <p:cNvSpPr>
              <a:spLocks/>
            </p:cNvSpPr>
            <p:nvPr/>
          </p:nvSpPr>
          <p:spPr bwMode="auto">
            <a:xfrm>
              <a:off x="0" y="0"/>
              <a:ext cx="1327938" cy="30734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45719" tIns="45719" rIns="45719" bIns="45719"/>
            <a:lstStyle/>
            <a:p>
              <a:r>
                <a:rPr lang="en-US" sz="600" kern="0" dirty="0">
                  <a:solidFill>
                    <a:srgbClr val="535353"/>
                  </a:solidFill>
                  <a:latin typeface="Montserrat" charset="0"/>
                  <a:sym typeface="Montserrat" charset="0"/>
                </a:rPr>
                <a:t>$400</a:t>
              </a:r>
              <a:endParaRPr lang="en-US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888" name="AutoShape 24"/>
            <p:cNvSpPr>
              <a:spLocks/>
            </p:cNvSpPr>
            <p:nvPr/>
          </p:nvSpPr>
          <p:spPr bwMode="auto">
            <a:xfrm>
              <a:off x="648610" y="473985"/>
              <a:ext cx="220785" cy="209979"/>
            </a:xfrm>
            <a:prstGeom prst="star5">
              <a:avLst/>
            </a:prstGeom>
            <a:solidFill>
              <a:srgbClr val="FF384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en-US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889" name="AutoShape 25"/>
            <p:cNvSpPr>
              <a:spLocks/>
            </p:cNvSpPr>
            <p:nvPr/>
          </p:nvSpPr>
          <p:spPr bwMode="auto">
            <a:xfrm>
              <a:off x="959953" y="473985"/>
              <a:ext cx="220785" cy="209979"/>
            </a:xfrm>
            <a:prstGeom prst="star5">
              <a:avLst/>
            </a:prstGeom>
            <a:solidFill>
              <a:srgbClr val="FF384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en-US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890" name="AutoShape 26"/>
            <p:cNvSpPr>
              <a:spLocks/>
            </p:cNvSpPr>
            <p:nvPr/>
          </p:nvSpPr>
          <p:spPr bwMode="auto">
            <a:xfrm>
              <a:off x="1271295" y="473985"/>
              <a:ext cx="220786" cy="209979"/>
            </a:xfrm>
            <a:prstGeom prst="star5">
              <a:avLst/>
            </a:prstGeom>
            <a:solidFill>
              <a:srgbClr val="F7964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en-US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891" name="AutoShape 27"/>
            <p:cNvSpPr>
              <a:spLocks/>
            </p:cNvSpPr>
            <p:nvPr/>
          </p:nvSpPr>
          <p:spPr bwMode="auto">
            <a:xfrm>
              <a:off x="337267" y="473985"/>
              <a:ext cx="220786" cy="209979"/>
            </a:xfrm>
            <a:prstGeom prst="star5">
              <a:avLst/>
            </a:prstGeom>
            <a:solidFill>
              <a:srgbClr val="FF384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en-US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892" name="AutoShape 28"/>
            <p:cNvSpPr>
              <a:spLocks/>
            </p:cNvSpPr>
            <p:nvPr/>
          </p:nvSpPr>
          <p:spPr bwMode="auto">
            <a:xfrm>
              <a:off x="25924" y="473985"/>
              <a:ext cx="220786" cy="209979"/>
            </a:xfrm>
            <a:prstGeom prst="star5">
              <a:avLst/>
            </a:prstGeom>
            <a:solidFill>
              <a:srgbClr val="FF384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en-US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893" name="AutoShape 29"/>
            <p:cNvSpPr>
              <a:spLocks/>
            </p:cNvSpPr>
            <p:nvPr/>
          </p:nvSpPr>
          <p:spPr bwMode="auto">
            <a:xfrm>
              <a:off x="31087" y="841161"/>
              <a:ext cx="1036346" cy="30734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45719" tIns="45719" rIns="45719" bIns="45719"/>
            <a:lstStyle/>
            <a:p>
              <a:r>
                <a:rPr lang="en-US" sz="600" b="1" kern="0" dirty="0">
                  <a:solidFill>
                    <a:srgbClr val="535353"/>
                  </a:solidFill>
                  <a:latin typeface="Montserrat" charset="0"/>
                  <a:sym typeface="Montserrat" charset="0"/>
                </a:rPr>
                <a:t>No RSVP</a:t>
              </a:r>
              <a:endParaRPr lang="en-US" kern="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36894" name="AutoShape 30"/>
          <p:cNvSpPr>
            <a:spLocks/>
          </p:cNvSpPr>
          <p:nvPr/>
        </p:nvSpPr>
        <p:spPr bwMode="auto">
          <a:xfrm>
            <a:off x="7994453" y="3806825"/>
            <a:ext cx="2005013" cy="65484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/>
          <a:lstStyle/>
          <a:p>
            <a:pPr defTabSz="192024"/>
            <a:r>
              <a:rPr lang="en-US" sz="800" kern="0" dirty="0">
                <a:solidFill>
                  <a:srgbClr val="FF0000"/>
                </a:solidFill>
              </a:rPr>
              <a:t>Big hero 6</a:t>
            </a:r>
          </a:p>
          <a:p>
            <a:pPr defTabSz="192024"/>
            <a:r>
              <a:rPr lang="en-US" sz="800" kern="0" dirty="0">
                <a:solidFill>
                  <a:srgbClr val="FF0000"/>
                </a:solidFill>
              </a:rPr>
              <a:t>Concussion Discussion</a:t>
            </a:r>
          </a:p>
          <a:p>
            <a:pPr defTabSz="192024"/>
            <a:r>
              <a:rPr lang="en-US" sz="800" kern="0" dirty="0">
                <a:solidFill>
                  <a:srgbClr val="FF0000"/>
                </a:solidFill>
              </a:rPr>
              <a:t>Inside Out</a:t>
            </a:r>
          </a:p>
        </p:txBody>
      </p:sp>
      <p:sp>
        <p:nvSpPr>
          <p:cNvPr id="36895" name="AutoShape 31"/>
          <p:cNvSpPr>
            <a:spLocks/>
          </p:cNvSpPr>
          <p:nvPr/>
        </p:nvSpPr>
        <p:spPr bwMode="auto">
          <a:xfrm>
            <a:off x="2040273" y="1050925"/>
            <a:ext cx="2440884" cy="4333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/>
          <a:lstStyle/>
          <a:p>
            <a:r>
              <a:rPr lang="en-US" sz="2100" kern="0" dirty="0">
                <a:solidFill>
                  <a:srgbClr val="FF0000"/>
                </a:solidFill>
                <a:latin typeface="Montserrat" charset="0"/>
                <a:cs typeface="Montserrat" charset="0"/>
                <a:sym typeface="Montserrat" charset="0"/>
              </a:rPr>
              <a:t>MOVIES</a:t>
            </a:r>
            <a:r>
              <a:rPr lang="en-US" sz="2100" kern="0" dirty="0">
                <a:solidFill>
                  <a:srgbClr val="FFFFFF"/>
                </a:solidFill>
                <a:latin typeface="Montserrat" charset="0"/>
                <a:cs typeface="Montserrat" charset="0"/>
                <a:sym typeface="Montserrat" charset="0"/>
              </a:rPr>
              <a:t> WITH A MESSAGE </a:t>
            </a:r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36900" name="AutoShape 36"/>
          <p:cNvSpPr>
            <a:spLocks/>
          </p:cNvSpPr>
          <p:nvPr/>
        </p:nvSpPr>
        <p:spPr bwMode="auto">
          <a:xfrm>
            <a:off x="4308277" y="2716213"/>
            <a:ext cx="372070" cy="3254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>
            <a:outerShdw blurRad="101600" dist="25400" dir="5400000" algn="ctr" rotWithShape="0">
              <a:srgbClr val="000000">
                <a:alpha val="4451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</a:extLst>
        </p:spPr>
        <p:txBody>
          <a:bodyPr lIns="51209" tIns="51209" rIns="51209" bIns="51209"/>
          <a:lstStyle/>
          <a:p>
            <a:pPr>
              <a:lnSpc>
                <a:spcPct val="90000"/>
              </a:lnSpc>
            </a:pPr>
            <a:endParaRPr lang="en-US" kern="0" dirty="0">
              <a:solidFill>
                <a:sysClr val="windowText" lastClr="000000"/>
              </a:solidFill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4" r="4904"/>
          <a:stretch>
            <a:fillRect/>
          </a:stretch>
        </p:blipFill>
        <p:spPr>
          <a:xfrm>
            <a:off x="7523687" y="1050925"/>
            <a:ext cx="1241822" cy="2376488"/>
          </a:xfrm>
        </p:spPr>
      </p:pic>
      <p:sp>
        <p:nvSpPr>
          <p:cNvPr id="36874" name="AutoShape 10"/>
          <p:cNvSpPr>
            <a:spLocks/>
          </p:cNvSpPr>
          <p:nvPr/>
        </p:nvSpPr>
        <p:spPr bwMode="auto">
          <a:xfrm rot="16200000" flipH="1">
            <a:off x="7878466" y="3471765"/>
            <a:ext cx="87313" cy="63699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9"/>
                  <a:pt x="6724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solidFill>
            <a:srgbClr val="40404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/>
            <a:endParaRPr lang="en-US" kern="0" dirty="0">
              <a:solidFill>
                <a:srgbClr val="FFFFFF"/>
              </a:solidFill>
            </a:endParaRPr>
          </a:p>
        </p:txBody>
      </p:sp>
      <p:grpSp>
        <p:nvGrpSpPr>
          <p:cNvPr id="36878" name="Group 14"/>
          <p:cNvGrpSpPr>
            <a:grpSpLocks/>
          </p:cNvGrpSpPr>
          <p:nvPr/>
        </p:nvGrpSpPr>
        <p:grpSpPr bwMode="auto">
          <a:xfrm>
            <a:off x="7267576" y="3654396"/>
            <a:ext cx="616148" cy="1788319"/>
            <a:chOff x="0" y="0"/>
            <a:chExt cx="1643286" cy="3576680"/>
          </a:xfrm>
        </p:grpSpPr>
        <p:sp>
          <p:nvSpPr>
            <p:cNvPr id="36879" name="AutoShape 15"/>
            <p:cNvSpPr>
              <a:spLocks/>
            </p:cNvSpPr>
            <p:nvPr/>
          </p:nvSpPr>
          <p:spPr bwMode="auto">
            <a:xfrm>
              <a:off x="0" y="0"/>
              <a:ext cx="1643286" cy="3576680"/>
            </a:xfrm>
            <a:prstGeom prst="roundRect">
              <a:avLst>
                <a:gd name="adj" fmla="val 16667"/>
              </a:avLst>
            </a:prstGeom>
            <a:solidFill>
              <a:srgbClr val="272727"/>
            </a:solidFill>
            <a:ln w="9525" cap="flat" cmpd="sng">
              <a:solidFill>
                <a:srgbClr val="BFBFBF"/>
              </a:solidFill>
              <a:prstDash val="solid"/>
              <a:round/>
              <a:headEnd/>
              <a:tailEnd/>
            </a:ln>
            <a:effectLst>
              <a:outerShdw blurRad="38100" dist="23000" dir="5400000" algn="ctr" rotWithShape="0">
                <a:srgbClr val="000000">
                  <a:alpha val="34999"/>
                </a:srgbClr>
              </a:outerShdw>
            </a:effectLst>
          </p:spPr>
          <p:txBody>
            <a:bodyPr lIns="0" tIns="0" rIns="0" bIns="0" anchor="ctr"/>
            <a:lstStyle/>
            <a:p>
              <a:pPr algn="ctr"/>
              <a:endParaRPr lang="en-US" kern="0" dirty="0">
                <a:solidFill>
                  <a:srgbClr val="FFFFFF"/>
                </a:solidFill>
              </a:endParaRPr>
            </a:p>
          </p:txBody>
        </p:sp>
        <p:sp>
          <p:nvSpPr>
            <p:cNvPr id="36880" name="AutoShape 16"/>
            <p:cNvSpPr>
              <a:spLocks/>
            </p:cNvSpPr>
            <p:nvPr/>
          </p:nvSpPr>
          <p:spPr bwMode="auto">
            <a:xfrm>
              <a:off x="683057" y="3170834"/>
              <a:ext cx="302476" cy="301877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8"/>
                    <a:pt x="6724" y="20638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rgbClr val="535353"/>
            </a:solidFill>
            <a:ln w="3175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/>
              <a:endParaRPr lang="en-US" kern="0" dirty="0">
                <a:solidFill>
                  <a:srgbClr val="FFFFFF"/>
                </a:solidFill>
              </a:endParaRPr>
            </a:p>
          </p:txBody>
        </p:sp>
        <p:sp>
          <p:nvSpPr>
            <p:cNvPr id="36881" name="AutoShape 17"/>
            <p:cNvSpPr>
              <a:spLocks/>
            </p:cNvSpPr>
            <p:nvPr/>
          </p:nvSpPr>
          <p:spPr bwMode="auto">
            <a:xfrm>
              <a:off x="725919" y="275973"/>
              <a:ext cx="302860" cy="44779"/>
            </a:xfrm>
            <a:prstGeom prst="roundRect">
              <a:avLst>
                <a:gd name="adj" fmla="val 16667"/>
              </a:avLst>
            </a:prstGeom>
            <a:solidFill>
              <a:srgbClr val="404040">
                <a:alpha val="7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/>
              <a:endParaRPr lang="en-US" kern="0" dirty="0">
                <a:solidFill>
                  <a:srgbClr val="FFFFFF"/>
                </a:solidFill>
              </a:endParaRPr>
            </a:p>
          </p:txBody>
        </p:sp>
        <p:sp>
          <p:nvSpPr>
            <p:cNvPr id="36882" name="AutoShape 18"/>
            <p:cNvSpPr>
              <a:spLocks/>
            </p:cNvSpPr>
            <p:nvPr/>
          </p:nvSpPr>
          <p:spPr bwMode="auto">
            <a:xfrm>
              <a:off x="600489" y="275973"/>
              <a:ext cx="49278" cy="44780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8"/>
                    <a:pt x="6724" y="20638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rgbClr val="404040">
                <a:alpha val="7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/>
              <a:endParaRPr lang="en-US" kern="0" dirty="0">
                <a:solidFill>
                  <a:srgbClr val="FFFFFF"/>
                </a:solidFill>
              </a:endParaRPr>
            </a:p>
          </p:txBody>
        </p:sp>
        <p:sp>
          <p:nvSpPr>
            <p:cNvPr id="36883" name="AutoShape 19"/>
            <p:cNvSpPr>
              <a:spLocks/>
            </p:cNvSpPr>
            <p:nvPr/>
          </p:nvSpPr>
          <p:spPr bwMode="auto">
            <a:xfrm>
              <a:off x="829812" y="136286"/>
              <a:ext cx="82983" cy="82830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rgbClr val="262626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/>
              <a:endParaRPr lang="en-US" kern="0" dirty="0">
                <a:solidFill>
                  <a:srgbClr val="FFFFFF"/>
                </a:solidFill>
              </a:endParaRPr>
            </a:p>
          </p:txBody>
        </p:sp>
      </p:grpSp>
      <p:pic>
        <p:nvPicPr>
          <p:cNvPr id="7" name="Picture Placeholder 6"/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9" r="5679"/>
          <a:stretch>
            <a:fillRect/>
          </a:stretch>
        </p:blipFill>
        <p:spPr>
          <a:xfrm>
            <a:off x="7321136" y="3876290"/>
            <a:ext cx="540544" cy="1296194"/>
          </a:xfrm>
        </p:spPr>
      </p:pic>
    </p:spTree>
    <p:extLst>
      <p:ext uri="{BB962C8B-B14F-4D97-AF65-F5344CB8AC3E}">
        <p14:creationId xmlns:p14="http://schemas.microsoft.com/office/powerpoint/2010/main" val="1591574471"/>
      </p:ext>
    </p:extLst>
  </p:cSld>
  <p:clrMapOvr>
    <a:masterClrMapping/>
  </p:clrMapOvr>
  <p:transition spd="slow">
    <p:push dir="u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551" y="5519863"/>
            <a:ext cx="4239471" cy="105047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  <a:effectLst/>
        </p:spPr>
      </p:pic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1" r="2981"/>
          <a:stretch>
            <a:fillRect/>
          </a:stretch>
        </p:blipFill>
        <p:spPr>
          <a:xfrm>
            <a:off x="6581776" y="0"/>
            <a:ext cx="4086225" cy="6858000"/>
          </a:xfrm>
        </p:spPr>
      </p:pic>
      <p:graphicFrame>
        <p:nvGraphicFramePr>
          <p:cNvPr id="75778" name="Group 2"/>
          <p:cNvGraphicFramePr>
            <a:graphicFrameLocks noGrp="1"/>
          </p:cNvGraphicFramePr>
          <p:nvPr>
            <p:extLst/>
          </p:nvPr>
        </p:nvGraphicFramePr>
        <p:xfrm>
          <a:off x="2337198" y="1991520"/>
          <a:ext cx="2886075" cy="1444627"/>
        </p:xfrm>
        <a:graphic>
          <a:graphicData uri="http://schemas.openxmlformats.org/drawingml/2006/table">
            <a:tbl>
              <a:tblPr/>
              <a:tblGrid>
                <a:gridCol w="16085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75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448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Helvetica" charset="0"/>
                          <a:sym typeface="Calibri" charset="0"/>
                        </a:rPr>
                        <a:t>ACTIVITY</a:t>
                      </a: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charset="0"/>
                        <a:ea typeface="Arial" charset="0"/>
                        <a:cs typeface="Helvetica" charset="0"/>
                        <a:sym typeface="Helvetica" charset="0"/>
                      </a:endParaRPr>
                    </a:p>
                  </a:txBody>
                  <a:tcPr marL="33162" marR="33162" marT="44216" marB="44216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841"/>
                          </a:solidFill>
                          <a:effectLst/>
                          <a:latin typeface="Calibri" charset="0"/>
                          <a:ea typeface="Arial" charset="0"/>
                          <a:cs typeface="Calibri" charset="0"/>
                          <a:sym typeface="Calibri" charset="0"/>
                        </a:rPr>
                        <a:t>COUNT </a:t>
                      </a: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charset="0"/>
                        <a:ea typeface="Arial" charset="0"/>
                        <a:cs typeface="Helvetica" charset="0"/>
                        <a:sym typeface="Helvetica" charset="0"/>
                      </a:endParaRPr>
                    </a:p>
                  </a:txBody>
                  <a:tcPr marL="33162" marR="33162" marT="44216" marB="44216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1219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Arial" charset="0"/>
                          <a:cs typeface="Helvetica" charset="0"/>
                          <a:sym typeface="Calibri" charset="0"/>
                        </a:rPr>
                        <a:t>Largest event in our history</a:t>
                      </a: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charset="0"/>
                        <a:ea typeface="Arial" charset="0"/>
                        <a:cs typeface="Helvetica" charset="0"/>
                        <a:sym typeface="Helvetica" charset="0"/>
                      </a:endParaRPr>
                    </a:p>
                  </a:txBody>
                  <a:tcPr marL="33162" marR="33162" marT="44216" marB="44216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Arial" charset="0"/>
                          <a:cs typeface="Calibri" charset="0"/>
                          <a:sym typeface="Calibri" charset="0"/>
                        </a:rPr>
                        <a:t>500</a:t>
                      </a: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charset="0"/>
                        <a:ea typeface="Arial" charset="0"/>
                        <a:cs typeface="Helvetica" charset="0"/>
                        <a:sym typeface="Helvetica" charset="0"/>
                      </a:endParaRPr>
                    </a:p>
                  </a:txBody>
                  <a:tcPr marL="33162" marR="33162" marT="44216" marB="44216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1219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Arial" charset="0"/>
                          <a:cs typeface="Helvetica" charset="0"/>
                          <a:sym typeface="Calibri" charset="0"/>
                        </a:rPr>
                        <a:t>Referrals</a:t>
                      </a: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charset="0"/>
                        <a:ea typeface="Arial" charset="0"/>
                        <a:cs typeface="Helvetica" charset="0"/>
                        <a:sym typeface="Helvetica" charset="0"/>
                      </a:endParaRPr>
                    </a:p>
                  </a:txBody>
                  <a:tcPr marL="33162" marR="33162" marT="44216" marB="44216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Arial" charset="0"/>
                          <a:cs typeface="Calibri" charset="0"/>
                          <a:sym typeface="Calibri" charset="0"/>
                        </a:rPr>
                        <a:t>5</a:t>
                      </a: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charset="0"/>
                        <a:ea typeface="Arial" charset="0"/>
                        <a:cs typeface="Helvetica" charset="0"/>
                        <a:sym typeface="Helvetica" charset="0"/>
                      </a:endParaRPr>
                    </a:p>
                  </a:txBody>
                  <a:tcPr marL="33162" marR="33162" marT="44216" marB="44216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1219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Arial" charset="0"/>
                          <a:cs typeface="Calibri" charset="0"/>
                          <a:sym typeface="Calibri" charset="0"/>
                        </a:rPr>
                        <a:t>Shared pictures</a:t>
                      </a: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charset="0"/>
                        <a:ea typeface="Arial" charset="0"/>
                        <a:cs typeface="Helvetica" charset="0"/>
                        <a:sym typeface="Helvetica" charset="0"/>
                      </a:endParaRPr>
                    </a:p>
                  </a:txBody>
                  <a:tcPr marL="33162" marR="33162" marT="44216" marB="44216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Arial" charset="0"/>
                          <a:cs typeface="Calibri" charset="0"/>
                          <a:sym typeface="Calibri" charset="0"/>
                        </a:rPr>
                        <a:t>25</a:t>
                      </a: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charset="0"/>
                        <a:ea typeface="Arial" charset="0"/>
                        <a:cs typeface="Helvetica" charset="0"/>
                        <a:sym typeface="Helvetica" charset="0"/>
                      </a:endParaRPr>
                    </a:p>
                  </a:txBody>
                  <a:tcPr marL="33162" marR="33162" marT="44216" marB="44216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5892" name="AutoShape 116"/>
          <p:cNvSpPr>
            <a:spLocks/>
          </p:cNvSpPr>
          <p:nvPr/>
        </p:nvSpPr>
        <p:spPr bwMode="auto">
          <a:xfrm>
            <a:off x="2292549" y="931863"/>
            <a:ext cx="3128376" cy="6683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1209" tIns="51209" rIns="51209" bIns="51209"/>
          <a:lstStyle/>
          <a:p>
            <a:r>
              <a:rPr lang="en-US" sz="2900" kern="0" dirty="0">
                <a:solidFill>
                  <a:srgbClr val="FFFFFF"/>
                </a:solidFill>
                <a:latin typeface="Montserrat" charset="0"/>
                <a:cs typeface="Montserrat" charset="0"/>
                <a:sym typeface="Montserrat" charset="0"/>
              </a:rPr>
              <a:t>RESULTS?  </a:t>
            </a:r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75893" name="AutoShape 117"/>
          <p:cNvSpPr>
            <a:spLocks/>
          </p:cNvSpPr>
          <p:nvPr/>
        </p:nvSpPr>
        <p:spPr bwMode="auto">
          <a:xfrm>
            <a:off x="7215783" y="5295900"/>
            <a:ext cx="905442" cy="2492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solidFill>
            <a:srgbClr val="FF3841"/>
          </a:solidFill>
          <a:ln w="38100" cap="flat" cmpd="sng">
            <a:solidFill>
              <a:srgbClr val="FF3841"/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75894" name="AutoShape 118"/>
          <p:cNvSpPr>
            <a:spLocks/>
          </p:cNvSpPr>
          <p:nvPr/>
        </p:nvSpPr>
        <p:spPr bwMode="auto">
          <a:xfrm>
            <a:off x="7252693" y="5305426"/>
            <a:ext cx="868533" cy="23971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/>
          <a:lstStyle/>
          <a:p>
            <a:r>
              <a:rPr lang="en-US" sz="1000" kern="0" dirty="0">
                <a:solidFill>
                  <a:srgbClr val="FFFFFF"/>
                </a:solidFill>
                <a:latin typeface="Montserrat" charset="0"/>
                <a:sym typeface="Montserrat" charset="0"/>
              </a:rPr>
              <a:t>The holy grail</a:t>
            </a:r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75895" name="AutoShape 119"/>
          <p:cNvSpPr>
            <a:spLocks/>
          </p:cNvSpPr>
          <p:nvPr/>
        </p:nvSpPr>
        <p:spPr bwMode="auto">
          <a:xfrm>
            <a:off x="2315580" y="1100139"/>
            <a:ext cx="287126" cy="38464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599" y="0"/>
                </a:moveTo>
                <a:lnTo>
                  <a:pt x="0" y="0"/>
                </a:lnTo>
                <a:lnTo>
                  <a:pt x="0" y="21599"/>
                </a:lnTo>
                <a:lnTo>
                  <a:pt x="21599" y="21599"/>
                </a:lnTo>
                <a:close/>
              </a:path>
            </a:pathLst>
          </a:custGeom>
          <a:noFill/>
          <a:ln w="25400" cap="flat" cmpd="sng">
            <a:solidFill>
              <a:srgbClr val="FF384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45551" y="3327039"/>
            <a:ext cx="4389087" cy="1977771"/>
          </a:xfrm>
          <a:prstGeom prst="rect">
            <a:avLst/>
          </a:prstGeom>
        </p:spPr>
        <p:txBody>
          <a:bodyPr wrap="square" lIns="38405" tIns="19202" rIns="38405" bIns="19202">
            <a:spAutoFit/>
          </a:bodyPr>
          <a:lstStyle/>
          <a:p>
            <a:r>
              <a:rPr lang="en-US" sz="12600" b="1" kern="0" dirty="0">
                <a:solidFill>
                  <a:schemeClr val="tx1">
                    <a:lumMod val="50000"/>
                    <a:lumOff val="50000"/>
                    <a:alpha val="30000"/>
                  </a:schemeClr>
                </a:solidFill>
                <a:latin typeface="Montserrat" charset="0"/>
                <a:sym typeface="Montserrat" charset="0"/>
              </a:rPr>
              <a:t>500+</a:t>
            </a:r>
            <a:endParaRPr lang="en-US" sz="12600" kern="0" dirty="0">
              <a:solidFill>
                <a:schemeClr val="tx1">
                  <a:lumMod val="50000"/>
                  <a:lumOff val="50000"/>
                  <a:alpha val="3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17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388" y="1378338"/>
            <a:ext cx="3383756" cy="3383756"/>
          </a:xfrm>
        </p:spPr>
      </p:pic>
      <p:sp>
        <p:nvSpPr>
          <p:cNvPr id="62465" name="AutoShape 1"/>
          <p:cNvSpPr>
            <a:spLocks/>
          </p:cNvSpPr>
          <p:nvPr/>
        </p:nvSpPr>
        <p:spPr bwMode="auto">
          <a:xfrm>
            <a:off x="4859536" y="238919"/>
            <a:ext cx="6156722" cy="391795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r>
              <a:rPr lang="en-US" sz="21000" b="1" kern="0" dirty="0">
                <a:solidFill>
                  <a:schemeClr val="tx1">
                    <a:lumMod val="50000"/>
                    <a:lumOff val="50000"/>
                    <a:alpha val="30000"/>
                  </a:schemeClr>
                </a:solidFill>
                <a:latin typeface="Montserrat" charset="0"/>
                <a:sym typeface="Montserrat" charset="0"/>
              </a:rPr>
              <a:t>TIPS</a:t>
            </a:r>
            <a:endParaRPr lang="en-US" kern="0" dirty="0">
              <a:solidFill>
                <a:schemeClr val="tx1">
                  <a:lumMod val="50000"/>
                  <a:lumOff val="50000"/>
                  <a:alpha val="30000"/>
                </a:schemeClr>
              </a:solidFill>
            </a:endParaRPr>
          </a:p>
        </p:txBody>
      </p:sp>
      <p:sp>
        <p:nvSpPr>
          <p:cNvPr id="62466" name="AutoShape 2"/>
          <p:cNvSpPr>
            <a:spLocks/>
          </p:cNvSpPr>
          <p:nvPr/>
        </p:nvSpPr>
        <p:spPr bwMode="auto">
          <a:xfrm>
            <a:off x="1524001" y="2692003"/>
            <a:ext cx="8911363" cy="391874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r>
              <a:rPr lang="en-US" sz="18900" b="1" kern="0" dirty="0">
                <a:solidFill>
                  <a:schemeClr val="tx1">
                    <a:lumMod val="50000"/>
                    <a:lumOff val="50000"/>
                    <a:alpha val="30000"/>
                  </a:schemeClr>
                </a:solidFill>
                <a:latin typeface="Montserrat" charset="0"/>
                <a:sym typeface="Montserrat" charset="0"/>
              </a:rPr>
              <a:t>From</a:t>
            </a:r>
            <a:r>
              <a:rPr lang="en-US" sz="21000" b="1" kern="0" dirty="0">
                <a:solidFill>
                  <a:schemeClr val="tx1">
                    <a:lumMod val="50000"/>
                    <a:lumOff val="50000"/>
                    <a:alpha val="30000"/>
                  </a:schemeClr>
                </a:solidFill>
                <a:latin typeface="Montserrat" charset="0"/>
                <a:sym typeface="Montserrat" charset="0"/>
              </a:rPr>
              <a:t>US</a:t>
            </a:r>
            <a:endParaRPr lang="en-US" kern="0" dirty="0">
              <a:solidFill>
                <a:schemeClr val="tx1">
                  <a:lumMod val="50000"/>
                  <a:lumOff val="50000"/>
                  <a:alpha val="30000"/>
                </a:schemeClr>
              </a:solidFill>
            </a:endParaRPr>
          </a:p>
        </p:txBody>
      </p:sp>
      <p:sp>
        <p:nvSpPr>
          <p:cNvPr id="62469" name="AutoShape 5"/>
          <p:cNvSpPr>
            <a:spLocks/>
          </p:cNvSpPr>
          <p:nvPr/>
        </p:nvSpPr>
        <p:spPr bwMode="auto">
          <a:xfrm>
            <a:off x="6300787" y="1390650"/>
            <a:ext cx="1746052" cy="80724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/>
          <a:lstStyle/>
          <a:p>
            <a:pPr defTabSz="192024"/>
            <a:r>
              <a:rPr lang="en-US" sz="800" b="1" kern="0" spc="252" dirty="0">
                <a:solidFill>
                  <a:srgbClr val="A7A7A7"/>
                </a:solidFill>
                <a:latin typeface="Montserrat" charset="0"/>
                <a:cs typeface="Montserrat" charset="0"/>
                <a:sym typeface="Montserrat" charset="0"/>
              </a:rPr>
              <a:t>SANELY APPLIED ADVERTISING COULD REMAKE THE WORLD</a:t>
            </a:r>
          </a:p>
          <a:p>
            <a:pPr defTabSz="192024"/>
            <a:r>
              <a:rPr lang="en-US" sz="800" b="1" kern="0" spc="252" dirty="0">
                <a:solidFill>
                  <a:srgbClr val="FF0000"/>
                </a:solidFill>
                <a:latin typeface="Montserrat" charset="0"/>
                <a:cs typeface="Montserrat" charset="0"/>
                <a:sym typeface="Montserrat" charset="0"/>
              </a:rPr>
              <a:t>And make us all healthier</a:t>
            </a:r>
          </a:p>
        </p:txBody>
      </p:sp>
      <p:sp>
        <p:nvSpPr>
          <p:cNvPr id="62470" name="AutoShape 6"/>
          <p:cNvSpPr>
            <a:spLocks/>
          </p:cNvSpPr>
          <p:nvPr/>
        </p:nvSpPr>
        <p:spPr bwMode="auto">
          <a:xfrm>
            <a:off x="6167438" y="1420020"/>
            <a:ext cx="237530" cy="14366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599" y="0"/>
                </a:moveTo>
                <a:lnTo>
                  <a:pt x="0" y="0"/>
                </a:lnTo>
                <a:lnTo>
                  <a:pt x="0" y="21600"/>
                </a:lnTo>
                <a:lnTo>
                  <a:pt x="21599" y="21600"/>
                </a:lnTo>
                <a:close/>
              </a:path>
            </a:pathLst>
          </a:custGeom>
          <a:noFill/>
          <a:ln w="25400" cap="flat" cmpd="sng">
            <a:solidFill>
              <a:srgbClr val="FF384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kern="0" dirty="0">
              <a:solidFill>
                <a:srgbClr val="FFFFFF"/>
              </a:solidFill>
            </a:endParaRPr>
          </a:p>
        </p:txBody>
      </p:sp>
      <p:sp>
        <p:nvSpPr>
          <p:cNvPr id="62475" name="AutoShape 11"/>
          <p:cNvSpPr>
            <a:spLocks/>
          </p:cNvSpPr>
          <p:nvPr/>
        </p:nvSpPr>
        <p:spPr bwMode="auto">
          <a:xfrm>
            <a:off x="3268266" y="3823494"/>
            <a:ext cx="6435328" cy="39195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US" kern="0" dirty="0">
              <a:solidFill>
                <a:schemeClr val="tx1">
                  <a:lumMod val="50000"/>
                  <a:lumOff val="50000"/>
                  <a:alpha val="30000"/>
                </a:schemeClr>
              </a:solidFill>
            </a:endParaRPr>
          </a:p>
        </p:txBody>
      </p:sp>
      <p:sp>
        <p:nvSpPr>
          <p:cNvPr id="62467" name="AutoShape 3"/>
          <p:cNvSpPr>
            <a:spLocks/>
          </p:cNvSpPr>
          <p:nvPr/>
        </p:nvSpPr>
        <p:spPr bwMode="auto">
          <a:xfrm>
            <a:off x="8667156" y="3513138"/>
            <a:ext cx="1237655" cy="11382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/>
          <a:lstStyle/>
          <a:p>
            <a:pPr algn="r"/>
            <a:r>
              <a:rPr lang="en-US" sz="2900" b="1" kern="0" dirty="0">
                <a:solidFill>
                  <a:srgbClr val="FFFFFF"/>
                </a:solidFill>
                <a:latin typeface="Montserrat" charset="0"/>
                <a:cs typeface="Montserrat" charset="0"/>
                <a:sym typeface="Montserrat" charset="0"/>
              </a:rPr>
              <a:t>OUR BRAG your steal</a:t>
            </a:r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62468" name="AutoShape 4"/>
          <p:cNvSpPr>
            <a:spLocks/>
          </p:cNvSpPr>
          <p:nvPr/>
        </p:nvSpPr>
        <p:spPr bwMode="auto">
          <a:xfrm>
            <a:off x="9674423" y="3620295"/>
            <a:ext cx="237530" cy="37703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599" y="0"/>
                </a:moveTo>
                <a:lnTo>
                  <a:pt x="0" y="0"/>
                </a:lnTo>
                <a:lnTo>
                  <a:pt x="0" y="21600"/>
                </a:lnTo>
                <a:lnTo>
                  <a:pt x="21599" y="21600"/>
                </a:lnTo>
                <a:close/>
              </a:path>
            </a:pathLst>
          </a:custGeom>
          <a:noFill/>
          <a:ln w="25400" cap="flat" cmpd="sng">
            <a:solidFill>
              <a:srgbClr val="FF384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kern="0" dirty="0">
              <a:solidFill>
                <a:srgbClr val="FFFFFF"/>
              </a:solidFill>
            </a:endParaRPr>
          </a:p>
        </p:txBody>
      </p:sp>
      <p:sp>
        <p:nvSpPr>
          <p:cNvPr id="62471" name="AutoShape 7"/>
          <p:cNvSpPr>
            <a:spLocks/>
          </p:cNvSpPr>
          <p:nvPr/>
        </p:nvSpPr>
        <p:spPr bwMode="auto">
          <a:xfrm>
            <a:off x="5771853" y="4972844"/>
            <a:ext cx="1428155" cy="7318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/>
          <a:lstStyle/>
          <a:p>
            <a:pPr algn="r" defTabSz="192024"/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62472" name="AutoShape 8"/>
          <p:cNvSpPr>
            <a:spLocks/>
          </p:cNvSpPr>
          <p:nvPr/>
        </p:nvSpPr>
        <p:spPr bwMode="auto">
          <a:xfrm>
            <a:off x="9189245" y="5715794"/>
            <a:ext cx="714375" cy="2492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solidFill>
            <a:srgbClr val="FF3841"/>
          </a:solidFill>
          <a:ln w="38100" cap="flat" cmpd="sng">
            <a:solidFill>
              <a:srgbClr val="FF3841"/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62473" name="AutoShape 9"/>
          <p:cNvSpPr>
            <a:spLocks/>
          </p:cNvSpPr>
          <p:nvPr/>
        </p:nvSpPr>
        <p:spPr bwMode="auto">
          <a:xfrm>
            <a:off x="9226153" y="5725319"/>
            <a:ext cx="677270" cy="2174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/>
          <a:lstStyle/>
          <a:p>
            <a:r>
              <a:rPr lang="en-US" sz="1000" kern="0" dirty="0">
                <a:solidFill>
                  <a:srgbClr val="FFFFFF"/>
                </a:solidFill>
                <a:latin typeface="Montserrat" charset="0"/>
                <a:sym typeface="Montserrat" charset="0"/>
              </a:rPr>
              <a:t>Take risks</a:t>
            </a:r>
            <a:endParaRPr lang="en-US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91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AutoShape 2"/>
          <p:cNvSpPr>
            <a:spLocks/>
          </p:cNvSpPr>
          <p:nvPr/>
        </p:nvSpPr>
        <p:spPr bwMode="auto">
          <a:xfrm>
            <a:off x="4395789" y="1"/>
            <a:ext cx="2781309" cy="685720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 anchor="ctr"/>
          <a:lstStyle/>
          <a:p>
            <a:endParaRPr lang="en-US" kern="0" dirty="0">
              <a:solidFill>
                <a:sysClr val="windowText" lastClr="000000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41987" name="AutoShape 3"/>
          <p:cNvSpPr>
            <a:spLocks/>
          </p:cNvSpPr>
          <p:nvPr/>
        </p:nvSpPr>
        <p:spPr bwMode="auto">
          <a:xfrm>
            <a:off x="6934200" y="1"/>
            <a:ext cx="3735586" cy="685720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0000">
              <a:alpha val="32916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 anchor="ctr"/>
          <a:lstStyle/>
          <a:p>
            <a:endParaRPr lang="en-US" kern="0" dirty="0">
              <a:solidFill>
                <a:sysClr val="windowText" lastClr="000000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41988" name="AutoShape 4"/>
          <p:cNvSpPr>
            <a:spLocks/>
          </p:cNvSpPr>
          <p:nvPr/>
        </p:nvSpPr>
        <p:spPr bwMode="auto">
          <a:xfrm>
            <a:off x="4395789" y="852926"/>
            <a:ext cx="2781309" cy="5095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1209" tIns="51209" rIns="51209" bIns="51209"/>
          <a:lstStyle/>
          <a:p>
            <a:pPr algn="ctr"/>
            <a:r>
              <a:rPr lang="en-US" sz="2100" b="1" kern="0" dirty="0">
                <a:solidFill>
                  <a:srgbClr val="FF0000"/>
                </a:solidFill>
                <a:latin typeface="Montserrat" charset="0"/>
                <a:cs typeface="Montserrat" charset="0"/>
                <a:sym typeface="Montserrat" charset="0"/>
              </a:rPr>
              <a:t>Choose a great name  </a:t>
            </a:r>
            <a:endParaRPr lang="en-US" kern="0" dirty="0">
              <a:solidFill>
                <a:srgbClr val="FF0000"/>
              </a:solidFill>
            </a:endParaRPr>
          </a:p>
        </p:txBody>
      </p:sp>
      <p:sp>
        <p:nvSpPr>
          <p:cNvPr id="41989" name="AutoShape 5"/>
          <p:cNvSpPr>
            <a:spLocks/>
          </p:cNvSpPr>
          <p:nvPr/>
        </p:nvSpPr>
        <p:spPr bwMode="auto">
          <a:xfrm>
            <a:off x="5000030" y="2157005"/>
            <a:ext cx="2191345" cy="5095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1209" tIns="51209" rIns="51209" bIns="51209"/>
          <a:lstStyle/>
          <a:p>
            <a:r>
              <a:rPr lang="en-US" sz="2100" b="1" kern="0" dirty="0">
                <a:solidFill>
                  <a:srgbClr val="A7A7A7"/>
                </a:solidFill>
                <a:latin typeface="Montserrat" charset="0"/>
                <a:cs typeface="Montserrat" charset="0"/>
                <a:sym typeface="Montserrat" charset="0"/>
              </a:rPr>
              <a:t>The INNERDS</a:t>
            </a:r>
          </a:p>
          <a:p>
            <a:endParaRPr lang="en-US" sz="2100" b="1" kern="0" dirty="0">
              <a:solidFill>
                <a:srgbClr val="A7A7A7"/>
              </a:solidFill>
              <a:latin typeface="Montserrat" charset="0"/>
              <a:cs typeface="Montserrat" charset="0"/>
              <a:sym typeface="Montserrat" charset="0"/>
            </a:endParaRPr>
          </a:p>
          <a:p>
            <a:r>
              <a:rPr lang="en-US" sz="2100" b="1" kern="0" dirty="0">
                <a:solidFill>
                  <a:srgbClr val="A7A7A7"/>
                </a:solidFill>
                <a:latin typeface="Montserrat" charset="0"/>
                <a:cs typeface="Montserrat" charset="0"/>
                <a:sym typeface="Montserrat" charset="0"/>
              </a:rPr>
              <a:t>Tea for pee</a:t>
            </a:r>
          </a:p>
          <a:p>
            <a:endParaRPr lang="en-US" sz="2100" b="1" kern="0" dirty="0">
              <a:solidFill>
                <a:srgbClr val="A7A7A7"/>
              </a:solidFill>
              <a:latin typeface="Montserrat" charset="0"/>
              <a:cs typeface="Montserrat" charset="0"/>
              <a:sym typeface="Montserrat" charset="0"/>
            </a:endParaRPr>
          </a:p>
          <a:p>
            <a:r>
              <a:rPr lang="en-US" sz="2100" b="1" kern="0" dirty="0">
                <a:solidFill>
                  <a:srgbClr val="A7A7A7"/>
                </a:solidFill>
                <a:latin typeface="Montserrat" charset="0"/>
                <a:cs typeface="Montserrat" charset="0"/>
                <a:sym typeface="Montserrat" charset="0"/>
              </a:rPr>
              <a:t>Chicken wings &amp; private things</a:t>
            </a:r>
          </a:p>
          <a:p>
            <a:r>
              <a:rPr lang="en-US" kern="0" dirty="0">
                <a:solidFill>
                  <a:sysClr val="windowText" lastClr="000000"/>
                </a:solidFill>
              </a:rPr>
              <a:t> </a:t>
            </a:r>
          </a:p>
          <a:p>
            <a:r>
              <a:rPr lang="en-US" sz="2100" b="1" kern="0" dirty="0">
                <a:solidFill>
                  <a:srgbClr val="A7A7A7"/>
                </a:solidFill>
                <a:latin typeface="Montserrat" charset="0"/>
                <a:sym typeface="Montserrat" charset="0"/>
              </a:rPr>
              <a:t>The Backstage Tour</a:t>
            </a:r>
          </a:p>
          <a:p>
            <a:endParaRPr lang="en-US" sz="2100" b="1" kern="0" dirty="0">
              <a:solidFill>
                <a:srgbClr val="A7A7A7"/>
              </a:solidFill>
              <a:latin typeface="Montserrat" charset="0"/>
              <a:sym typeface="Montserrat" charset="0"/>
            </a:endParaRPr>
          </a:p>
          <a:p>
            <a:r>
              <a:rPr lang="en-US" sz="2100" b="1" kern="0" dirty="0">
                <a:solidFill>
                  <a:srgbClr val="A7A7A7"/>
                </a:solidFill>
                <a:latin typeface="Montserrat" charset="0"/>
                <a:sym typeface="Montserrat" charset="0"/>
              </a:rPr>
              <a:t>Concussion Discussion</a:t>
            </a:r>
          </a:p>
          <a:p>
            <a:endParaRPr lang="en-US" sz="2100" b="1" kern="0" dirty="0">
              <a:solidFill>
                <a:srgbClr val="A7A7A7"/>
              </a:solidFill>
              <a:latin typeface="Montserrat" charset="0"/>
              <a:sym typeface="Montserrat" charset="0"/>
            </a:endParaRPr>
          </a:p>
          <a:p>
            <a:endParaRPr lang="en-US" sz="2100" b="1" kern="0" dirty="0">
              <a:solidFill>
                <a:srgbClr val="A7A7A7"/>
              </a:solidFill>
              <a:latin typeface="Montserrat" charset="0"/>
              <a:sym typeface="Montserrat" charset="0"/>
            </a:endParaRPr>
          </a:p>
          <a:p>
            <a:endParaRPr lang="en-US" sz="2100" b="1" kern="0" dirty="0">
              <a:solidFill>
                <a:srgbClr val="A7A7A7"/>
              </a:solidFill>
              <a:latin typeface="Montserrat" charset="0"/>
              <a:sym typeface="Montserrat" charset="0"/>
            </a:endParaRPr>
          </a:p>
          <a:p>
            <a:endParaRPr lang="en-US" sz="2100" b="1" kern="0" dirty="0">
              <a:solidFill>
                <a:srgbClr val="A7A7A7"/>
              </a:solidFill>
              <a:latin typeface="Montserrat" charset="0"/>
              <a:sym typeface="Montserrat" charset="0"/>
            </a:endParaRPr>
          </a:p>
          <a:p>
            <a:endParaRPr lang="en-US" sz="2100" b="1" kern="0" dirty="0">
              <a:solidFill>
                <a:srgbClr val="A7A7A7"/>
              </a:solidFill>
              <a:latin typeface="Montserrat" charset="0"/>
              <a:sym typeface="Montserrat" charset="0"/>
            </a:endParaRPr>
          </a:p>
          <a:p>
            <a:endParaRPr lang="en-US" sz="2100" b="1" kern="0" dirty="0">
              <a:solidFill>
                <a:srgbClr val="A7A7A7"/>
              </a:solidFill>
              <a:latin typeface="Montserrat" charset="0"/>
              <a:sym typeface="Montserrat" charset="0"/>
            </a:endParaRPr>
          </a:p>
        </p:txBody>
      </p:sp>
      <p:sp>
        <p:nvSpPr>
          <p:cNvPr id="41991" name="AutoShape 7"/>
          <p:cNvSpPr>
            <a:spLocks/>
          </p:cNvSpPr>
          <p:nvPr/>
        </p:nvSpPr>
        <p:spPr bwMode="auto">
          <a:xfrm>
            <a:off x="5000031" y="4471988"/>
            <a:ext cx="2191345" cy="43259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1209" tIns="51209" rIns="51209" bIns="51209"/>
          <a:lstStyle/>
          <a:p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41996" name="AutoShape 12"/>
          <p:cNvSpPr>
            <a:spLocks/>
          </p:cNvSpPr>
          <p:nvPr/>
        </p:nvSpPr>
        <p:spPr bwMode="auto">
          <a:xfrm>
            <a:off x="8492474" y="2259750"/>
            <a:ext cx="1761989" cy="4270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1209" tIns="51209" rIns="51209" bIns="51209"/>
          <a:lstStyle/>
          <a:p>
            <a:pPr>
              <a:lnSpc>
                <a:spcPct val="90000"/>
              </a:lnSpc>
            </a:pPr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41997" name="AutoShape 13"/>
          <p:cNvSpPr>
            <a:spLocks/>
          </p:cNvSpPr>
          <p:nvPr/>
        </p:nvSpPr>
        <p:spPr bwMode="auto">
          <a:xfrm>
            <a:off x="8467726" y="3576638"/>
            <a:ext cx="2480667" cy="3381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1209" tIns="51209" rIns="51209" bIns="51209"/>
          <a:lstStyle/>
          <a:p>
            <a:pPr>
              <a:lnSpc>
                <a:spcPct val="90000"/>
              </a:lnSpc>
            </a:pPr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41998" name="AutoShape 14"/>
          <p:cNvSpPr>
            <a:spLocks/>
          </p:cNvSpPr>
          <p:nvPr/>
        </p:nvSpPr>
        <p:spPr bwMode="auto">
          <a:xfrm>
            <a:off x="8470703" y="3238500"/>
            <a:ext cx="1490067" cy="4270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1209" tIns="51209" rIns="51209" bIns="51209"/>
          <a:lstStyle/>
          <a:p>
            <a:pPr>
              <a:lnSpc>
                <a:spcPct val="90000"/>
              </a:lnSpc>
            </a:pPr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41999" name="AutoShape 15"/>
          <p:cNvSpPr>
            <a:spLocks/>
          </p:cNvSpPr>
          <p:nvPr/>
        </p:nvSpPr>
        <p:spPr bwMode="auto">
          <a:xfrm>
            <a:off x="8467726" y="4575969"/>
            <a:ext cx="2480667" cy="3381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1209" tIns="51209" rIns="51209" bIns="51209"/>
          <a:lstStyle/>
          <a:p>
            <a:pPr>
              <a:lnSpc>
                <a:spcPct val="90000"/>
              </a:lnSpc>
            </a:pPr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42000" name="AutoShape 16"/>
          <p:cNvSpPr>
            <a:spLocks/>
          </p:cNvSpPr>
          <p:nvPr/>
        </p:nvSpPr>
        <p:spPr bwMode="auto">
          <a:xfrm>
            <a:off x="8470703" y="4318794"/>
            <a:ext cx="1490067" cy="42624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1209" tIns="51209" rIns="51209" bIns="51209"/>
          <a:lstStyle/>
          <a:p>
            <a:pPr>
              <a:lnSpc>
                <a:spcPct val="90000"/>
              </a:lnSpc>
            </a:pPr>
            <a:r>
              <a:rPr lang="en-US" sz="1700" kern="0" dirty="0">
                <a:solidFill>
                  <a:srgbClr val="FFFFFF"/>
                </a:solidFill>
                <a:latin typeface="Montserrat" charset="0"/>
                <a:cs typeface="Montserrat" charset="0"/>
                <a:sym typeface="Montserrat" charset="0"/>
              </a:rPr>
              <a:t>Fortune cookies</a:t>
            </a:r>
          </a:p>
          <a:p>
            <a:pPr>
              <a:lnSpc>
                <a:spcPct val="90000"/>
              </a:lnSpc>
            </a:pPr>
            <a:endParaRPr lang="en-US" sz="1700" kern="0" dirty="0">
              <a:solidFill>
                <a:srgbClr val="FFFFFF"/>
              </a:solidFill>
              <a:latin typeface="Montserrat" charset="0"/>
              <a:sym typeface="Montserrat" charset="0"/>
            </a:endParaRPr>
          </a:p>
          <a:p>
            <a:pPr>
              <a:lnSpc>
                <a:spcPct val="90000"/>
              </a:lnSpc>
            </a:pPr>
            <a:r>
              <a:rPr lang="en-US" sz="1700" kern="0" dirty="0">
                <a:solidFill>
                  <a:srgbClr val="FFFFFF"/>
                </a:solidFill>
                <a:latin typeface="Montserrat" charset="0"/>
                <a:sym typeface="Montserrat" charset="0"/>
              </a:rPr>
              <a:t>Direct mail</a:t>
            </a:r>
          </a:p>
          <a:p>
            <a:pPr>
              <a:lnSpc>
                <a:spcPct val="90000"/>
              </a:lnSpc>
            </a:pPr>
            <a:endParaRPr lang="en-US" sz="1700" kern="0" dirty="0">
              <a:solidFill>
                <a:srgbClr val="FFFFFF"/>
              </a:solidFill>
              <a:latin typeface="Montserrat" charset="0"/>
              <a:sym typeface="Montserrat" charset="0"/>
            </a:endParaRPr>
          </a:p>
          <a:p>
            <a:pPr>
              <a:lnSpc>
                <a:spcPct val="90000"/>
              </a:lnSpc>
            </a:pPr>
            <a:r>
              <a:rPr lang="en-US" sz="1700" kern="0" dirty="0">
                <a:solidFill>
                  <a:srgbClr val="FFFFFF"/>
                </a:solidFill>
                <a:latin typeface="Montserrat" charset="0"/>
                <a:sym typeface="Montserrat" charset="0"/>
              </a:rPr>
              <a:t>Parking lots </a:t>
            </a:r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42002" name="AutoShape 18"/>
          <p:cNvSpPr>
            <a:spLocks/>
          </p:cNvSpPr>
          <p:nvPr/>
        </p:nvSpPr>
        <p:spPr bwMode="auto">
          <a:xfrm>
            <a:off x="5005388" y="4850607"/>
            <a:ext cx="1621036" cy="4841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1209" tIns="51209" rIns="51209" bIns="51209"/>
          <a:lstStyle/>
          <a:p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42004" name="AutoShape 20"/>
          <p:cNvSpPr>
            <a:spLocks/>
          </p:cNvSpPr>
          <p:nvPr/>
        </p:nvSpPr>
        <p:spPr bwMode="auto">
          <a:xfrm>
            <a:off x="5000625" y="3898106"/>
            <a:ext cx="1621036" cy="36274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1209" tIns="51209" rIns="51209" bIns="51209"/>
          <a:lstStyle/>
          <a:p>
            <a:endParaRPr lang="en-US" kern="0" dirty="0">
              <a:solidFill>
                <a:sysClr val="windowText" lastClr="000000"/>
              </a:solidFill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2683">
            <a:off x="1524001" y="952408"/>
            <a:ext cx="2870597" cy="4953187"/>
          </a:xfrm>
        </p:spPr>
      </p:pic>
      <p:sp>
        <p:nvSpPr>
          <p:cNvPr id="3" name="TextBox 2"/>
          <p:cNvSpPr txBox="1"/>
          <p:nvPr/>
        </p:nvSpPr>
        <p:spPr>
          <a:xfrm>
            <a:off x="7191374" y="833877"/>
            <a:ext cx="3182918" cy="592777"/>
          </a:xfrm>
          <a:prstGeom prst="rect">
            <a:avLst/>
          </a:prstGeom>
          <a:noFill/>
        </p:spPr>
        <p:txBody>
          <a:bodyPr wrap="square" lIns="38405" tIns="19202" rIns="38405" bIns="19202" rtlCol="0">
            <a:spAutoFit/>
          </a:bodyPr>
          <a:lstStyle/>
          <a:p>
            <a:pPr algn="ctr"/>
            <a:r>
              <a:rPr lang="en-US" b="1" kern="0" dirty="0">
                <a:solidFill>
                  <a:srgbClr val="FF0000"/>
                </a:solidFill>
                <a:latin typeface="Montserrat"/>
              </a:rPr>
              <a:t>Choose unique delivery methods and  channels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69894" y="1873105"/>
            <a:ext cx="3599892" cy="962109"/>
          </a:xfrm>
          <a:prstGeom prst="rect">
            <a:avLst/>
          </a:prstGeom>
          <a:noFill/>
        </p:spPr>
        <p:txBody>
          <a:bodyPr wrap="square" lIns="38405" tIns="19202" rIns="38405" bIns="19202" rtlCol="0">
            <a:spAutoFit/>
          </a:bodyPr>
          <a:lstStyle/>
          <a:p>
            <a:pPr algn="r"/>
            <a:r>
              <a:rPr lang="en-US" sz="3000" b="1" kern="0" dirty="0">
                <a:solidFill>
                  <a:schemeClr val="bg2"/>
                </a:solidFill>
                <a:latin typeface="Montserrat"/>
              </a:rPr>
              <a:t>High tech &amp; low tech</a:t>
            </a:r>
          </a:p>
        </p:txBody>
      </p:sp>
      <p:sp>
        <p:nvSpPr>
          <p:cNvPr id="26" name="AutoShape 112"/>
          <p:cNvSpPr>
            <a:spLocks/>
          </p:cNvSpPr>
          <p:nvPr/>
        </p:nvSpPr>
        <p:spPr bwMode="auto">
          <a:xfrm>
            <a:off x="7958899" y="4850608"/>
            <a:ext cx="368547" cy="430213"/>
          </a:xfrm>
          <a:custGeom>
            <a:avLst/>
            <a:gdLst>
              <a:gd name="T0" fmla="*/ 10781 w 21563"/>
              <a:gd name="T1" fmla="*/ 10800 h 21600"/>
              <a:gd name="T2" fmla="*/ 10781 w 21563"/>
              <a:gd name="T3" fmla="*/ 10800 h 21600"/>
              <a:gd name="T4" fmla="*/ 10781 w 21563"/>
              <a:gd name="T5" fmla="*/ 10800 h 21600"/>
              <a:gd name="T6" fmla="*/ 10781 w 21563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563" h="21600">
                <a:moveTo>
                  <a:pt x="20679" y="3130"/>
                </a:moveTo>
                <a:cubicBezTo>
                  <a:pt x="20952" y="3130"/>
                  <a:pt x="21179" y="3257"/>
                  <a:pt x="21356" y="3515"/>
                </a:cubicBezTo>
                <a:cubicBezTo>
                  <a:pt x="21536" y="3767"/>
                  <a:pt x="21599" y="4044"/>
                  <a:pt x="21542" y="4340"/>
                </a:cubicBezTo>
                <a:lnTo>
                  <a:pt x="20279" y="12471"/>
                </a:lnTo>
                <a:cubicBezTo>
                  <a:pt x="20229" y="12706"/>
                  <a:pt x="20127" y="12899"/>
                  <a:pt x="19969" y="13061"/>
                </a:cubicBezTo>
                <a:cubicBezTo>
                  <a:pt x="19809" y="13222"/>
                  <a:pt x="19613" y="13296"/>
                  <a:pt x="19389" y="13296"/>
                </a:cubicBezTo>
                <a:lnTo>
                  <a:pt x="6705" y="13296"/>
                </a:lnTo>
                <a:lnTo>
                  <a:pt x="7114" y="15660"/>
                </a:lnTo>
                <a:cubicBezTo>
                  <a:pt x="7145" y="15810"/>
                  <a:pt x="7213" y="15936"/>
                  <a:pt x="7318" y="16033"/>
                </a:cubicBezTo>
                <a:cubicBezTo>
                  <a:pt x="7423" y="16130"/>
                  <a:pt x="7538" y="16183"/>
                  <a:pt x="7665" y="16183"/>
                </a:cubicBezTo>
                <a:lnTo>
                  <a:pt x="17685" y="16183"/>
                </a:lnTo>
                <a:cubicBezTo>
                  <a:pt x="17810" y="16183"/>
                  <a:pt x="17917" y="16236"/>
                  <a:pt x="18008" y="16345"/>
                </a:cubicBezTo>
                <a:cubicBezTo>
                  <a:pt x="18096" y="16453"/>
                  <a:pt x="18142" y="16580"/>
                  <a:pt x="18142" y="16735"/>
                </a:cubicBezTo>
                <a:lnTo>
                  <a:pt x="18142" y="17831"/>
                </a:lnTo>
                <a:cubicBezTo>
                  <a:pt x="18142" y="17981"/>
                  <a:pt x="18098" y="18107"/>
                  <a:pt x="18013" y="18204"/>
                </a:cubicBezTo>
                <a:cubicBezTo>
                  <a:pt x="17926" y="18301"/>
                  <a:pt x="17816" y="18348"/>
                  <a:pt x="17685" y="18348"/>
                </a:cubicBezTo>
                <a:lnTo>
                  <a:pt x="6927" y="18348"/>
                </a:lnTo>
                <a:cubicBezTo>
                  <a:pt x="6801" y="18348"/>
                  <a:pt x="6661" y="18336"/>
                  <a:pt x="6499" y="18301"/>
                </a:cubicBezTo>
                <a:cubicBezTo>
                  <a:pt x="6339" y="18266"/>
                  <a:pt x="6202" y="18222"/>
                  <a:pt x="6084" y="18169"/>
                </a:cubicBezTo>
                <a:cubicBezTo>
                  <a:pt x="6035" y="18145"/>
                  <a:pt x="5982" y="18090"/>
                  <a:pt x="5921" y="17987"/>
                </a:cubicBezTo>
                <a:cubicBezTo>
                  <a:pt x="5859" y="17884"/>
                  <a:pt x="5798" y="17769"/>
                  <a:pt x="5740" y="17643"/>
                </a:cubicBezTo>
                <a:cubicBezTo>
                  <a:pt x="5683" y="17517"/>
                  <a:pt x="5631" y="17391"/>
                  <a:pt x="5592" y="17258"/>
                </a:cubicBezTo>
                <a:cubicBezTo>
                  <a:pt x="5551" y="17132"/>
                  <a:pt x="5526" y="17035"/>
                  <a:pt x="5512" y="16959"/>
                </a:cubicBezTo>
                <a:lnTo>
                  <a:pt x="2997" y="2669"/>
                </a:lnTo>
                <a:cubicBezTo>
                  <a:pt x="2965" y="2519"/>
                  <a:pt x="2896" y="2399"/>
                  <a:pt x="2791" y="2308"/>
                </a:cubicBezTo>
                <a:cubicBezTo>
                  <a:pt x="2685" y="2211"/>
                  <a:pt x="2568" y="2164"/>
                  <a:pt x="2444" y="2164"/>
                </a:cubicBezTo>
                <a:lnTo>
                  <a:pt x="457" y="2164"/>
                </a:lnTo>
                <a:cubicBezTo>
                  <a:pt x="151" y="2164"/>
                  <a:pt x="0" y="1982"/>
                  <a:pt x="0" y="1618"/>
                </a:cubicBezTo>
                <a:lnTo>
                  <a:pt x="0" y="546"/>
                </a:lnTo>
                <a:cubicBezTo>
                  <a:pt x="0" y="185"/>
                  <a:pt x="151" y="0"/>
                  <a:pt x="457" y="0"/>
                </a:cubicBezTo>
                <a:lnTo>
                  <a:pt x="3158" y="0"/>
                </a:lnTo>
                <a:cubicBezTo>
                  <a:pt x="3284" y="0"/>
                  <a:pt x="3431" y="17"/>
                  <a:pt x="3605" y="58"/>
                </a:cubicBezTo>
                <a:cubicBezTo>
                  <a:pt x="3773" y="94"/>
                  <a:pt x="3916" y="132"/>
                  <a:pt x="4026" y="167"/>
                </a:cubicBezTo>
                <a:cubicBezTo>
                  <a:pt x="4074" y="208"/>
                  <a:pt x="4129" y="276"/>
                  <a:pt x="4191" y="373"/>
                </a:cubicBezTo>
                <a:cubicBezTo>
                  <a:pt x="4261" y="470"/>
                  <a:pt x="4321" y="584"/>
                  <a:pt x="4376" y="704"/>
                </a:cubicBezTo>
                <a:cubicBezTo>
                  <a:pt x="4429" y="825"/>
                  <a:pt x="4477" y="951"/>
                  <a:pt x="4517" y="1072"/>
                </a:cubicBezTo>
                <a:cubicBezTo>
                  <a:pt x="4556" y="1198"/>
                  <a:pt x="4583" y="1301"/>
                  <a:pt x="4598" y="1377"/>
                </a:cubicBezTo>
                <a:lnTo>
                  <a:pt x="4916" y="3134"/>
                </a:lnTo>
                <a:lnTo>
                  <a:pt x="20679" y="3134"/>
                </a:lnTo>
                <a:close/>
                <a:moveTo>
                  <a:pt x="6811" y="19981"/>
                </a:moveTo>
                <a:cubicBezTo>
                  <a:pt x="6811" y="19540"/>
                  <a:pt x="6939" y="19156"/>
                  <a:pt x="7202" y="18833"/>
                </a:cubicBezTo>
                <a:cubicBezTo>
                  <a:pt x="7460" y="18512"/>
                  <a:pt x="7775" y="18345"/>
                  <a:pt x="8145" y="18345"/>
                </a:cubicBezTo>
                <a:cubicBezTo>
                  <a:pt x="8526" y="18345"/>
                  <a:pt x="8850" y="18512"/>
                  <a:pt x="9113" y="18833"/>
                </a:cubicBezTo>
                <a:cubicBezTo>
                  <a:pt x="9379" y="19153"/>
                  <a:pt x="9511" y="19538"/>
                  <a:pt x="9511" y="19981"/>
                </a:cubicBezTo>
                <a:cubicBezTo>
                  <a:pt x="9511" y="20425"/>
                  <a:pt x="9379" y="20800"/>
                  <a:pt x="9113" y="21118"/>
                </a:cubicBezTo>
                <a:cubicBezTo>
                  <a:pt x="8850" y="21438"/>
                  <a:pt x="8526" y="21600"/>
                  <a:pt x="8145" y="21600"/>
                </a:cubicBezTo>
                <a:cubicBezTo>
                  <a:pt x="7779" y="21600"/>
                  <a:pt x="7463" y="21438"/>
                  <a:pt x="7202" y="21118"/>
                </a:cubicBezTo>
                <a:cubicBezTo>
                  <a:pt x="6939" y="20800"/>
                  <a:pt x="6811" y="20421"/>
                  <a:pt x="6811" y="19981"/>
                </a:cubicBezTo>
                <a:moveTo>
                  <a:pt x="14430" y="19981"/>
                </a:moveTo>
                <a:cubicBezTo>
                  <a:pt x="14430" y="19540"/>
                  <a:pt x="14562" y="19156"/>
                  <a:pt x="14821" y="18833"/>
                </a:cubicBezTo>
                <a:cubicBezTo>
                  <a:pt x="15084" y="18512"/>
                  <a:pt x="15398" y="18345"/>
                  <a:pt x="15778" y="18345"/>
                </a:cubicBezTo>
                <a:cubicBezTo>
                  <a:pt x="16142" y="18345"/>
                  <a:pt x="16458" y="18512"/>
                  <a:pt x="16719" y="18833"/>
                </a:cubicBezTo>
                <a:cubicBezTo>
                  <a:pt x="16981" y="19153"/>
                  <a:pt x="17113" y="19538"/>
                  <a:pt x="17113" y="19981"/>
                </a:cubicBezTo>
                <a:cubicBezTo>
                  <a:pt x="17113" y="20425"/>
                  <a:pt x="16981" y="20800"/>
                  <a:pt x="16719" y="21118"/>
                </a:cubicBezTo>
                <a:cubicBezTo>
                  <a:pt x="16459" y="21438"/>
                  <a:pt x="16145" y="21600"/>
                  <a:pt x="15778" y="21600"/>
                </a:cubicBezTo>
                <a:cubicBezTo>
                  <a:pt x="15411" y="21600"/>
                  <a:pt x="15093" y="21438"/>
                  <a:pt x="14829" y="21118"/>
                </a:cubicBezTo>
                <a:cubicBezTo>
                  <a:pt x="14562" y="20800"/>
                  <a:pt x="14430" y="20421"/>
                  <a:pt x="14430" y="19981"/>
                </a:cubicBezTo>
              </a:path>
            </a:pathLst>
          </a:custGeom>
          <a:noFill/>
          <a:ln w="25400" cap="flat" cmpd="sng">
            <a:solidFill>
              <a:srgbClr val="A7A7A7"/>
            </a:solidFill>
            <a:prstDash val="solid"/>
            <a:miter lim="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defTabSz="383381"/>
            <a:endParaRPr lang="en-US" sz="2400" b="1" kern="0" dirty="0">
              <a:solidFill>
                <a:sysClr val="windowText" lastClr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28" name="AutoShape 31"/>
          <p:cNvSpPr>
            <a:spLocks/>
          </p:cNvSpPr>
          <p:nvPr/>
        </p:nvSpPr>
        <p:spPr bwMode="auto">
          <a:xfrm>
            <a:off x="8463022" y="3373302"/>
            <a:ext cx="241102" cy="31511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313" y="5313"/>
                </a:moveTo>
                <a:cubicBezTo>
                  <a:pt x="1313" y="7051"/>
                  <a:pt x="1751" y="8391"/>
                  <a:pt x="3016" y="9235"/>
                </a:cubicBezTo>
                <a:cubicBezTo>
                  <a:pt x="3940" y="9682"/>
                  <a:pt x="5205" y="10129"/>
                  <a:pt x="5643" y="10129"/>
                </a:cubicBezTo>
                <a:lnTo>
                  <a:pt x="6081" y="10129"/>
                </a:lnTo>
                <a:cubicBezTo>
                  <a:pt x="6081" y="10129"/>
                  <a:pt x="5643" y="11023"/>
                  <a:pt x="6518" y="12314"/>
                </a:cubicBezTo>
                <a:cubicBezTo>
                  <a:pt x="5205" y="12314"/>
                  <a:pt x="0" y="12761"/>
                  <a:pt x="0" y="17131"/>
                </a:cubicBezTo>
                <a:cubicBezTo>
                  <a:pt x="0" y="21600"/>
                  <a:pt x="4767" y="21600"/>
                  <a:pt x="5643" y="21600"/>
                </a:cubicBezTo>
                <a:cubicBezTo>
                  <a:pt x="5643" y="21600"/>
                  <a:pt x="5643" y="21600"/>
                  <a:pt x="6081" y="21600"/>
                </a:cubicBezTo>
                <a:cubicBezTo>
                  <a:pt x="6518" y="21600"/>
                  <a:pt x="8221" y="21600"/>
                  <a:pt x="9535" y="20706"/>
                </a:cubicBezTo>
                <a:cubicBezTo>
                  <a:pt x="11237" y="19812"/>
                  <a:pt x="12113" y="18074"/>
                  <a:pt x="12113" y="15889"/>
                </a:cubicBezTo>
                <a:cubicBezTo>
                  <a:pt x="12113" y="13655"/>
                  <a:pt x="10800" y="12314"/>
                  <a:pt x="9972" y="11420"/>
                </a:cubicBezTo>
                <a:cubicBezTo>
                  <a:pt x="9097" y="11023"/>
                  <a:pt x="8659" y="10576"/>
                  <a:pt x="8659" y="10129"/>
                </a:cubicBezTo>
                <a:cubicBezTo>
                  <a:pt x="8659" y="9682"/>
                  <a:pt x="9097" y="9235"/>
                  <a:pt x="9535" y="8788"/>
                </a:cubicBezTo>
                <a:cubicBezTo>
                  <a:pt x="10362" y="7944"/>
                  <a:pt x="11237" y="7051"/>
                  <a:pt x="11237" y="4866"/>
                </a:cubicBezTo>
                <a:cubicBezTo>
                  <a:pt x="11237" y="3078"/>
                  <a:pt x="10800" y="1787"/>
                  <a:pt x="9535" y="893"/>
                </a:cubicBezTo>
                <a:lnTo>
                  <a:pt x="10362" y="893"/>
                </a:lnTo>
                <a:cubicBezTo>
                  <a:pt x="11237" y="893"/>
                  <a:pt x="12113" y="446"/>
                  <a:pt x="12113" y="0"/>
                </a:cubicBezTo>
                <a:cubicBezTo>
                  <a:pt x="6956" y="0"/>
                  <a:pt x="6956" y="0"/>
                  <a:pt x="6956" y="0"/>
                </a:cubicBezTo>
                <a:cubicBezTo>
                  <a:pt x="6518" y="0"/>
                  <a:pt x="1313" y="0"/>
                  <a:pt x="1313" y="5313"/>
                </a:cubicBezTo>
                <a:close/>
                <a:moveTo>
                  <a:pt x="9972" y="16286"/>
                </a:moveTo>
                <a:cubicBezTo>
                  <a:pt x="10362" y="18074"/>
                  <a:pt x="8659" y="19365"/>
                  <a:pt x="6518" y="19365"/>
                </a:cubicBezTo>
                <a:cubicBezTo>
                  <a:pt x="4378" y="19812"/>
                  <a:pt x="2627" y="18918"/>
                  <a:pt x="2627" y="17131"/>
                </a:cubicBezTo>
                <a:cubicBezTo>
                  <a:pt x="2189" y="16286"/>
                  <a:pt x="2627" y="15393"/>
                  <a:pt x="3454" y="14499"/>
                </a:cubicBezTo>
                <a:cubicBezTo>
                  <a:pt x="4378" y="14052"/>
                  <a:pt x="5205" y="13655"/>
                  <a:pt x="6081" y="13655"/>
                </a:cubicBezTo>
                <a:cubicBezTo>
                  <a:pt x="6518" y="13655"/>
                  <a:pt x="6518" y="13655"/>
                  <a:pt x="6518" y="13655"/>
                </a:cubicBezTo>
                <a:cubicBezTo>
                  <a:pt x="8659" y="13655"/>
                  <a:pt x="9972" y="14946"/>
                  <a:pt x="9972" y="16286"/>
                </a:cubicBezTo>
                <a:close/>
                <a:moveTo>
                  <a:pt x="8659" y="3972"/>
                </a:moveTo>
                <a:cubicBezTo>
                  <a:pt x="9097" y="6157"/>
                  <a:pt x="8221" y="7944"/>
                  <a:pt x="6956" y="8391"/>
                </a:cubicBezTo>
                <a:cubicBezTo>
                  <a:pt x="6956" y="8391"/>
                  <a:pt x="6956" y="8391"/>
                  <a:pt x="6518" y="8391"/>
                </a:cubicBezTo>
                <a:cubicBezTo>
                  <a:pt x="5205" y="8391"/>
                  <a:pt x="4378" y="7497"/>
                  <a:pt x="3940" y="5759"/>
                </a:cubicBezTo>
                <a:cubicBezTo>
                  <a:pt x="3454" y="4866"/>
                  <a:pt x="3454" y="3972"/>
                  <a:pt x="3940" y="3078"/>
                </a:cubicBezTo>
                <a:cubicBezTo>
                  <a:pt x="3940" y="2234"/>
                  <a:pt x="4767" y="1787"/>
                  <a:pt x="5205" y="1291"/>
                </a:cubicBezTo>
                <a:lnTo>
                  <a:pt x="5643" y="1291"/>
                </a:lnTo>
                <a:cubicBezTo>
                  <a:pt x="7345" y="1291"/>
                  <a:pt x="8221" y="2234"/>
                  <a:pt x="8659" y="3972"/>
                </a:cubicBezTo>
                <a:close/>
                <a:moveTo>
                  <a:pt x="18145" y="8391"/>
                </a:moveTo>
                <a:cubicBezTo>
                  <a:pt x="18145" y="4866"/>
                  <a:pt x="18145" y="4866"/>
                  <a:pt x="18145" y="4866"/>
                </a:cubicBezTo>
                <a:cubicBezTo>
                  <a:pt x="15518" y="4866"/>
                  <a:pt x="15518" y="4866"/>
                  <a:pt x="15518" y="4866"/>
                </a:cubicBezTo>
                <a:cubicBezTo>
                  <a:pt x="15518" y="8391"/>
                  <a:pt x="15518" y="8391"/>
                  <a:pt x="15518" y="8391"/>
                </a:cubicBezTo>
                <a:cubicBezTo>
                  <a:pt x="12113" y="8391"/>
                  <a:pt x="12113" y="8391"/>
                  <a:pt x="12113" y="8391"/>
                </a:cubicBezTo>
                <a:cubicBezTo>
                  <a:pt x="12113" y="10576"/>
                  <a:pt x="12113" y="10576"/>
                  <a:pt x="12113" y="10576"/>
                </a:cubicBezTo>
                <a:cubicBezTo>
                  <a:pt x="15518" y="10576"/>
                  <a:pt x="15518" y="10576"/>
                  <a:pt x="15518" y="10576"/>
                </a:cubicBezTo>
                <a:cubicBezTo>
                  <a:pt x="15518" y="14499"/>
                  <a:pt x="15518" y="14499"/>
                  <a:pt x="15518" y="14499"/>
                </a:cubicBezTo>
                <a:cubicBezTo>
                  <a:pt x="18145" y="14499"/>
                  <a:pt x="18145" y="14499"/>
                  <a:pt x="18145" y="14499"/>
                </a:cubicBezTo>
                <a:cubicBezTo>
                  <a:pt x="18145" y="10576"/>
                  <a:pt x="18145" y="10576"/>
                  <a:pt x="18145" y="10576"/>
                </a:cubicBezTo>
                <a:cubicBezTo>
                  <a:pt x="21600" y="10576"/>
                  <a:pt x="21600" y="10576"/>
                  <a:pt x="21600" y="10576"/>
                </a:cubicBezTo>
                <a:cubicBezTo>
                  <a:pt x="21600" y="8391"/>
                  <a:pt x="21600" y="8391"/>
                  <a:pt x="21600" y="8391"/>
                </a:cubicBezTo>
                <a:lnTo>
                  <a:pt x="18145" y="8391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defTabSz="767429"/>
            <a:endParaRPr lang="en-US" sz="1500" kern="0" dirty="0">
              <a:solidFill>
                <a:srgbClr val="7E7E7E"/>
              </a:solidFill>
              <a:latin typeface="Lato Light" charset="0"/>
              <a:cs typeface="Lato Light" charset="0"/>
              <a:sym typeface="Lato Light" charset="0"/>
            </a:endParaRPr>
          </a:p>
        </p:txBody>
      </p:sp>
      <p:sp>
        <p:nvSpPr>
          <p:cNvPr id="29" name="AutoShape 42"/>
          <p:cNvSpPr>
            <a:spLocks/>
          </p:cNvSpPr>
          <p:nvPr/>
        </p:nvSpPr>
        <p:spPr bwMode="auto">
          <a:xfrm>
            <a:off x="8801994" y="3373303"/>
            <a:ext cx="250627" cy="2698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599" y="2605"/>
                </a:moveTo>
                <a:cubicBezTo>
                  <a:pt x="20756" y="3127"/>
                  <a:pt x="19913" y="3648"/>
                  <a:pt x="19116" y="3648"/>
                </a:cubicBezTo>
                <a:cubicBezTo>
                  <a:pt x="19913" y="3127"/>
                  <a:pt x="20756" y="2084"/>
                  <a:pt x="20756" y="579"/>
                </a:cubicBezTo>
                <a:cubicBezTo>
                  <a:pt x="19913" y="1100"/>
                  <a:pt x="19116" y="1563"/>
                  <a:pt x="18226" y="2084"/>
                </a:cubicBezTo>
                <a:cubicBezTo>
                  <a:pt x="17429" y="1100"/>
                  <a:pt x="16164" y="0"/>
                  <a:pt x="14946" y="0"/>
                </a:cubicBezTo>
                <a:cubicBezTo>
                  <a:pt x="12416" y="0"/>
                  <a:pt x="10354" y="2605"/>
                  <a:pt x="10354" y="5675"/>
                </a:cubicBezTo>
                <a:cubicBezTo>
                  <a:pt x="10354" y="6196"/>
                  <a:pt x="10354" y="6717"/>
                  <a:pt x="10776" y="6717"/>
                </a:cubicBezTo>
                <a:cubicBezTo>
                  <a:pt x="7075" y="6717"/>
                  <a:pt x="3701" y="4690"/>
                  <a:pt x="1639" y="1100"/>
                </a:cubicBezTo>
                <a:cubicBezTo>
                  <a:pt x="1218" y="2084"/>
                  <a:pt x="796" y="3127"/>
                  <a:pt x="796" y="4169"/>
                </a:cubicBezTo>
                <a:cubicBezTo>
                  <a:pt x="796" y="5675"/>
                  <a:pt x="1639" y="7759"/>
                  <a:pt x="2858" y="8744"/>
                </a:cubicBezTo>
                <a:cubicBezTo>
                  <a:pt x="2061" y="8280"/>
                  <a:pt x="1639" y="8280"/>
                  <a:pt x="796" y="7759"/>
                </a:cubicBezTo>
                <a:cubicBezTo>
                  <a:pt x="796" y="10307"/>
                  <a:pt x="2483" y="12855"/>
                  <a:pt x="4591" y="13376"/>
                </a:cubicBezTo>
                <a:cubicBezTo>
                  <a:pt x="4170" y="13376"/>
                  <a:pt x="3701" y="13376"/>
                  <a:pt x="3279" y="13376"/>
                </a:cubicBezTo>
                <a:cubicBezTo>
                  <a:pt x="2858" y="13376"/>
                  <a:pt x="2858" y="13376"/>
                  <a:pt x="2483" y="13376"/>
                </a:cubicBezTo>
                <a:cubicBezTo>
                  <a:pt x="2858" y="15403"/>
                  <a:pt x="4591" y="17025"/>
                  <a:pt x="6653" y="17025"/>
                </a:cubicBezTo>
                <a:cubicBezTo>
                  <a:pt x="4966" y="18472"/>
                  <a:pt x="3279" y="19573"/>
                  <a:pt x="1218" y="19573"/>
                </a:cubicBezTo>
                <a:cubicBezTo>
                  <a:pt x="796" y="19573"/>
                  <a:pt x="374" y="19573"/>
                  <a:pt x="0" y="19573"/>
                </a:cubicBezTo>
                <a:cubicBezTo>
                  <a:pt x="2061" y="21078"/>
                  <a:pt x="4170" y="21599"/>
                  <a:pt x="6653" y="21599"/>
                </a:cubicBezTo>
                <a:cubicBezTo>
                  <a:pt x="14946" y="21599"/>
                  <a:pt x="19116" y="13376"/>
                  <a:pt x="19116" y="6196"/>
                </a:cubicBezTo>
                <a:lnTo>
                  <a:pt x="19116" y="5675"/>
                </a:lnTo>
                <a:cubicBezTo>
                  <a:pt x="20334" y="4690"/>
                  <a:pt x="20756" y="4169"/>
                  <a:pt x="21599" y="2605"/>
                </a:cubicBezTo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defTabSz="767429"/>
            <a:endParaRPr lang="en-US" sz="1500" kern="0" dirty="0">
              <a:solidFill>
                <a:srgbClr val="7E7E7E"/>
              </a:solidFill>
              <a:latin typeface="Lato Light" charset="0"/>
              <a:cs typeface="Lato Light" charset="0"/>
              <a:sym typeface="Lato Light" charset="0"/>
            </a:endParaRPr>
          </a:p>
        </p:txBody>
      </p:sp>
      <p:sp>
        <p:nvSpPr>
          <p:cNvPr id="30" name="AutoShape 32"/>
          <p:cNvSpPr>
            <a:spLocks/>
          </p:cNvSpPr>
          <p:nvPr/>
        </p:nvSpPr>
        <p:spPr bwMode="auto">
          <a:xfrm>
            <a:off x="8185700" y="3353844"/>
            <a:ext cx="133350" cy="32781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600" y="3823"/>
                </a:moveTo>
                <a:cubicBezTo>
                  <a:pt x="15416" y="3823"/>
                  <a:pt x="15416" y="3823"/>
                  <a:pt x="15416" y="3823"/>
                </a:cubicBezTo>
                <a:cubicBezTo>
                  <a:pt x="14719" y="3823"/>
                  <a:pt x="13935" y="4253"/>
                  <a:pt x="13935" y="5113"/>
                </a:cubicBezTo>
                <a:cubicBezTo>
                  <a:pt x="13935" y="7646"/>
                  <a:pt x="13935" y="7646"/>
                  <a:pt x="13935" y="7646"/>
                </a:cubicBezTo>
                <a:cubicBezTo>
                  <a:pt x="21600" y="7646"/>
                  <a:pt x="21600" y="7646"/>
                  <a:pt x="21600" y="7646"/>
                </a:cubicBezTo>
                <a:cubicBezTo>
                  <a:pt x="21600" y="11038"/>
                  <a:pt x="21600" y="11038"/>
                  <a:pt x="21600" y="11038"/>
                </a:cubicBezTo>
                <a:cubicBezTo>
                  <a:pt x="13935" y="11038"/>
                  <a:pt x="13935" y="11038"/>
                  <a:pt x="13935" y="11038"/>
                </a:cubicBezTo>
                <a:cubicBezTo>
                  <a:pt x="13935" y="21600"/>
                  <a:pt x="13935" y="21600"/>
                  <a:pt x="13935" y="21600"/>
                </a:cubicBezTo>
                <a:cubicBezTo>
                  <a:pt x="6880" y="21600"/>
                  <a:pt x="6880" y="21600"/>
                  <a:pt x="6880" y="21600"/>
                </a:cubicBezTo>
                <a:cubicBezTo>
                  <a:pt x="6880" y="11038"/>
                  <a:pt x="6880" y="11038"/>
                  <a:pt x="6880" y="11038"/>
                </a:cubicBezTo>
                <a:cubicBezTo>
                  <a:pt x="0" y="11038"/>
                  <a:pt x="0" y="11038"/>
                  <a:pt x="0" y="11038"/>
                </a:cubicBezTo>
                <a:cubicBezTo>
                  <a:pt x="0" y="7646"/>
                  <a:pt x="0" y="7646"/>
                  <a:pt x="0" y="7646"/>
                </a:cubicBezTo>
                <a:cubicBezTo>
                  <a:pt x="6880" y="7646"/>
                  <a:pt x="6880" y="7646"/>
                  <a:pt x="6880" y="7646"/>
                </a:cubicBezTo>
                <a:cubicBezTo>
                  <a:pt x="6880" y="5543"/>
                  <a:pt x="6880" y="5543"/>
                  <a:pt x="6880" y="5543"/>
                </a:cubicBezTo>
                <a:cubicBezTo>
                  <a:pt x="6880" y="2580"/>
                  <a:pt x="10016" y="0"/>
                  <a:pt x="15416" y="0"/>
                </a:cubicBezTo>
                <a:cubicBezTo>
                  <a:pt x="21600" y="0"/>
                  <a:pt x="21600" y="0"/>
                  <a:pt x="21600" y="0"/>
                </a:cubicBezTo>
                <a:lnTo>
                  <a:pt x="21600" y="3823"/>
                </a:lnTo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defTabSz="767429"/>
            <a:endParaRPr lang="en-US" sz="1500" kern="0" dirty="0">
              <a:solidFill>
                <a:srgbClr val="7E7E7E"/>
              </a:solidFill>
              <a:latin typeface="Lato Light" charset="0"/>
              <a:cs typeface="Lato Light" charset="0"/>
              <a:sym typeface="Lato Light" charset="0"/>
            </a:endParaRPr>
          </a:p>
        </p:txBody>
      </p:sp>
      <p:sp>
        <p:nvSpPr>
          <p:cNvPr id="31" name="AutoShape 2"/>
          <p:cNvSpPr>
            <a:spLocks/>
          </p:cNvSpPr>
          <p:nvPr/>
        </p:nvSpPr>
        <p:spPr bwMode="auto">
          <a:xfrm>
            <a:off x="9131175" y="3400291"/>
            <a:ext cx="242292" cy="288131"/>
          </a:xfrm>
          <a:custGeom>
            <a:avLst/>
            <a:gdLst>
              <a:gd name="T0" fmla="*/ 10256 w 20513"/>
              <a:gd name="T1" fmla="+- 0 11403 2079"/>
              <a:gd name="T2" fmla="*/ 11403 h 18648"/>
              <a:gd name="T3" fmla="*/ 10256 w 20513"/>
              <a:gd name="T4" fmla="+- 0 11403 2079"/>
              <a:gd name="T5" fmla="*/ 11403 h 18648"/>
              <a:gd name="T6" fmla="*/ 10256 w 20513"/>
              <a:gd name="T7" fmla="+- 0 11403 2079"/>
              <a:gd name="T8" fmla="*/ 11403 h 18648"/>
              <a:gd name="T9" fmla="*/ 10256 w 20513"/>
              <a:gd name="T10" fmla="+- 0 11403 2079"/>
              <a:gd name="T11" fmla="*/ 11403 h 18648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</a:cxnLst>
            <a:rect l="0" t="0" r="r" b="b"/>
            <a:pathLst>
              <a:path w="20513" h="18648">
                <a:moveTo>
                  <a:pt x="20402" y="4606"/>
                </a:moveTo>
                <a:cubicBezTo>
                  <a:pt x="19159" y="11198"/>
                  <a:pt x="12665" y="16996"/>
                  <a:pt x="11007" y="18258"/>
                </a:cubicBezTo>
                <a:cubicBezTo>
                  <a:pt x="8934" y="19520"/>
                  <a:pt x="7322" y="17417"/>
                  <a:pt x="6493" y="16201"/>
                </a:cubicBezTo>
                <a:cubicBezTo>
                  <a:pt x="5710" y="14518"/>
                  <a:pt x="3638" y="6243"/>
                  <a:pt x="2855" y="5401"/>
                </a:cubicBezTo>
                <a:cubicBezTo>
                  <a:pt x="2440" y="4980"/>
                  <a:pt x="828" y="6243"/>
                  <a:pt x="828" y="6243"/>
                </a:cubicBezTo>
                <a:cubicBezTo>
                  <a:pt x="0" y="4980"/>
                  <a:pt x="0" y="4980"/>
                  <a:pt x="0" y="4980"/>
                </a:cubicBezTo>
                <a:cubicBezTo>
                  <a:pt x="0" y="4980"/>
                  <a:pt x="3269" y="866"/>
                  <a:pt x="6079" y="24"/>
                </a:cubicBezTo>
                <a:cubicBezTo>
                  <a:pt x="8934" y="-396"/>
                  <a:pt x="8934" y="4606"/>
                  <a:pt x="9349" y="7458"/>
                </a:cubicBezTo>
                <a:cubicBezTo>
                  <a:pt x="10224" y="10357"/>
                  <a:pt x="10592" y="11619"/>
                  <a:pt x="11375" y="11619"/>
                </a:cubicBezTo>
                <a:cubicBezTo>
                  <a:pt x="11790" y="11619"/>
                  <a:pt x="13033" y="10357"/>
                  <a:pt x="14277" y="7879"/>
                </a:cubicBezTo>
                <a:cubicBezTo>
                  <a:pt x="15106" y="5401"/>
                  <a:pt x="13862" y="3765"/>
                  <a:pt x="11790" y="4980"/>
                </a:cubicBezTo>
                <a:cubicBezTo>
                  <a:pt x="12665" y="-817"/>
                  <a:pt x="21600" y="-2079"/>
                  <a:pt x="20402" y="4606"/>
                </a:cubicBezTo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defTabSz="767429"/>
            <a:endParaRPr lang="en-US" sz="1500" kern="0" dirty="0">
              <a:solidFill>
                <a:srgbClr val="7E7E7E"/>
              </a:solidFill>
              <a:latin typeface="Lato Light" charset="0"/>
              <a:cs typeface="Lato Light" charset="0"/>
              <a:sym typeface="Lato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48332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AutoShape 1"/>
          <p:cNvSpPr>
            <a:spLocks/>
          </p:cNvSpPr>
          <p:nvPr/>
        </p:nvSpPr>
        <p:spPr bwMode="auto">
          <a:xfrm>
            <a:off x="2606279" y="1625601"/>
            <a:ext cx="2121099" cy="360600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599" y="0"/>
                </a:moveTo>
                <a:lnTo>
                  <a:pt x="0" y="0"/>
                </a:lnTo>
                <a:lnTo>
                  <a:pt x="0" y="21599"/>
                </a:lnTo>
                <a:lnTo>
                  <a:pt x="21599" y="21599"/>
                </a:lnTo>
                <a:close/>
              </a:path>
            </a:pathLst>
          </a:custGeom>
          <a:noFill/>
          <a:ln w="38100" cap="flat" cmpd="sng">
            <a:solidFill>
              <a:srgbClr val="FF384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48130" name="AutoShape 2"/>
          <p:cNvSpPr>
            <a:spLocks/>
          </p:cNvSpPr>
          <p:nvPr/>
        </p:nvSpPr>
        <p:spPr bwMode="auto">
          <a:xfrm>
            <a:off x="5035154" y="1625601"/>
            <a:ext cx="2121099" cy="360600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599" y="0"/>
                </a:moveTo>
                <a:lnTo>
                  <a:pt x="0" y="0"/>
                </a:lnTo>
                <a:lnTo>
                  <a:pt x="0" y="21599"/>
                </a:lnTo>
                <a:lnTo>
                  <a:pt x="21599" y="21599"/>
                </a:lnTo>
                <a:close/>
              </a:path>
            </a:pathLst>
          </a:custGeom>
          <a:noFill/>
          <a:ln w="38100" cap="flat" cmpd="sng">
            <a:solidFill>
              <a:srgbClr val="FF384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48131" name="AutoShape 3"/>
          <p:cNvSpPr>
            <a:spLocks/>
          </p:cNvSpPr>
          <p:nvPr/>
        </p:nvSpPr>
        <p:spPr bwMode="auto">
          <a:xfrm>
            <a:off x="7464029" y="1625601"/>
            <a:ext cx="2121099" cy="360600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599" y="0"/>
                </a:moveTo>
                <a:lnTo>
                  <a:pt x="0" y="0"/>
                </a:lnTo>
                <a:lnTo>
                  <a:pt x="0" y="21599"/>
                </a:lnTo>
                <a:lnTo>
                  <a:pt x="21599" y="21599"/>
                </a:lnTo>
                <a:close/>
              </a:path>
            </a:pathLst>
          </a:custGeom>
          <a:noFill/>
          <a:ln w="38100" cap="flat" cmpd="sng">
            <a:solidFill>
              <a:srgbClr val="FF384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48132" name="AutoShape 4"/>
          <p:cNvSpPr>
            <a:spLocks/>
          </p:cNvSpPr>
          <p:nvPr/>
        </p:nvSpPr>
        <p:spPr bwMode="auto">
          <a:xfrm>
            <a:off x="3309939" y="4575969"/>
            <a:ext cx="714375" cy="2492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solidFill>
            <a:srgbClr val="FF3841"/>
          </a:solidFill>
          <a:ln w="38100" cap="flat" cmpd="sng">
            <a:solidFill>
              <a:srgbClr val="FF3841"/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48133" name="AutoShape 5"/>
          <p:cNvSpPr>
            <a:spLocks/>
          </p:cNvSpPr>
          <p:nvPr/>
        </p:nvSpPr>
        <p:spPr bwMode="auto">
          <a:xfrm>
            <a:off x="3346847" y="4585494"/>
            <a:ext cx="777934" cy="2174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/>
          <a:lstStyle/>
          <a:p>
            <a:r>
              <a:rPr lang="en-US" sz="1000" kern="0" dirty="0">
                <a:solidFill>
                  <a:srgbClr val="FFFFFF"/>
                </a:solidFill>
                <a:latin typeface="Montserrat" charset="0"/>
                <a:cs typeface="Montserrat" charset="0"/>
                <a:sym typeface="Montserrat" charset="0"/>
              </a:rPr>
              <a:t>TIP 1</a:t>
            </a:r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48134" name="AutoShape 6"/>
          <p:cNvSpPr>
            <a:spLocks/>
          </p:cNvSpPr>
          <p:nvPr/>
        </p:nvSpPr>
        <p:spPr bwMode="auto">
          <a:xfrm>
            <a:off x="5738814" y="4569619"/>
            <a:ext cx="714375" cy="2492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solidFill>
            <a:srgbClr val="FF3841"/>
          </a:solidFill>
          <a:ln w="38100" cap="flat" cmpd="sng">
            <a:solidFill>
              <a:srgbClr val="FF3841"/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48135" name="AutoShape 7"/>
          <p:cNvSpPr>
            <a:spLocks/>
          </p:cNvSpPr>
          <p:nvPr/>
        </p:nvSpPr>
        <p:spPr bwMode="auto">
          <a:xfrm>
            <a:off x="5775722" y="4579144"/>
            <a:ext cx="806332" cy="2174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/>
          <a:lstStyle/>
          <a:p>
            <a:r>
              <a:rPr lang="en-US" sz="1000" kern="0" dirty="0">
                <a:solidFill>
                  <a:srgbClr val="FFFFFF"/>
                </a:solidFill>
                <a:latin typeface="Montserrat" charset="0"/>
                <a:cs typeface="Montserrat" charset="0"/>
                <a:sym typeface="Montserrat" charset="0"/>
              </a:rPr>
              <a:t>TIP 2</a:t>
            </a:r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48136" name="AutoShape 8"/>
          <p:cNvSpPr>
            <a:spLocks/>
          </p:cNvSpPr>
          <p:nvPr/>
        </p:nvSpPr>
        <p:spPr bwMode="auto">
          <a:xfrm>
            <a:off x="8167689" y="4575969"/>
            <a:ext cx="714375" cy="2492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solidFill>
            <a:srgbClr val="FF3841"/>
          </a:solidFill>
          <a:ln w="38100" cap="flat" cmpd="sng">
            <a:solidFill>
              <a:srgbClr val="FF3841"/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48137" name="AutoShape 9"/>
          <p:cNvSpPr>
            <a:spLocks/>
          </p:cNvSpPr>
          <p:nvPr/>
        </p:nvSpPr>
        <p:spPr bwMode="auto">
          <a:xfrm>
            <a:off x="8204598" y="4585494"/>
            <a:ext cx="753721" cy="2174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/>
          <a:lstStyle/>
          <a:p>
            <a:r>
              <a:rPr lang="en-US" sz="1000" kern="0" dirty="0">
                <a:solidFill>
                  <a:srgbClr val="FFFFFF"/>
                </a:solidFill>
                <a:latin typeface="Montserrat" charset="0"/>
                <a:sym typeface="Montserrat" charset="0"/>
              </a:rPr>
              <a:t>TIP 3</a:t>
            </a:r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48138" name="AutoShape 10"/>
          <p:cNvSpPr>
            <a:spLocks/>
          </p:cNvSpPr>
          <p:nvPr/>
        </p:nvSpPr>
        <p:spPr bwMode="auto">
          <a:xfrm>
            <a:off x="3045620" y="2987676"/>
            <a:ext cx="1242417" cy="120570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/>
          <a:lstStyle/>
          <a:p>
            <a:pPr algn="ctr" defTabSz="192024">
              <a:lnSpc>
                <a:spcPct val="110000"/>
              </a:lnSpc>
            </a:pPr>
            <a:r>
              <a:rPr lang="en-US" sz="800" kern="0" dirty="0">
                <a:solidFill>
                  <a:srgbClr val="DDDDDD"/>
                </a:solidFill>
                <a:latin typeface="Montserrat" charset="0"/>
                <a:sym typeface="Montserrat" charset="0"/>
              </a:rPr>
              <a:t>Make the offline jokes online</a:t>
            </a:r>
          </a:p>
          <a:p>
            <a:pPr algn="ctr" defTabSz="192024">
              <a:lnSpc>
                <a:spcPct val="110000"/>
              </a:lnSpc>
            </a:pPr>
            <a:r>
              <a:rPr lang="en-US" sz="800" kern="0" dirty="0">
                <a:solidFill>
                  <a:srgbClr val="DDDDDD"/>
                </a:solidFill>
                <a:latin typeface="Montserrat" charset="0"/>
                <a:sym typeface="Montserrat" charset="0"/>
              </a:rPr>
              <a:t>Show human- ness</a:t>
            </a:r>
          </a:p>
          <a:p>
            <a:pPr algn="ctr" defTabSz="192024">
              <a:lnSpc>
                <a:spcPct val="110000"/>
              </a:lnSpc>
            </a:pPr>
            <a:r>
              <a:rPr lang="en-US" sz="800" kern="0" dirty="0">
                <a:solidFill>
                  <a:srgbClr val="DDDDDD"/>
                </a:solidFill>
                <a:latin typeface="Montserrat" charset="0"/>
                <a:sym typeface="Montserrat" charset="0"/>
              </a:rPr>
              <a:t>Encourage the creative process</a:t>
            </a:r>
          </a:p>
          <a:p>
            <a:pPr algn="ctr" defTabSz="192024">
              <a:lnSpc>
                <a:spcPct val="110000"/>
              </a:lnSpc>
            </a:pPr>
            <a:r>
              <a:rPr lang="en-US" sz="800" kern="0" dirty="0">
                <a:solidFill>
                  <a:srgbClr val="DDDDDD"/>
                </a:solidFill>
                <a:latin typeface="Montserrat" charset="0"/>
                <a:sym typeface="Montserrat" charset="0"/>
              </a:rPr>
              <a:t>Learn the Pixar Rules of Storytelling</a:t>
            </a:r>
          </a:p>
          <a:p>
            <a:pPr algn="ctr" defTabSz="192024">
              <a:lnSpc>
                <a:spcPct val="110000"/>
              </a:lnSpc>
            </a:pPr>
            <a:endParaRPr lang="en-US" sz="800" kern="0" dirty="0">
              <a:solidFill>
                <a:srgbClr val="DDDDDD"/>
              </a:solidFill>
              <a:latin typeface="Montserrat" charset="0"/>
              <a:sym typeface="Montserrat" charset="0"/>
            </a:endParaRPr>
          </a:p>
          <a:p>
            <a:pPr algn="ctr" defTabSz="192024">
              <a:lnSpc>
                <a:spcPct val="110000"/>
              </a:lnSpc>
            </a:pPr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48139" name="AutoShape 11"/>
          <p:cNvSpPr>
            <a:spLocks/>
          </p:cNvSpPr>
          <p:nvPr/>
        </p:nvSpPr>
        <p:spPr bwMode="auto">
          <a:xfrm>
            <a:off x="5474495" y="2987676"/>
            <a:ext cx="1242417" cy="91201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/>
          <a:lstStyle/>
          <a:p>
            <a:pPr algn="ctr" defTabSz="192024">
              <a:lnSpc>
                <a:spcPct val="110000"/>
              </a:lnSpc>
            </a:pPr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48140" name="AutoShape 12"/>
          <p:cNvSpPr>
            <a:spLocks/>
          </p:cNvSpPr>
          <p:nvPr/>
        </p:nvSpPr>
        <p:spPr bwMode="auto">
          <a:xfrm>
            <a:off x="5442646" y="2983707"/>
            <a:ext cx="1242417" cy="120570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/>
          <a:lstStyle/>
          <a:p>
            <a:pPr algn="ctr" defTabSz="192024">
              <a:lnSpc>
                <a:spcPct val="110000"/>
              </a:lnSpc>
            </a:pPr>
            <a:r>
              <a:rPr lang="en-US" sz="800" kern="0" dirty="0">
                <a:solidFill>
                  <a:srgbClr val="DDDDDD"/>
                </a:solidFill>
                <a:latin typeface="Montserrat" charset="0"/>
                <a:cs typeface="Montserrat" charset="0"/>
                <a:sym typeface="Montserrat" charset="0"/>
              </a:rPr>
              <a:t>Leadership</a:t>
            </a:r>
          </a:p>
          <a:p>
            <a:pPr algn="ctr" defTabSz="192024">
              <a:lnSpc>
                <a:spcPct val="110000"/>
              </a:lnSpc>
            </a:pPr>
            <a:r>
              <a:rPr lang="en-US" sz="800" kern="0" dirty="0">
                <a:solidFill>
                  <a:srgbClr val="DDDDDD"/>
                </a:solidFill>
                <a:latin typeface="Montserrat" charset="0"/>
                <a:sym typeface="Montserrat" charset="0"/>
              </a:rPr>
              <a:t>Providers</a:t>
            </a:r>
          </a:p>
          <a:p>
            <a:pPr algn="ctr" defTabSz="192024">
              <a:lnSpc>
                <a:spcPct val="110000"/>
              </a:lnSpc>
            </a:pPr>
            <a:r>
              <a:rPr lang="en-US" sz="800" kern="0" dirty="0">
                <a:solidFill>
                  <a:srgbClr val="DDDDDD"/>
                </a:solidFill>
                <a:latin typeface="Montserrat" charset="0"/>
                <a:sym typeface="Montserrat" charset="0"/>
              </a:rPr>
              <a:t>Employees</a:t>
            </a:r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48141" name="AutoShape 13"/>
          <p:cNvSpPr>
            <a:spLocks/>
          </p:cNvSpPr>
          <p:nvPr/>
        </p:nvSpPr>
        <p:spPr bwMode="auto">
          <a:xfrm>
            <a:off x="2917032" y="1955800"/>
            <a:ext cx="1499592" cy="6556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599" y="0"/>
                </a:moveTo>
                <a:lnTo>
                  <a:pt x="0" y="0"/>
                </a:lnTo>
                <a:lnTo>
                  <a:pt x="0" y="21599"/>
                </a:lnTo>
                <a:lnTo>
                  <a:pt x="21599" y="21599"/>
                </a:lnTo>
                <a:close/>
              </a:path>
            </a:pathLst>
          </a:custGeom>
          <a:noFill/>
          <a:ln w="38100" cap="flat" cmpd="sng">
            <a:solidFill>
              <a:srgbClr val="FF384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48142" name="AutoShape 14"/>
          <p:cNvSpPr>
            <a:spLocks/>
          </p:cNvSpPr>
          <p:nvPr/>
        </p:nvSpPr>
        <p:spPr bwMode="auto">
          <a:xfrm>
            <a:off x="5345907" y="1955800"/>
            <a:ext cx="1499592" cy="6556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599" y="0"/>
                </a:moveTo>
                <a:lnTo>
                  <a:pt x="0" y="0"/>
                </a:lnTo>
                <a:lnTo>
                  <a:pt x="0" y="21599"/>
                </a:lnTo>
                <a:lnTo>
                  <a:pt x="21599" y="21599"/>
                </a:lnTo>
                <a:close/>
              </a:path>
            </a:pathLst>
          </a:custGeom>
          <a:noFill/>
          <a:ln w="38100" cap="flat" cmpd="sng">
            <a:solidFill>
              <a:srgbClr val="FF384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48143" name="AutoShape 15"/>
          <p:cNvSpPr>
            <a:spLocks/>
          </p:cNvSpPr>
          <p:nvPr/>
        </p:nvSpPr>
        <p:spPr bwMode="auto">
          <a:xfrm>
            <a:off x="7774782" y="1955800"/>
            <a:ext cx="1499592" cy="6556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599" y="0"/>
                </a:moveTo>
                <a:lnTo>
                  <a:pt x="0" y="0"/>
                </a:lnTo>
                <a:lnTo>
                  <a:pt x="0" y="21599"/>
                </a:lnTo>
                <a:lnTo>
                  <a:pt x="21599" y="21599"/>
                </a:lnTo>
                <a:close/>
              </a:path>
            </a:pathLst>
          </a:custGeom>
          <a:noFill/>
          <a:ln w="38100" cap="flat" cmpd="sng">
            <a:solidFill>
              <a:srgbClr val="FF384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48144" name="AutoShape 16"/>
          <p:cNvSpPr>
            <a:spLocks/>
          </p:cNvSpPr>
          <p:nvPr/>
        </p:nvSpPr>
        <p:spPr bwMode="auto">
          <a:xfrm>
            <a:off x="3287912" y="2184400"/>
            <a:ext cx="698897" cy="1984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/>
          <a:lstStyle/>
          <a:p>
            <a:r>
              <a:rPr lang="en-US" sz="800" b="1" kern="0" dirty="0">
                <a:solidFill>
                  <a:srgbClr val="FFFFFF"/>
                </a:solidFill>
                <a:latin typeface="Montserrat" charset="0"/>
                <a:sym typeface="Montserrat" charset="0"/>
              </a:rPr>
              <a:t>Take risks</a:t>
            </a:r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48145" name="AutoShape 17"/>
          <p:cNvSpPr>
            <a:spLocks/>
          </p:cNvSpPr>
          <p:nvPr/>
        </p:nvSpPr>
        <p:spPr bwMode="auto">
          <a:xfrm>
            <a:off x="5714405" y="2085181"/>
            <a:ext cx="698897" cy="1984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/>
          <a:lstStyle/>
          <a:p>
            <a:r>
              <a:rPr lang="en-US" sz="800" b="1" kern="0" dirty="0">
                <a:solidFill>
                  <a:srgbClr val="FFFFFF"/>
                </a:solidFill>
                <a:latin typeface="Montserrat" charset="0"/>
                <a:cs typeface="Montserrat" charset="0"/>
                <a:sym typeface="Montserrat" charset="0"/>
              </a:rPr>
              <a:t>Market to yourself first</a:t>
            </a:r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48146" name="AutoShape 18"/>
          <p:cNvSpPr>
            <a:spLocks/>
          </p:cNvSpPr>
          <p:nvPr/>
        </p:nvSpPr>
        <p:spPr bwMode="auto">
          <a:xfrm>
            <a:off x="8204598" y="2184400"/>
            <a:ext cx="698897" cy="1984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/>
          <a:lstStyle/>
          <a:p>
            <a:r>
              <a:rPr lang="en-US" sz="800" b="1" kern="0" dirty="0">
                <a:solidFill>
                  <a:srgbClr val="FFFFFF"/>
                </a:solidFill>
                <a:latin typeface="Montserrat" charset="0"/>
                <a:cs typeface="Montserrat" charset="0"/>
                <a:sym typeface="Montserrat" charset="0"/>
              </a:rPr>
              <a:t>Be ready </a:t>
            </a:r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48147" name="AutoShape 19"/>
          <p:cNvSpPr>
            <a:spLocks/>
          </p:cNvSpPr>
          <p:nvPr/>
        </p:nvSpPr>
        <p:spPr bwMode="auto">
          <a:xfrm>
            <a:off x="5368529" y="723900"/>
            <a:ext cx="1726583" cy="4333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/>
          <a:lstStyle/>
          <a:p>
            <a:r>
              <a:rPr lang="en-US" sz="2100" kern="0" dirty="0">
                <a:solidFill>
                  <a:srgbClr val="FFFFFF"/>
                </a:solidFill>
                <a:latin typeface="Montserrat" charset="0"/>
                <a:cs typeface="Montserrat" charset="0"/>
                <a:sym typeface="Montserrat" charset="0"/>
              </a:rPr>
              <a:t>OUR</a:t>
            </a:r>
            <a:r>
              <a:rPr lang="en-US" sz="2100" kern="0" dirty="0">
                <a:solidFill>
                  <a:sysClr val="windowText" lastClr="000000"/>
                </a:solidFill>
                <a:latin typeface="Montserrat" charset="0"/>
                <a:cs typeface="Montserrat" charset="0"/>
                <a:sym typeface="Montserrat" charset="0"/>
              </a:rPr>
              <a:t> </a:t>
            </a:r>
            <a:r>
              <a:rPr lang="en-US" sz="2100" kern="0" dirty="0">
                <a:solidFill>
                  <a:srgbClr val="FF3841"/>
                </a:solidFill>
                <a:latin typeface="Montserrat" charset="0"/>
                <a:cs typeface="Montserrat" charset="0"/>
                <a:sym typeface="Montserrat" charset="0"/>
              </a:rPr>
              <a:t>TIPS</a:t>
            </a:r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48148" name="AutoShape 20"/>
          <p:cNvSpPr>
            <a:spLocks/>
          </p:cNvSpPr>
          <p:nvPr/>
        </p:nvSpPr>
        <p:spPr bwMode="auto">
          <a:xfrm>
            <a:off x="5876926" y="6033294"/>
            <a:ext cx="378619" cy="635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600" y="0"/>
                </a:moveTo>
                <a:lnTo>
                  <a:pt x="0" y="0"/>
                </a:lnTo>
                <a:lnTo>
                  <a:pt x="0" y="21599"/>
                </a:lnTo>
                <a:lnTo>
                  <a:pt x="21600" y="21599"/>
                </a:lnTo>
                <a:close/>
              </a:path>
            </a:pathLst>
          </a:custGeom>
          <a:noFill/>
          <a:ln w="38100" cap="flat" cmpd="sng">
            <a:solidFill>
              <a:srgbClr val="FFFF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48149" name="AutoShape 21"/>
          <p:cNvSpPr>
            <a:spLocks/>
          </p:cNvSpPr>
          <p:nvPr/>
        </p:nvSpPr>
        <p:spPr bwMode="auto">
          <a:xfrm>
            <a:off x="1877477" y="-819472"/>
            <a:ext cx="2259211" cy="368379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r>
              <a:rPr lang="en-US" sz="19700" b="1" kern="0" dirty="0">
                <a:solidFill>
                  <a:schemeClr val="tx1">
                    <a:lumMod val="50000"/>
                    <a:lumOff val="50000"/>
                    <a:alpha val="30000"/>
                  </a:schemeClr>
                </a:solidFill>
                <a:latin typeface="Montserrat" charset="0"/>
                <a:cs typeface="Montserrat" charset="0"/>
                <a:sym typeface="Montserrat" charset="0"/>
              </a:rPr>
              <a:t>&amp;</a:t>
            </a:r>
            <a:endParaRPr lang="en-US" kern="0" dirty="0">
              <a:solidFill>
                <a:schemeClr val="tx1">
                  <a:lumMod val="50000"/>
                  <a:lumOff val="50000"/>
                  <a:alpha val="30000"/>
                </a:schemeClr>
              </a:solidFill>
            </a:endParaRPr>
          </a:p>
        </p:txBody>
      </p:sp>
      <p:sp>
        <p:nvSpPr>
          <p:cNvPr id="48150" name="AutoShape 22"/>
          <p:cNvSpPr>
            <a:spLocks/>
          </p:cNvSpPr>
          <p:nvPr/>
        </p:nvSpPr>
        <p:spPr bwMode="auto">
          <a:xfrm>
            <a:off x="8084345" y="4798219"/>
            <a:ext cx="2259211" cy="368379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US" kern="0" dirty="0">
              <a:solidFill>
                <a:schemeClr val="tx1">
                  <a:lumMod val="50000"/>
                  <a:lumOff val="50000"/>
                  <a:alpha val="30000"/>
                </a:schemeClr>
              </a:solidFill>
            </a:endParaRPr>
          </a:p>
        </p:txBody>
      </p:sp>
      <p:sp>
        <p:nvSpPr>
          <p:cNvPr id="24" name="AutoShape 12"/>
          <p:cNvSpPr>
            <a:spLocks/>
          </p:cNvSpPr>
          <p:nvPr/>
        </p:nvSpPr>
        <p:spPr bwMode="auto">
          <a:xfrm>
            <a:off x="7903370" y="2983707"/>
            <a:ext cx="1242417" cy="120570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/>
          <a:lstStyle/>
          <a:p>
            <a:pPr algn="ctr" defTabSz="192024">
              <a:lnSpc>
                <a:spcPct val="110000"/>
              </a:lnSpc>
            </a:pPr>
            <a:r>
              <a:rPr lang="en-US" sz="800" kern="0" dirty="0">
                <a:solidFill>
                  <a:srgbClr val="DDDDDD"/>
                </a:solidFill>
                <a:latin typeface="Montserrat" charset="0"/>
                <a:cs typeface="Montserrat" charset="0"/>
                <a:sym typeface="Montserrat" charset="0"/>
              </a:rPr>
              <a:t>“Most sales fall down when the customer calls” </a:t>
            </a:r>
          </a:p>
        </p:txBody>
      </p:sp>
    </p:spTree>
    <p:extLst>
      <p:ext uri="{BB962C8B-B14F-4D97-AF65-F5344CB8AC3E}">
        <p14:creationId xmlns:p14="http://schemas.microsoft.com/office/powerpoint/2010/main" val="1037530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/>
          <p:cNvSpPr>
            <a:spLocks noGrp="1"/>
          </p:cNvSpPr>
          <p:nvPr>
            <p:ph type="sldNum" sz="quarter" idx="22"/>
          </p:nvPr>
        </p:nvSpPr>
        <p:spPr>
          <a:xfrm>
            <a:off x="5513832" y="6553200"/>
            <a:ext cx="734568" cy="304800"/>
          </a:xfrm>
        </p:spPr>
        <p:txBody>
          <a:bodyPr/>
          <a:lstStyle/>
          <a:p>
            <a:fld id="{256D3EEF-DE4E-429D-8EC4-DDC531AFF587}" type="slidenum">
              <a:rPr lang="en-US" sz="1400" kern="0">
                <a:solidFill>
                  <a:sysClr val="windowText" lastClr="000000"/>
                </a:solidFill>
              </a:rPr>
              <a:pPr/>
              <a:t>5</a:t>
            </a:fld>
            <a:endParaRPr lang="en-US" sz="1400" kern="0" dirty="0">
              <a:solidFill>
                <a:sysClr val="windowText" lastClr="000000"/>
              </a:solidFill>
            </a:endParaRP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828800" y="152400"/>
            <a:ext cx="8534400" cy="381000"/>
          </a:xfrm>
          <a:noFill/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000" dirty="0">
                <a:solidFill>
                  <a:schemeClr val="tx2"/>
                </a:solidFill>
              </a:rPr>
              <a:t>Cohort Level Interactive Analytics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85800"/>
            <a:ext cx="91440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69385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3"/>
          <p:cNvSpPr>
            <a:spLocks/>
          </p:cNvSpPr>
          <p:nvPr/>
        </p:nvSpPr>
        <p:spPr bwMode="auto">
          <a:xfrm>
            <a:off x="5749529" y="3864769"/>
            <a:ext cx="5404247" cy="39195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US" kern="0" dirty="0">
              <a:solidFill>
                <a:srgbClr val="989898">
                  <a:alpha val="30000"/>
                </a:srgbClr>
              </a:solidFill>
            </a:endParaRPr>
          </a:p>
        </p:txBody>
      </p:sp>
      <p:sp>
        <p:nvSpPr>
          <p:cNvPr id="14" name="AutoShape 4"/>
          <p:cNvSpPr>
            <a:spLocks/>
          </p:cNvSpPr>
          <p:nvPr/>
        </p:nvSpPr>
        <p:spPr bwMode="auto">
          <a:xfrm>
            <a:off x="8090370" y="2953543"/>
            <a:ext cx="2174184" cy="11382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/>
          <a:lstStyle/>
          <a:p>
            <a:pPr algn="r"/>
            <a:r>
              <a:rPr lang="en-US" sz="2900" b="1" kern="0" dirty="0">
                <a:solidFill>
                  <a:srgbClr val="FFFFFF"/>
                </a:solidFill>
                <a:latin typeface="Montserrat" charset="0"/>
                <a:cs typeface="Montserrat" charset="0"/>
                <a:sym typeface="Montserrat" charset="0"/>
              </a:rPr>
              <a:t>Get RIGHTEOUS</a:t>
            </a:r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15" name="AutoShape 5"/>
          <p:cNvSpPr>
            <a:spLocks/>
          </p:cNvSpPr>
          <p:nvPr/>
        </p:nvSpPr>
        <p:spPr bwMode="auto">
          <a:xfrm>
            <a:off x="9960173" y="2577306"/>
            <a:ext cx="237530" cy="3762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599" y="0"/>
                </a:moveTo>
                <a:lnTo>
                  <a:pt x="0" y="0"/>
                </a:lnTo>
                <a:lnTo>
                  <a:pt x="0" y="21600"/>
                </a:lnTo>
                <a:lnTo>
                  <a:pt x="21599" y="21600"/>
                </a:lnTo>
                <a:close/>
              </a:path>
            </a:pathLst>
          </a:custGeom>
          <a:noFill/>
          <a:ln w="25400" cap="flat" cmpd="sng">
            <a:solidFill>
              <a:srgbClr val="FF384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kern="0" dirty="0">
              <a:solidFill>
                <a:srgbClr val="FFFFFF"/>
              </a:solidFill>
            </a:endParaRPr>
          </a:p>
        </p:txBody>
      </p:sp>
      <p:sp>
        <p:nvSpPr>
          <p:cNvPr id="16" name="AutoShape 6"/>
          <p:cNvSpPr>
            <a:spLocks/>
          </p:cNvSpPr>
          <p:nvPr/>
        </p:nvSpPr>
        <p:spPr bwMode="auto">
          <a:xfrm>
            <a:off x="8844920" y="4091781"/>
            <a:ext cx="1428155" cy="73104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/>
          <a:lstStyle/>
          <a:p>
            <a:pPr algn="r" defTabSz="192024"/>
            <a:r>
              <a:rPr lang="en-US" kern="0" dirty="0">
                <a:solidFill>
                  <a:schemeClr val="bg1"/>
                </a:solidFill>
              </a:rPr>
              <a:t>THANK  YOU! </a:t>
            </a:r>
          </a:p>
        </p:txBody>
      </p:sp>
      <p:sp>
        <p:nvSpPr>
          <p:cNvPr id="17" name="AutoShape 7"/>
          <p:cNvSpPr>
            <a:spLocks/>
          </p:cNvSpPr>
          <p:nvPr/>
        </p:nvSpPr>
        <p:spPr bwMode="auto">
          <a:xfrm>
            <a:off x="9007377" y="4544219"/>
            <a:ext cx="1190327" cy="46895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solidFill>
            <a:srgbClr val="FF3841"/>
          </a:solidFill>
          <a:ln w="38100" cap="flat" cmpd="sng">
            <a:solidFill>
              <a:srgbClr val="FF3841"/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18" name="AutoShape 8"/>
          <p:cNvSpPr>
            <a:spLocks/>
          </p:cNvSpPr>
          <p:nvPr/>
        </p:nvSpPr>
        <p:spPr bwMode="auto">
          <a:xfrm>
            <a:off x="8995154" y="4544220"/>
            <a:ext cx="1242138" cy="23971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/>
          <a:lstStyle/>
          <a:p>
            <a:r>
              <a:rPr lang="en-US" sz="1000" kern="0" dirty="0">
                <a:solidFill>
                  <a:srgbClr val="FFFFFF"/>
                </a:solidFill>
                <a:latin typeface="+mj-lt"/>
                <a:sym typeface="Montserrat" charset="0"/>
                <a:hlinkClick r:id="rId3"/>
              </a:rPr>
              <a:t>Cmcgrattan@nlh.org</a:t>
            </a:r>
            <a:endParaRPr lang="en-US" sz="1000" kern="0" dirty="0">
              <a:solidFill>
                <a:srgbClr val="FFFFFF"/>
              </a:solidFill>
              <a:latin typeface="+mj-lt"/>
              <a:sym typeface="Montserrat" charset="0"/>
            </a:endParaRPr>
          </a:p>
          <a:p>
            <a:r>
              <a:rPr lang="en-US" sz="1000" kern="0" dirty="0">
                <a:solidFill>
                  <a:srgbClr val="FFFFFF"/>
                </a:solidFill>
                <a:latin typeface="+mj-lt"/>
                <a:sym typeface="Montserrat" charset="0"/>
              </a:rPr>
              <a:t>518-773-5212 </a:t>
            </a:r>
            <a:endParaRPr lang="en-US" kern="0" dirty="0">
              <a:solidFill>
                <a:sysClr val="windowText" lastClr="000000"/>
              </a:solidFill>
              <a:latin typeface="+mj-lt"/>
            </a:endParaRPr>
          </a:p>
        </p:txBody>
      </p:sp>
      <p:sp>
        <p:nvSpPr>
          <p:cNvPr id="19" name="AutoShape 10"/>
          <p:cNvSpPr>
            <a:spLocks/>
          </p:cNvSpPr>
          <p:nvPr/>
        </p:nvSpPr>
        <p:spPr bwMode="auto">
          <a:xfrm>
            <a:off x="8808596" y="5871369"/>
            <a:ext cx="1746052" cy="80724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/>
          <a:lstStyle/>
          <a:p>
            <a:pPr defTabSz="192024"/>
            <a:r>
              <a:rPr lang="en-US" sz="800" b="1" kern="0" spc="252" dirty="0">
                <a:solidFill>
                  <a:srgbClr val="A7A7A7"/>
                </a:solidFill>
                <a:latin typeface="Montserrat" charset="0"/>
                <a:cs typeface="Montserrat" charset="0"/>
                <a:sym typeface="Montserrat" charset="0"/>
              </a:rPr>
              <a:t>SANELY APPLIED ADVERTISING COULD REMAKE THE WORLD</a:t>
            </a:r>
          </a:p>
          <a:p>
            <a:pPr defTabSz="192024"/>
            <a:r>
              <a:rPr lang="en-US" sz="800" b="1" kern="0" spc="252" dirty="0">
                <a:solidFill>
                  <a:srgbClr val="FF0000"/>
                </a:solidFill>
                <a:latin typeface="Montserrat" charset="0"/>
                <a:cs typeface="Montserrat" charset="0"/>
                <a:sym typeface="Montserrat" charset="0"/>
              </a:rPr>
              <a:t>And save the world</a:t>
            </a:r>
          </a:p>
        </p:txBody>
      </p:sp>
      <p:sp>
        <p:nvSpPr>
          <p:cNvPr id="20" name="AutoShape 11"/>
          <p:cNvSpPr>
            <a:spLocks/>
          </p:cNvSpPr>
          <p:nvPr/>
        </p:nvSpPr>
        <p:spPr bwMode="auto">
          <a:xfrm>
            <a:off x="7316977" y="4642248"/>
            <a:ext cx="237530" cy="14366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599" y="0"/>
                </a:moveTo>
                <a:lnTo>
                  <a:pt x="0" y="0"/>
                </a:lnTo>
                <a:lnTo>
                  <a:pt x="0" y="21600"/>
                </a:lnTo>
                <a:lnTo>
                  <a:pt x="21599" y="21600"/>
                </a:lnTo>
                <a:close/>
              </a:path>
            </a:pathLst>
          </a:custGeom>
          <a:noFill/>
          <a:ln w="25400" cap="flat" cmpd="sng">
            <a:solidFill>
              <a:srgbClr val="FF384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kern="0" dirty="0">
              <a:solidFill>
                <a:srgbClr val="FFFFFF"/>
              </a:solidFill>
            </a:endParaRPr>
          </a:p>
        </p:txBody>
      </p:sp>
      <p:pic>
        <p:nvPicPr>
          <p:cNvPr id="24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169" b="8169"/>
          <a:stretch>
            <a:fillRect/>
          </a:stretch>
        </p:blipFill>
        <p:spPr>
          <a:xfrm>
            <a:off x="934181" y="-21431"/>
            <a:ext cx="5571111" cy="6904832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AutoShape 1"/>
          <p:cNvSpPr>
            <a:spLocks/>
          </p:cNvSpPr>
          <p:nvPr/>
        </p:nvSpPr>
        <p:spPr bwMode="auto">
          <a:xfrm>
            <a:off x="3719736" y="-329406"/>
            <a:ext cx="7194482" cy="391795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ctr"/>
            <a:r>
              <a:rPr lang="en-US" sz="12600" b="1" kern="0" dirty="0">
                <a:solidFill>
                  <a:srgbClr val="989898">
                    <a:alpha val="30000"/>
                  </a:srgbClr>
                </a:solidFill>
                <a:latin typeface="Montserrat" charset="0"/>
                <a:sym typeface="Montserrat" charset="0"/>
              </a:rPr>
              <a:t> </a:t>
            </a:r>
            <a:r>
              <a:rPr lang="en-US" sz="12600" b="1" kern="0" dirty="0">
                <a:solidFill>
                  <a:srgbClr val="FF0000">
                    <a:alpha val="30000"/>
                  </a:srgbClr>
                </a:solidFill>
                <a:latin typeface="Montserrat" charset="0"/>
                <a:sym typeface="Montserrat" charset="0"/>
              </a:rPr>
              <a:t>I</a:t>
            </a:r>
            <a:r>
              <a:rPr lang="en-US" sz="12600" b="1" kern="0" dirty="0">
                <a:solidFill>
                  <a:srgbClr val="989898">
                    <a:alpha val="30000"/>
                  </a:srgbClr>
                </a:solidFill>
                <a:latin typeface="Montserrat" charset="0"/>
                <a:sym typeface="Montserrat" charset="0"/>
              </a:rPr>
              <a:t> </a:t>
            </a:r>
            <a:r>
              <a:rPr lang="en-US" sz="12600" b="1" kern="0" dirty="0">
                <a:solidFill>
                  <a:srgbClr val="FF0000">
                    <a:alpha val="30000"/>
                  </a:srgbClr>
                </a:solidFill>
                <a:latin typeface="Montserrat" charset="0"/>
                <a:sym typeface="Montserrat" charset="0"/>
              </a:rPr>
              <a:t>WORK</a:t>
            </a:r>
            <a:endParaRPr lang="en-US" sz="12600" kern="0" dirty="0">
              <a:solidFill>
                <a:srgbClr val="FF0000">
                  <a:alpha val="30000"/>
                </a:srgbClr>
              </a:solidFill>
            </a:endParaRPr>
          </a:p>
        </p:txBody>
      </p:sp>
      <p:sp>
        <p:nvSpPr>
          <p:cNvPr id="12" name="AutoShape 2"/>
          <p:cNvSpPr>
            <a:spLocks/>
          </p:cNvSpPr>
          <p:nvPr/>
        </p:nvSpPr>
        <p:spPr bwMode="auto">
          <a:xfrm>
            <a:off x="6365987" y="1100732"/>
            <a:ext cx="4302014" cy="391874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r>
              <a:rPr lang="en-US" sz="12600" b="1" kern="0" dirty="0">
                <a:solidFill>
                  <a:srgbClr val="989898">
                    <a:alpha val="30000"/>
                  </a:srgbClr>
                </a:solidFill>
                <a:latin typeface="Montserrat" charset="0"/>
                <a:sym typeface="Montserrat" charset="0"/>
              </a:rPr>
              <a:t>FOR</a:t>
            </a:r>
          </a:p>
          <a:p>
            <a:r>
              <a:rPr lang="en-US" sz="12600" b="1" kern="0" dirty="0">
                <a:solidFill>
                  <a:srgbClr val="989898">
                    <a:alpha val="30000"/>
                  </a:srgbClr>
                </a:solidFill>
                <a:latin typeface="Montserrat" charset="0"/>
                <a:sym typeface="Montserrat" charset="0"/>
              </a:rPr>
              <a:t>THE</a:t>
            </a:r>
            <a:r>
              <a:rPr lang="en-US" sz="12600" b="1" kern="0" dirty="0">
                <a:solidFill>
                  <a:schemeClr val="bg1">
                    <a:alpha val="30000"/>
                  </a:schemeClr>
                </a:solidFill>
                <a:latin typeface="Montserrat" charset="0"/>
                <a:sym typeface="Montserrat" charset="0"/>
              </a:rPr>
              <a:t>M</a:t>
            </a:r>
            <a:r>
              <a:rPr lang="en-US" sz="21000" b="1" kern="0" dirty="0">
                <a:solidFill>
                  <a:srgbClr val="989898">
                    <a:alpha val="30000"/>
                  </a:srgbClr>
                </a:solidFill>
                <a:latin typeface="Montserrat" charset="0"/>
                <a:sym typeface="Montserrat" charset="0"/>
              </a:rPr>
              <a:t>  </a:t>
            </a:r>
            <a:endParaRPr lang="en-US" kern="0" dirty="0">
              <a:solidFill>
                <a:srgbClr val="989898">
                  <a:alpha val="3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03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AutoShape 1"/>
          <p:cNvSpPr>
            <a:spLocks/>
          </p:cNvSpPr>
          <p:nvPr/>
        </p:nvSpPr>
        <p:spPr bwMode="auto">
          <a:xfrm>
            <a:off x="8368309" y="3106738"/>
            <a:ext cx="3251001" cy="39195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r>
              <a:rPr lang="en-US" sz="21000" b="1" kern="0" dirty="0">
                <a:solidFill>
                  <a:schemeClr val="tx1">
                    <a:lumMod val="50000"/>
                    <a:lumOff val="50000"/>
                    <a:alpha val="30000"/>
                  </a:schemeClr>
                </a:solidFill>
                <a:latin typeface="Montserrat" charset="0"/>
                <a:cs typeface="Montserrat" charset="0"/>
                <a:sym typeface="Montserrat" charset="0"/>
              </a:rPr>
              <a:t>23</a:t>
            </a:r>
            <a:endParaRPr lang="en-US" kern="0" dirty="0">
              <a:solidFill>
                <a:schemeClr val="tx1">
                  <a:lumMod val="50000"/>
                  <a:lumOff val="50000"/>
                  <a:alpha val="30000"/>
                </a:schemeClr>
              </a:solidFill>
            </a:endParaRPr>
          </a:p>
        </p:txBody>
      </p:sp>
      <p:sp>
        <p:nvSpPr>
          <p:cNvPr id="40965" name="AutoShape 5"/>
          <p:cNvSpPr>
            <a:spLocks/>
          </p:cNvSpPr>
          <p:nvPr/>
        </p:nvSpPr>
        <p:spPr bwMode="auto">
          <a:xfrm>
            <a:off x="2720625" y="636588"/>
            <a:ext cx="1755576" cy="11382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/>
          <a:lstStyle/>
          <a:p>
            <a:pPr algn="r"/>
            <a:r>
              <a:rPr lang="en-US" sz="2900" b="1" kern="0" dirty="0">
                <a:solidFill>
                  <a:srgbClr val="FFFFFF"/>
                </a:solidFill>
                <a:latin typeface="Montserrat" charset="0"/>
                <a:cs typeface="Montserrat" charset="0"/>
                <a:sym typeface="Montserrat" charset="0"/>
              </a:rPr>
              <a:t>BRAG and steal</a:t>
            </a:r>
          </a:p>
        </p:txBody>
      </p:sp>
      <p:sp>
        <p:nvSpPr>
          <p:cNvPr id="40966" name="AutoShape 6"/>
          <p:cNvSpPr>
            <a:spLocks/>
          </p:cNvSpPr>
          <p:nvPr/>
        </p:nvSpPr>
        <p:spPr bwMode="auto">
          <a:xfrm>
            <a:off x="2963652" y="1808164"/>
            <a:ext cx="3996444" cy="12985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/>
          <a:lstStyle/>
          <a:p>
            <a:pPr algn="r" defTabSz="192024"/>
            <a:r>
              <a:rPr lang="en-US" sz="1300" kern="0" dirty="0">
                <a:solidFill>
                  <a:srgbClr val="A9A9A9"/>
                </a:solidFill>
                <a:latin typeface="Montserrat" charset="0"/>
                <a:cs typeface="Montserrat" charset="0"/>
                <a:sym typeface="Montserrat" charset="0"/>
              </a:rPr>
              <a:t>Who was your target audience?</a:t>
            </a:r>
          </a:p>
          <a:p>
            <a:pPr algn="r" defTabSz="192024"/>
            <a:r>
              <a:rPr lang="en-US" sz="1300" kern="0" dirty="0">
                <a:solidFill>
                  <a:srgbClr val="A9A9A9"/>
                </a:solidFill>
                <a:latin typeface="Montserrat" charset="0"/>
                <a:sym typeface="Montserrat" charset="0"/>
              </a:rPr>
              <a:t>What was the behavior change you were striving for?</a:t>
            </a:r>
          </a:p>
          <a:p>
            <a:pPr algn="r" defTabSz="192024"/>
            <a:r>
              <a:rPr lang="en-US" sz="1300" kern="0" dirty="0">
                <a:solidFill>
                  <a:srgbClr val="A9A9A9"/>
                </a:solidFill>
                <a:latin typeface="Montserrat" charset="0"/>
                <a:sym typeface="Montserrat" charset="0"/>
              </a:rPr>
              <a:t>What communication channels did you use?</a:t>
            </a:r>
          </a:p>
          <a:p>
            <a:pPr algn="r" defTabSz="192024"/>
            <a:r>
              <a:rPr lang="en-US" sz="1300" kern="0" dirty="0">
                <a:solidFill>
                  <a:srgbClr val="A9A9A9"/>
                </a:solidFill>
                <a:latin typeface="Montserrat" charset="0"/>
                <a:sym typeface="Montserrat" charset="0"/>
              </a:rPr>
              <a:t>What were the results?</a:t>
            </a:r>
          </a:p>
          <a:p>
            <a:pPr algn="r" defTabSz="192024"/>
            <a:r>
              <a:rPr lang="en-US" sz="1300" kern="0" dirty="0">
                <a:solidFill>
                  <a:srgbClr val="A9A9A9"/>
                </a:solidFill>
                <a:latin typeface="Montserrat" charset="0"/>
                <a:sym typeface="Montserrat" charset="0"/>
              </a:rPr>
              <a:t>Why does your organization consider it a success? </a:t>
            </a:r>
          </a:p>
        </p:txBody>
      </p:sp>
      <p:sp>
        <p:nvSpPr>
          <p:cNvPr id="40967" name="AutoShape 7"/>
          <p:cNvSpPr>
            <a:spLocks/>
          </p:cNvSpPr>
          <p:nvPr/>
        </p:nvSpPr>
        <p:spPr bwMode="auto">
          <a:xfrm>
            <a:off x="9408320" y="2839244"/>
            <a:ext cx="714375" cy="2492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solidFill>
            <a:srgbClr val="FF3841"/>
          </a:solidFill>
          <a:ln w="38100" cap="flat" cmpd="sng">
            <a:solidFill>
              <a:srgbClr val="FF3841"/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40968" name="AutoShape 8"/>
          <p:cNvSpPr>
            <a:spLocks/>
          </p:cNvSpPr>
          <p:nvPr/>
        </p:nvSpPr>
        <p:spPr bwMode="auto">
          <a:xfrm>
            <a:off x="9445229" y="2848769"/>
            <a:ext cx="728225" cy="2174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/>
          <a:lstStyle/>
          <a:p>
            <a:r>
              <a:rPr lang="en-US" sz="1000" kern="0" dirty="0">
                <a:solidFill>
                  <a:srgbClr val="FFFFFF"/>
                </a:solidFill>
                <a:latin typeface="Montserrat" charset="0"/>
                <a:sym typeface="Montserrat" charset="0"/>
              </a:rPr>
              <a:t>TALK</a:t>
            </a:r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10" name="AutoShape 5"/>
          <p:cNvSpPr>
            <a:spLocks/>
          </p:cNvSpPr>
          <p:nvPr/>
        </p:nvSpPr>
        <p:spPr bwMode="auto">
          <a:xfrm>
            <a:off x="3827748" y="3248980"/>
            <a:ext cx="2970330" cy="226825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202" tIns="19202" rIns="19202" bIns="19202"/>
          <a:lstStyle/>
          <a:p>
            <a:pPr algn="r"/>
            <a:r>
              <a:rPr lang="en-US" sz="2900" b="1" kern="0" dirty="0">
                <a:solidFill>
                  <a:srgbClr val="FFFFFF"/>
                </a:solidFill>
                <a:latin typeface="Montserrat" charset="0"/>
                <a:cs typeface="Montserrat" charset="0"/>
                <a:sym typeface="Montserrat" charset="0"/>
              </a:rPr>
              <a:t>BRAG and </a:t>
            </a:r>
            <a:r>
              <a:rPr lang="en-US" sz="2900" b="1" kern="0" dirty="0">
                <a:solidFill>
                  <a:srgbClr val="FF0000"/>
                </a:solidFill>
                <a:latin typeface="Montserrat" charset="0"/>
                <a:cs typeface="Montserrat" charset="0"/>
                <a:sym typeface="Montserrat" charset="0"/>
              </a:rPr>
              <a:t>steal</a:t>
            </a:r>
          </a:p>
          <a:p>
            <a:pPr algn="r"/>
            <a:r>
              <a:rPr lang="en-US" sz="2900" b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charset="0"/>
                <a:cs typeface="Montserrat" charset="0"/>
                <a:sym typeface="Montserrat" charset="0"/>
              </a:rPr>
              <a:t>Break into groups</a:t>
            </a:r>
          </a:p>
          <a:p>
            <a:pPr algn="r"/>
            <a:r>
              <a:rPr lang="en-US" sz="2900" b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charset="0"/>
                <a:cs typeface="Montserrat" charset="0"/>
                <a:sym typeface="Montserrat" charset="0"/>
              </a:rPr>
              <a:t>TALK</a:t>
            </a:r>
          </a:p>
          <a:p>
            <a:pPr algn="r"/>
            <a:r>
              <a:rPr lang="en-US" sz="2900" b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charset="0"/>
                <a:cs typeface="Montserrat" charset="0"/>
                <a:sym typeface="Montserrat" charset="0"/>
              </a:rPr>
              <a:t>RECORD</a:t>
            </a:r>
          </a:p>
          <a:p>
            <a:pPr algn="r"/>
            <a:r>
              <a:rPr lang="en-US" sz="2900" b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charset="0"/>
                <a:cs typeface="Montserrat" charset="0"/>
                <a:sym typeface="Montserrat" charset="0"/>
              </a:rPr>
              <a:t>REPORT OUT</a:t>
            </a:r>
          </a:p>
        </p:txBody>
      </p:sp>
    </p:spTree>
    <p:extLst>
      <p:ext uri="{BB962C8B-B14F-4D97-AF65-F5344CB8AC3E}">
        <p14:creationId xmlns:p14="http://schemas.microsoft.com/office/powerpoint/2010/main" val="3190690020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/>
          <p:cNvSpPr>
            <a:spLocks noGrp="1"/>
          </p:cNvSpPr>
          <p:nvPr>
            <p:ph type="sldNum" sz="quarter" idx="22"/>
          </p:nvPr>
        </p:nvSpPr>
        <p:spPr>
          <a:xfrm>
            <a:off x="5513832" y="6553200"/>
            <a:ext cx="734568" cy="304800"/>
          </a:xfrm>
        </p:spPr>
        <p:txBody>
          <a:bodyPr/>
          <a:lstStyle/>
          <a:p>
            <a:fld id="{256D3EEF-DE4E-429D-8EC4-DDC531AFF587}" type="slidenum">
              <a:rPr lang="en-US" sz="1400" kern="0">
                <a:solidFill>
                  <a:sysClr val="windowText" lastClr="000000"/>
                </a:solidFill>
              </a:rPr>
              <a:pPr/>
              <a:t>6</a:t>
            </a:fld>
            <a:endParaRPr lang="en-US" sz="1400" kern="0" dirty="0">
              <a:solidFill>
                <a:sysClr val="windowText" lastClr="000000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1524001" y="2286000"/>
            <a:ext cx="2276323" cy="2286000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365760" rtlCol="0" anchor="ctr">
            <a:noAutofit/>
          </a:bodyPr>
          <a:lstStyle/>
          <a:p>
            <a:pPr algn="ctr"/>
            <a:endParaRPr lang="en-US" sz="2400" b="1" kern="0" dirty="0">
              <a:solidFill>
                <a:srgbClr val="FF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8419496" y="2286000"/>
            <a:ext cx="2248505" cy="2286000"/>
          </a:xfrm>
          <a:prstGeom prst="ellipse">
            <a:avLst/>
          </a:prstGeom>
          <a:blipFill rotWithShape="1">
            <a:blip r:embed="rId4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rIns="0" bIns="502920" rtlCol="0" anchor="ctr"/>
          <a:lstStyle/>
          <a:p>
            <a:pPr algn="ctr"/>
            <a:endParaRPr lang="en-US" sz="2400" kern="0" dirty="0">
              <a:solidFill>
                <a:sysClr val="windowText" lastClr="000000"/>
              </a:solidFill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828800" y="152400"/>
            <a:ext cx="8534400" cy="381000"/>
          </a:xfrm>
          <a:noFill/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000" dirty="0">
                <a:solidFill>
                  <a:schemeClr val="tx2"/>
                </a:solidFill>
              </a:rPr>
              <a:t>AHA! Value Proposition</a:t>
            </a:r>
          </a:p>
        </p:txBody>
      </p:sp>
      <p:sp>
        <p:nvSpPr>
          <p:cNvPr id="7" name="Oval 6"/>
          <p:cNvSpPr/>
          <p:nvPr/>
        </p:nvSpPr>
        <p:spPr>
          <a:xfrm>
            <a:off x="3352801" y="2362200"/>
            <a:ext cx="2248505" cy="2334380"/>
          </a:xfrm>
          <a:prstGeom prst="ellipse">
            <a:avLst/>
          </a:prstGeom>
          <a:blipFill rotWithShape="1">
            <a:blip r:embed="rId5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365760" rtlCol="0" anchor="ctr">
            <a:noAutofit/>
          </a:bodyPr>
          <a:lstStyle/>
          <a:p>
            <a:pPr algn="ctr"/>
            <a:endParaRPr lang="en-US" sz="2400" kern="0" dirty="0">
              <a:solidFill>
                <a:sysClr val="windowText" lastClr="000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6629401" y="2362200"/>
            <a:ext cx="2248505" cy="2286000"/>
          </a:xfrm>
          <a:prstGeom prst="ellipse">
            <a:avLst/>
          </a:prstGeom>
          <a:blipFill rotWithShape="1">
            <a:blip r:embed="rId6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rIns="0" bIns="502920" rtlCol="0" anchor="ctr"/>
          <a:lstStyle/>
          <a:p>
            <a:pPr algn="ctr"/>
            <a:endParaRPr lang="en-US" sz="2400" kern="0" dirty="0">
              <a:solidFill>
                <a:sysClr val="windowText" lastClr="0000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4800600" y="2133600"/>
            <a:ext cx="2667000" cy="2743200"/>
          </a:xfrm>
          <a:prstGeom prst="ellipse">
            <a:avLst/>
          </a:prstGeom>
          <a:blipFill rotWithShape="1">
            <a:blip r:embed="rId7"/>
            <a:stretch>
              <a:fillRect/>
            </a:stretch>
          </a:blip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9" name="Content Placeholder 3"/>
          <p:cNvSpPr>
            <a:spLocks noGrp="1"/>
          </p:cNvSpPr>
          <p:nvPr>
            <p:ph sz="quarter" idx="15"/>
          </p:nvPr>
        </p:nvSpPr>
        <p:spPr>
          <a:xfrm>
            <a:off x="1524000" y="5257800"/>
            <a:ext cx="9144000" cy="914400"/>
          </a:xfrm>
        </p:spPr>
        <p:txBody>
          <a:bodyPr vert="horz" lIns="91440" tIns="45720" rIns="91440" bIns="45720" rtlCol="0" anchor="t">
            <a:no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344487" lvl="1" indent="0" algn="ctr">
              <a:buNone/>
            </a:pPr>
            <a:r>
              <a:rPr lang="en-US" sz="2000" b="1" dirty="0">
                <a:latin typeface="Corbel" charset="0"/>
              </a:rPr>
              <a:t>Greg Robinson, PhD - CEO</a:t>
            </a:r>
          </a:p>
          <a:p>
            <a:pPr marL="344487" lvl="1" indent="0" algn="ctr">
              <a:buNone/>
            </a:pPr>
            <a:r>
              <a:rPr lang="en-US" sz="2000" b="1" dirty="0">
                <a:latin typeface="Corbel" charset="0"/>
                <a:hlinkClick r:id="rId8"/>
              </a:rPr>
              <a:t>Greg.Robinson@ahealthadventure.com</a:t>
            </a:r>
            <a:endParaRPr lang="en-US" sz="2000" b="1" dirty="0">
              <a:latin typeface="Corbel" charset="0"/>
            </a:endParaRPr>
          </a:p>
          <a:p>
            <a:pPr marL="344487" lvl="1" indent="0" algn="ctr">
              <a:buNone/>
            </a:pPr>
            <a:r>
              <a:rPr lang="en-US" sz="2000" b="1" dirty="0">
                <a:latin typeface="Corbel" charset="0"/>
              </a:rPr>
              <a:t>(508) 499-8774</a:t>
            </a:r>
          </a:p>
        </p:txBody>
      </p:sp>
    </p:spTree>
    <p:extLst>
      <p:ext uri="{BB962C8B-B14F-4D97-AF65-F5344CB8AC3E}">
        <p14:creationId xmlns:p14="http://schemas.microsoft.com/office/powerpoint/2010/main" val="2052160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7" grpId="0" animBg="1"/>
      <p:bldP spid="8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ctrTitle"/>
          </p:nvPr>
        </p:nvSpPr>
        <p:spPr>
          <a:xfrm>
            <a:off x="1733550" y="283882"/>
            <a:ext cx="8724900" cy="2487453"/>
          </a:xfrm>
        </p:spPr>
        <p:txBody>
          <a:bodyPr>
            <a:normAutofit fontScale="90000"/>
          </a:bodyPr>
          <a:lstStyle/>
          <a:p>
            <a:pPr>
              <a:spcAft>
                <a:spcPts val="1200"/>
              </a:spcAft>
            </a:pPr>
            <a:r>
              <a:rPr lang="en-US" b="1" dirty="0">
                <a:latin typeface="Calibri" panose="020F0502020204030204" pitchFamily="34" charset="0"/>
              </a:rPr>
              <a:t>NOW FOR SOMETHING COMPLETELY DIFFERENT</a:t>
            </a:r>
            <a:br>
              <a:rPr lang="en-US" dirty="0">
                <a:latin typeface="Calibri" panose="020F0502020204030204" pitchFamily="34" charset="0"/>
              </a:rPr>
            </a:br>
            <a:r>
              <a:rPr lang="en-US" sz="5400" dirty="0">
                <a:latin typeface="Calibri" panose="020F0502020204030204" pitchFamily="34" charset="0"/>
              </a:rPr>
              <a:t>“</a:t>
            </a:r>
            <a:r>
              <a:rPr lang="en-US" sz="4000" i="1" dirty="0">
                <a:latin typeface="Calibri" panose="020F0502020204030204" pitchFamily="34" charset="0"/>
              </a:rPr>
              <a:t>Social Marketing Best Practices and Examples from Around the World</a:t>
            </a:r>
            <a:r>
              <a:rPr lang="en-US" sz="3600" dirty="0">
                <a:latin typeface="Calibri" panose="020F0502020204030204" pitchFamily="34" charset="0"/>
              </a:rPr>
              <a:t>”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33551" y="4501662"/>
            <a:ext cx="4784481" cy="1406769"/>
          </a:xfrm>
        </p:spPr>
        <p:txBody>
          <a:bodyPr rtlCol="0">
            <a:normAutofit lnSpcReduction="10000"/>
          </a:bodyPr>
          <a:lstStyle/>
          <a:p>
            <a:pPr>
              <a:defRPr/>
            </a:pPr>
            <a:r>
              <a:rPr lang="en-US" dirty="0">
                <a:latin typeface="Arial"/>
                <a:ea typeface="+mn-ea"/>
                <a:cs typeface="Arial"/>
              </a:rPr>
              <a:t>John Justino,</a:t>
            </a:r>
          </a:p>
          <a:p>
            <a:pPr>
              <a:defRPr/>
            </a:pPr>
            <a:r>
              <a:rPr lang="en-US" sz="2000" dirty="0">
                <a:latin typeface="Arial"/>
                <a:cs typeface="Arial"/>
              </a:rPr>
              <a:t>Director, Center for Global Health</a:t>
            </a:r>
          </a:p>
          <a:p>
            <a:pPr>
              <a:defRPr/>
            </a:pPr>
            <a:r>
              <a:rPr lang="en-US" sz="2000" dirty="0">
                <a:latin typeface="Arial"/>
                <a:cs typeface="Arial"/>
              </a:rPr>
              <a:t>University at Albany</a:t>
            </a:r>
          </a:p>
          <a:p>
            <a:pPr>
              <a:defRPr/>
            </a:pPr>
            <a:r>
              <a:rPr lang="en-US" sz="2000" dirty="0">
                <a:latin typeface="Arial"/>
                <a:cs typeface="Arial"/>
              </a:rPr>
              <a:t>School of Public Health</a:t>
            </a:r>
          </a:p>
        </p:txBody>
      </p:sp>
      <p:pic>
        <p:nvPicPr>
          <p:cNvPr id="25603" name="Picture 1" descr="CGH Logo6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62926" y="5799504"/>
            <a:ext cx="229552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22744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20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S"/>
              <a:defRPr sz="2200"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ts val="600"/>
              </a:spcBef>
              <a:buClr>
                <a:srgbClr val="C1F944"/>
              </a:buClr>
              <a:buSzPct val="90000"/>
              <a:buFont typeface="Wingdings" panose="05000000000000000000" pitchFamily="2" charset="2"/>
              <a:buChar char="S"/>
              <a:defRPr sz="2000"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ts val="6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S"/>
              <a:defRPr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ts val="600"/>
              </a:spcBef>
              <a:buClr>
                <a:srgbClr val="C1F944"/>
              </a:buClr>
              <a:buSzPct val="90000"/>
              <a:buFont typeface="Wingdings" panose="05000000000000000000" pitchFamily="2" charset="2"/>
              <a:buChar char="S"/>
              <a:defRPr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ts val="6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S"/>
              <a:defRPr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S"/>
              <a:defRPr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S"/>
              <a:defRPr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S"/>
              <a:defRPr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S"/>
              <a:defRPr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None/>
            </a:pPr>
            <a:fld id="{2767FB57-C25C-4612-BF30-8F495222F062}" type="slidenum">
              <a:rPr lang="en-US" altLang="en-US" sz="1100" kern="0">
                <a:solidFill>
                  <a:srgbClr val="7F7F7F"/>
                </a:solidFill>
                <a:latin typeface="Lucida Grande" charset="0"/>
              </a:rPr>
              <a:pPr eaLnBrk="1" hangingPunct="1">
                <a:spcBef>
                  <a:spcPct val="0"/>
                </a:spcBef>
                <a:buClrTx/>
                <a:buSzTx/>
                <a:buNone/>
              </a:pPr>
              <a:t>8</a:t>
            </a:fld>
            <a:endParaRPr lang="en-US" altLang="en-US" sz="1100" kern="0" dirty="0">
              <a:solidFill>
                <a:srgbClr val="7F7F7F"/>
              </a:solidFill>
              <a:latin typeface="Lucida Grande" charset="0"/>
            </a:endParaRPr>
          </a:p>
        </p:txBody>
      </p:sp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1804194" y="1878635"/>
            <a:ext cx="8583613" cy="4735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9pPr>
          </a:lstStyle>
          <a:p>
            <a:pPr>
              <a:spcBef>
                <a:spcPct val="20000"/>
              </a:spcBef>
              <a:buClr>
                <a:srgbClr val="008080"/>
              </a:buClr>
              <a:defRPr/>
            </a:pPr>
            <a:r>
              <a:rPr lang="en-US" altLang="en-US" sz="2600" b="1" kern="0" dirty="0">
                <a:latin typeface="Helvetica" charset="0"/>
              </a:rPr>
              <a:t>Marketing Products….</a:t>
            </a:r>
          </a:p>
          <a:p>
            <a:pPr>
              <a:spcBef>
                <a:spcPct val="20000"/>
              </a:spcBef>
              <a:buClr>
                <a:srgbClr val="008080"/>
              </a:buClr>
              <a:defRPr/>
            </a:pPr>
            <a:endParaRPr lang="en-US" altLang="en-US" sz="2600" b="1" kern="0" dirty="0">
              <a:latin typeface="Helvetica" charset="0"/>
            </a:endParaRPr>
          </a:p>
          <a:p>
            <a:pPr>
              <a:spcBef>
                <a:spcPct val="20000"/>
              </a:spcBef>
              <a:buClr>
                <a:srgbClr val="008080"/>
              </a:buClr>
              <a:defRPr/>
            </a:pPr>
            <a:endParaRPr lang="en-US" altLang="en-US" sz="2600" b="1" kern="0" dirty="0">
              <a:latin typeface="Helvetica" charset="0"/>
            </a:endParaRPr>
          </a:p>
          <a:p>
            <a:pPr>
              <a:spcBef>
                <a:spcPct val="20000"/>
              </a:spcBef>
              <a:buClr>
                <a:srgbClr val="008080"/>
              </a:buClr>
              <a:defRPr/>
            </a:pPr>
            <a:r>
              <a:rPr lang="en-US" altLang="en-US" sz="2600" b="1" kern="0" dirty="0">
                <a:latin typeface="Helvetica" charset="0"/>
              </a:rPr>
              <a:t>Marketing Global Health….</a:t>
            </a:r>
          </a:p>
          <a:p>
            <a:pPr>
              <a:spcBef>
                <a:spcPct val="20000"/>
              </a:spcBef>
              <a:buClr>
                <a:srgbClr val="008080"/>
              </a:buClr>
              <a:defRPr/>
            </a:pPr>
            <a:endParaRPr lang="en-US" altLang="en-US" sz="2600" b="1" kern="0" dirty="0">
              <a:latin typeface="Helvetica" charset="0"/>
            </a:endParaRPr>
          </a:p>
          <a:p>
            <a:pPr>
              <a:spcBef>
                <a:spcPct val="20000"/>
              </a:spcBef>
              <a:buClr>
                <a:srgbClr val="008080"/>
              </a:buClr>
              <a:defRPr/>
            </a:pPr>
            <a:endParaRPr lang="en-US" altLang="en-US" sz="2600" b="1" kern="0" dirty="0">
              <a:latin typeface="Helvetica" charset="0"/>
            </a:endParaRPr>
          </a:p>
          <a:p>
            <a:pPr>
              <a:spcBef>
                <a:spcPct val="20000"/>
              </a:spcBef>
              <a:buClr>
                <a:srgbClr val="008080"/>
              </a:buClr>
              <a:defRPr/>
            </a:pPr>
            <a:endParaRPr lang="en-US" altLang="en-US" sz="2600" b="1" kern="0" dirty="0">
              <a:latin typeface="Helvetica" charset="0"/>
            </a:endParaRPr>
          </a:p>
          <a:p>
            <a:pPr>
              <a:spcBef>
                <a:spcPct val="20000"/>
              </a:spcBef>
              <a:buClr>
                <a:srgbClr val="008080"/>
              </a:buClr>
              <a:defRPr/>
            </a:pPr>
            <a:endParaRPr lang="en-US" altLang="en-US" sz="2600" b="1" kern="0" dirty="0">
              <a:latin typeface="Helvetica" charset="0"/>
            </a:endParaRPr>
          </a:p>
          <a:p>
            <a:pPr algn="ctr">
              <a:spcBef>
                <a:spcPct val="20000"/>
              </a:spcBef>
              <a:buClr>
                <a:srgbClr val="008080"/>
              </a:buClr>
              <a:defRPr/>
            </a:pPr>
            <a:r>
              <a:rPr lang="en-US" altLang="en-US" sz="2600" b="1" kern="0" dirty="0">
                <a:latin typeface="Helvetica" charset="0"/>
              </a:rPr>
              <a:t>What’s the difference?</a:t>
            </a: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1524000" y="615966"/>
            <a:ext cx="9144000" cy="1014737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100" b="1" dirty="0">
                <a:latin typeface="Helvetica" charset="0"/>
              </a:rPr>
              <a:t>Social Marketing Best Practices</a:t>
            </a:r>
          </a:p>
          <a:p>
            <a:pPr algn="ctr"/>
            <a:r>
              <a:rPr lang="en-US" sz="3100" b="1" dirty="0">
                <a:latin typeface="Helvetica" charset="0"/>
              </a:rPr>
              <a:t>and Examples from Around the World</a:t>
            </a:r>
            <a:endParaRPr lang="en-US" sz="1600" b="1" i="1" dirty="0"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8359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8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8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8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20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S"/>
              <a:defRPr sz="2200"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ts val="600"/>
              </a:spcBef>
              <a:buClr>
                <a:srgbClr val="C1F944"/>
              </a:buClr>
              <a:buSzPct val="90000"/>
              <a:buFont typeface="Wingdings" panose="05000000000000000000" pitchFamily="2" charset="2"/>
              <a:buChar char="S"/>
              <a:defRPr sz="2000"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ts val="6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S"/>
              <a:defRPr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ts val="600"/>
              </a:spcBef>
              <a:buClr>
                <a:srgbClr val="C1F944"/>
              </a:buClr>
              <a:buSzPct val="90000"/>
              <a:buFont typeface="Wingdings" panose="05000000000000000000" pitchFamily="2" charset="2"/>
              <a:buChar char="S"/>
              <a:defRPr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ts val="6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S"/>
              <a:defRPr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S"/>
              <a:defRPr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S"/>
              <a:defRPr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S"/>
              <a:defRPr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S"/>
              <a:defRPr>
                <a:solidFill>
                  <a:srgbClr val="595959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None/>
            </a:pPr>
            <a:fld id="{FFED7FA1-8285-4634-A24F-B6AAFE006552}" type="slidenum">
              <a:rPr lang="en-US" altLang="en-US" sz="1100" kern="0">
                <a:solidFill>
                  <a:srgbClr val="7F7F7F"/>
                </a:solidFill>
                <a:latin typeface="Lucida Grande" charset="0"/>
              </a:rPr>
              <a:pPr eaLnBrk="1" hangingPunct="1">
                <a:spcBef>
                  <a:spcPct val="0"/>
                </a:spcBef>
                <a:buClrTx/>
                <a:buSzTx/>
                <a:buNone/>
              </a:pPr>
              <a:t>9</a:t>
            </a:fld>
            <a:endParaRPr lang="en-US" altLang="en-US" sz="1100" kern="0" dirty="0">
              <a:solidFill>
                <a:srgbClr val="7F7F7F"/>
              </a:solidFill>
              <a:latin typeface="Lucida Grande" charset="0"/>
            </a:endParaRPr>
          </a:p>
        </p:txBody>
      </p:sp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1703388" y="1685235"/>
            <a:ext cx="8583612" cy="665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MS PGothic" pitchFamily="34" charset="-128"/>
              </a:defRPr>
            </a:lvl9pPr>
          </a:lstStyle>
          <a:p>
            <a:pPr>
              <a:spcBef>
                <a:spcPct val="20000"/>
              </a:spcBef>
              <a:buClr>
                <a:srgbClr val="008080"/>
              </a:buClr>
              <a:defRPr/>
            </a:pPr>
            <a:r>
              <a:rPr lang="en-US" altLang="en-US" sz="2600" b="1" kern="0" dirty="0">
                <a:latin typeface="Helvetica" charset="0"/>
              </a:rPr>
              <a:t>Marketing Products… Fanta is fun!</a:t>
            </a:r>
          </a:p>
          <a:p>
            <a:pPr>
              <a:spcBef>
                <a:spcPct val="20000"/>
              </a:spcBef>
              <a:buClr>
                <a:srgbClr val="008080"/>
              </a:buClr>
              <a:defRPr/>
            </a:pPr>
            <a:endParaRPr lang="en-US" altLang="en-US" sz="2600" b="1" kern="0" dirty="0">
              <a:latin typeface="Helvetica" charset="0"/>
            </a:endParaRPr>
          </a:p>
          <a:p>
            <a:pPr>
              <a:spcBef>
                <a:spcPct val="20000"/>
              </a:spcBef>
              <a:buClr>
                <a:srgbClr val="008080"/>
              </a:buClr>
              <a:defRPr/>
            </a:pPr>
            <a:endParaRPr lang="en-US" altLang="en-US" sz="2600" b="1" kern="0" dirty="0">
              <a:latin typeface="Helvetica" charset="0"/>
            </a:endParaRPr>
          </a:p>
          <a:p>
            <a:pPr>
              <a:spcBef>
                <a:spcPct val="20000"/>
              </a:spcBef>
              <a:buClr>
                <a:srgbClr val="008080"/>
              </a:buClr>
              <a:defRPr/>
            </a:pPr>
            <a:endParaRPr lang="en-US" altLang="en-US" sz="2600" b="1" kern="0" dirty="0">
              <a:latin typeface="Helvetica" charset="0"/>
            </a:endParaRPr>
          </a:p>
          <a:p>
            <a:pPr>
              <a:spcBef>
                <a:spcPct val="20000"/>
              </a:spcBef>
              <a:buClr>
                <a:srgbClr val="008080"/>
              </a:buClr>
              <a:defRPr/>
            </a:pPr>
            <a:endParaRPr lang="en-US" altLang="en-US" sz="2600" b="1" kern="0" dirty="0">
              <a:latin typeface="Helvetica" charset="0"/>
            </a:endParaRPr>
          </a:p>
          <a:p>
            <a:pPr>
              <a:spcBef>
                <a:spcPct val="20000"/>
              </a:spcBef>
              <a:buClr>
                <a:srgbClr val="008080"/>
              </a:buClr>
              <a:defRPr/>
            </a:pPr>
            <a:endParaRPr lang="en-US" altLang="en-US" sz="2600" b="1" kern="0" dirty="0">
              <a:latin typeface="Helvetica" charset="0"/>
            </a:endParaRPr>
          </a:p>
          <a:p>
            <a:pPr>
              <a:spcBef>
                <a:spcPct val="20000"/>
              </a:spcBef>
              <a:buClr>
                <a:srgbClr val="008080"/>
              </a:buClr>
              <a:defRPr/>
            </a:pPr>
            <a:endParaRPr lang="en-US" altLang="en-US" sz="2600" b="1" kern="0" dirty="0">
              <a:latin typeface="Helvetica" charset="0"/>
            </a:endParaRPr>
          </a:p>
          <a:p>
            <a:pPr>
              <a:spcBef>
                <a:spcPct val="20000"/>
              </a:spcBef>
              <a:buClr>
                <a:srgbClr val="008080"/>
              </a:buClr>
              <a:defRPr/>
            </a:pPr>
            <a:endParaRPr lang="en-US" altLang="en-US" sz="2600" b="1" kern="0" dirty="0">
              <a:latin typeface="Helvetica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658" y="2229930"/>
            <a:ext cx="4755243" cy="2745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629" y="4310064"/>
            <a:ext cx="4227059" cy="2431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3"/>
          <p:cNvSpPr txBox="1">
            <a:spLocks/>
          </p:cNvSpPr>
          <p:nvPr/>
        </p:nvSpPr>
        <p:spPr>
          <a:xfrm>
            <a:off x="1524000" y="535234"/>
            <a:ext cx="9144000" cy="1014737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100" b="1" dirty="0">
                <a:latin typeface="Helvetica" charset="0"/>
              </a:rPr>
              <a:t>Social Marketing Best Practices</a:t>
            </a:r>
          </a:p>
          <a:p>
            <a:pPr algn="ctr"/>
            <a:r>
              <a:rPr lang="en-US" sz="3100" b="1" dirty="0">
                <a:latin typeface="Helvetica" charset="0"/>
              </a:rPr>
              <a:t>and Examples from Around the World</a:t>
            </a:r>
            <a:endParaRPr lang="en-US" sz="1600" b="1" i="1" dirty="0"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622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Urban">
  <a:themeElements>
    <a:clrScheme name="Custom 1">
      <a:dk1>
        <a:srgbClr val="002060"/>
      </a:dk1>
      <a:lt1>
        <a:sysClr val="window" lastClr="FFFFFF"/>
      </a:lt1>
      <a:dk2>
        <a:srgbClr val="7030A0"/>
      </a:dk2>
      <a:lt2>
        <a:srgbClr val="FFCC00"/>
      </a:lt2>
      <a:accent1>
        <a:srgbClr val="7030A0"/>
      </a:accent1>
      <a:accent2>
        <a:srgbClr val="FFCE0B"/>
      </a:accent2>
      <a:accent3>
        <a:srgbClr val="928B70"/>
      </a:accent3>
      <a:accent4>
        <a:srgbClr val="87706B"/>
      </a:accent4>
      <a:accent5>
        <a:srgbClr val="FFCC00"/>
      </a:accent5>
      <a:accent6>
        <a:srgbClr val="6F777D"/>
      </a:accent6>
      <a:hlink>
        <a:srgbClr val="CC9900"/>
      </a:hlink>
      <a:folHlink>
        <a:srgbClr val="C0C0C0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Banded Design Blue 16x9">
  <a:themeElements>
    <a:clrScheme name="Banded_Design_Blue">
      <a:dk1>
        <a:srgbClr val="404040"/>
      </a:dk1>
      <a:lt1>
        <a:sysClr val="window" lastClr="FFFFFF"/>
      </a:lt1>
      <a:dk2>
        <a:srgbClr val="263050"/>
      </a:dk2>
      <a:lt2>
        <a:srgbClr val="E5E8E8"/>
      </a:lt2>
      <a:accent1>
        <a:srgbClr val="77B142"/>
      </a:accent1>
      <a:accent2>
        <a:srgbClr val="E3C01E"/>
      </a:accent2>
      <a:accent3>
        <a:srgbClr val="0070C0"/>
      </a:accent3>
      <a:accent4>
        <a:srgbClr val="7556A4"/>
      </a:accent4>
      <a:accent5>
        <a:srgbClr val="F08F1E"/>
      </a:accent5>
      <a:accent6>
        <a:srgbClr val="CB3E3A"/>
      </a:accent6>
      <a:hlink>
        <a:srgbClr val="0070C0"/>
      </a:hlink>
      <a:folHlink>
        <a:srgbClr val="7556A4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lumMod val="0"/>
                <a:lumOff val="100000"/>
              </a:schemeClr>
            </a:gs>
            <a:gs pos="72000">
              <a:schemeClr val="phClr"/>
            </a:gs>
            <a:gs pos="100000">
              <a:schemeClr val="phClr">
                <a:lumMod val="90000"/>
              </a:schemeClr>
            </a:gs>
          </a:gsLst>
          <a:lin ang="5400000" scaled="1"/>
        </a:gradFill>
        <a:gradFill flip="none" rotWithShape="1">
          <a:gsLst>
            <a:gs pos="32000">
              <a:schemeClr val="phClr"/>
            </a:gs>
            <a:gs pos="100000">
              <a:schemeClr val="phClr">
                <a:lumMod val="75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1949</Words>
  <Application>Microsoft Office PowerPoint</Application>
  <PresentationFormat>Widescreen</PresentationFormat>
  <Paragraphs>564</Paragraphs>
  <Slides>51</Slides>
  <Notes>48</Notes>
  <HiddenSlides>0</HiddenSlides>
  <MMClips>0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51</vt:i4>
      </vt:variant>
    </vt:vector>
  </HeadingPairs>
  <TitlesOfParts>
    <vt:vector size="75" baseType="lpstr">
      <vt:lpstr>ＭＳ Ｐゴシック</vt:lpstr>
      <vt:lpstr>ＭＳ Ｐゴシック</vt:lpstr>
      <vt:lpstr>Arial</vt:lpstr>
      <vt:lpstr>Calibri</vt:lpstr>
      <vt:lpstr>Corbel</vt:lpstr>
      <vt:lpstr>Euphemia</vt:lpstr>
      <vt:lpstr>Geneva</vt:lpstr>
      <vt:lpstr>Georgia</vt:lpstr>
      <vt:lpstr>Gill Sans</vt:lpstr>
      <vt:lpstr>Helvetica</vt:lpstr>
      <vt:lpstr>HG明朝B</vt:lpstr>
      <vt:lpstr>Lato Light</vt:lpstr>
      <vt:lpstr>Lucida Grande</vt:lpstr>
      <vt:lpstr>Montserrat</vt:lpstr>
      <vt:lpstr>Symbol</vt:lpstr>
      <vt:lpstr>Times</vt:lpstr>
      <vt:lpstr>Times New Roman</vt:lpstr>
      <vt:lpstr>Trebuchet MS</vt:lpstr>
      <vt:lpstr>Wingdings</vt:lpstr>
      <vt:lpstr>Wingdings 2</vt:lpstr>
      <vt:lpstr>1_Office Theme</vt:lpstr>
      <vt:lpstr>2_Office Theme</vt:lpstr>
      <vt:lpstr>Urban</vt:lpstr>
      <vt:lpstr>Banded Design Blue 16x9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NOW FOR SOMETHING COMPLETELY DIFFERENT “Social Marketing Best Practices and Examples from Around the World”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Jessica Maguire</dc:creator>
  <cp:lastModifiedBy>Jessica Maguire</cp:lastModifiedBy>
  <cp:revision>3</cp:revision>
  <dcterms:created xsi:type="dcterms:W3CDTF">2016-09-27T15:31:21Z</dcterms:created>
  <dcterms:modified xsi:type="dcterms:W3CDTF">2016-09-28T11:52:54Z</dcterms:modified>
</cp:coreProperties>
</file>