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3" r:id="rId4"/>
    <p:sldId id="258" r:id="rId5"/>
    <p:sldId id="282" r:id="rId6"/>
    <p:sldId id="298" r:id="rId7"/>
    <p:sldId id="294" r:id="rId8"/>
    <p:sldId id="270" r:id="rId9"/>
    <p:sldId id="295" r:id="rId10"/>
    <p:sldId id="284" r:id="rId11"/>
    <p:sldId id="286" r:id="rId12"/>
    <p:sldId id="297" r:id="rId13"/>
    <p:sldId id="296" r:id="rId14"/>
    <p:sldId id="259" r:id="rId15"/>
    <p:sldId id="263" r:id="rId16"/>
    <p:sldId id="266" r:id="rId17"/>
    <p:sldId id="268" r:id="rId18"/>
    <p:sldId id="272" r:id="rId19"/>
    <p:sldId id="279" r:id="rId20"/>
    <p:sldId id="276" r:id="rId21"/>
    <p:sldId id="275" r:id="rId22"/>
    <p:sldId id="277" r:id="rId23"/>
    <p:sldId id="300" r:id="rId24"/>
    <p:sldId id="301" r:id="rId25"/>
    <p:sldId id="299" r:id="rId26"/>
    <p:sldId id="291" r:id="rId27"/>
    <p:sldId id="27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333366"/>
    <a:srgbClr val="EF3E36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6541F-E927-49B9-98ED-42E22DF08F4A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</dgm:pt>
    <dgm:pt modelId="{298BA0D6-61CA-4417-8D60-B6C5846B5CC3}">
      <dgm:prSet phldrT="[Text]"/>
      <dgm:spPr>
        <a:solidFill>
          <a:srgbClr val="00A79D"/>
        </a:solidFill>
      </dgm:spPr>
      <dgm:t>
        <a:bodyPr/>
        <a:lstStyle/>
        <a:p>
          <a:r>
            <a:rPr lang="en-US" dirty="0"/>
            <a:t>Cost  (of Care + Cost of doing business)</a:t>
          </a:r>
        </a:p>
      </dgm:t>
    </dgm:pt>
    <dgm:pt modelId="{6969682D-55D4-4BB1-8FC5-1A641D9E22A9}" type="parTrans" cxnId="{BCFA3DED-9B35-42F5-A70D-74E9F80A3285}">
      <dgm:prSet/>
      <dgm:spPr/>
      <dgm:t>
        <a:bodyPr/>
        <a:lstStyle/>
        <a:p>
          <a:endParaRPr lang="en-US"/>
        </a:p>
      </dgm:t>
    </dgm:pt>
    <dgm:pt modelId="{B9DA8C62-E6BA-4D8D-9D20-AA890521A8F3}" type="sibTrans" cxnId="{BCFA3DED-9B35-42F5-A70D-74E9F80A3285}">
      <dgm:prSet/>
      <dgm:spPr/>
      <dgm:t>
        <a:bodyPr/>
        <a:lstStyle/>
        <a:p>
          <a:endParaRPr lang="en-US"/>
        </a:p>
      </dgm:t>
    </dgm:pt>
    <dgm:pt modelId="{382766E1-10A8-4954-8BDE-17CB0080CF6D}">
      <dgm:prSet phldrT="[Text]"/>
      <dgm:spPr/>
      <dgm:t>
        <a:bodyPr/>
        <a:lstStyle/>
        <a:p>
          <a:r>
            <a:rPr lang="en-US" dirty="0"/>
            <a:t>Right amount of care being delivered</a:t>
          </a:r>
        </a:p>
      </dgm:t>
    </dgm:pt>
    <dgm:pt modelId="{47877799-4921-43E9-943D-2324B7CBF2F6}" type="parTrans" cxnId="{C9B0123E-7F89-4035-A047-E10EAA08AE94}">
      <dgm:prSet/>
      <dgm:spPr/>
      <dgm:t>
        <a:bodyPr/>
        <a:lstStyle/>
        <a:p>
          <a:endParaRPr lang="en-US"/>
        </a:p>
      </dgm:t>
    </dgm:pt>
    <dgm:pt modelId="{835DB21D-CF3E-4489-80E5-67AC48707547}" type="sibTrans" cxnId="{C9B0123E-7F89-4035-A047-E10EAA08AE94}">
      <dgm:prSet/>
      <dgm:spPr/>
      <dgm:t>
        <a:bodyPr/>
        <a:lstStyle/>
        <a:p>
          <a:endParaRPr lang="en-US"/>
        </a:p>
      </dgm:t>
    </dgm:pt>
    <dgm:pt modelId="{D92CFBBE-9D9B-4D31-9DD7-BEC14713215F}">
      <dgm:prSet phldrT="[Text]"/>
      <dgm:spPr/>
      <dgm:t>
        <a:bodyPr/>
        <a:lstStyle/>
        <a:p>
          <a:r>
            <a:rPr lang="en-US" dirty="0"/>
            <a:t>Quality (Outcomes of Care + Satisfaction)</a:t>
          </a:r>
        </a:p>
      </dgm:t>
    </dgm:pt>
    <dgm:pt modelId="{E0177167-E032-446E-8239-8EA788E2B5F4}" type="parTrans" cxnId="{1CD2A58C-98D4-49EB-885D-16E0A1A3BDFF}">
      <dgm:prSet/>
      <dgm:spPr/>
      <dgm:t>
        <a:bodyPr/>
        <a:lstStyle/>
        <a:p>
          <a:endParaRPr lang="en-US"/>
        </a:p>
      </dgm:t>
    </dgm:pt>
    <dgm:pt modelId="{FF30CF6C-49D2-454C-AF12-AA2E82CA6B41}" type="sibTrans" cxnId="{1CD2A58C-98D4-49EB-885D-16E0A1A3BDFF}">
      <dgm:prSet/>
      <dgm:spPr/>
      <dgm:t>
        <a:bodyPr/>
        <a:lstStyle/>
        <a:p>
          <a:endParaRPr lang="en-US"/>
        </a:p>
      </dgm:t>
    </dgm:pt>
    <dgm:pt modelId="{2E04E59C-14DE-4DC8-AC86-2F44C5508F2A}" type="pres">
      <dgm:prSet presAssocID="{A666541F-E927-49B9-98ED-42E22DF08F4A}" presName="compositeShape" presStyleCnt="0">
        <dgm:presLayoutVars>
          <dgm:chMax val="7"/>
          <dgm:dir/>
          <dgm:resizeHandles val="exact"/>
        </dgm:presLayoutVars>
      </dgm:prSet>
      <dgm:spPr/>
    </dgm:pt>
    <dgm:pt modelId="{E414E584-6EBB-4DC4-AE80-FDCC1B4E6B78}" type="pres">
      <dgm:prSet presAssocID="{298BA0D6-61CA-4417-8D60-B6C5846B5CC3}" presName="circ1" presStyleLbl="vennNode1" presStyleIdx="0" presStyleCnt="3" custScaleX="118572" custScaleY="114135"/>
      <dgm:spPr/>
    </dgm:pt>
    <dgm:pt modelId="{80CD4C6F-B62E-4025-9A58-CE41C50BB104}" type="pres">
      <dgm:prSet presAssocID="{298BA0D6-61CA-4417-8D60-B6C5846B5C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27D45DC-0094-40A3-88EC-C80D3CAA7B14}" type="pres">
      <dgm:prSet presAssocID="{382766E1-10A8-4954-8BDE-17CB0080CF6D}" presName="circ2" presStyleLbl="vennNode1" presStyleIdx="1" presStyleCnt="3" custScaleX="121561" custScaleY="113169" custLinFactNeighborX="16691" custLinFactNeighborY="-2431"/>
      <dgm:spPr/>
    </dgm:pt>
    <dgm:pt modelId="{1044D617-2681-4C35-A5EF-A968C9AB5C3F}" type="pres">
      <dgm:prSet presAssocID="{382766E1-10A8-4954-8BDE-17CB0080CF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A51174E-360C-461A-A83B-91247A1BA913}" type="pres">
      <dgm:prSet presAssocID="{D92CFBBE-9D9B-4D31-9DD7-BEC14713215F}" presName="circ3" presStyleLbl="vennNode1" presStyleIdx="2" presStyleCnt="3" custScaleX="132880" custScaleY="110341"/>
      <dgm:spPr/>
    </dgm:pt>
    <dgm:pt modelId="{1D091794-7AAD-48E2-9560-F11C217A1D20}" type="pres">
      <dgm:prSet presAssocID="{D92CFBBE-9D9B-4D31-9DD7-BEC14713215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756241-30D6-4334-9307-F70270DE7F62}" type="presOf" srcId="{D92CFBBE-9D9B-4D31-9DD7-BEC14713215F}" destId="{0A51174E-360C-461A-A83B-91247A1BA913}" srcOrd="0" destOrd="0" presId="urn:microsoft.com/office/officeart/2005/8/layout/venn1"/>
    <dgm:cxn modelId="{22BC22E0-3C4C-4210-9713-4B986620B774}" type="presOf" srcId="{382766E1-10A8-4954-8BDE-17CB0080CF6D}" destId="{1044D617-2681-4C35-A5EF-A968C9AB5C3F}" srcOrd="1" destOrd="0" presId="urn:microsoft.com/office/officeart/2005/8/layout/venn1"/>
    <dgm:cxn modelId="{C9B0123E-7F89-4035-A047-E10EAA08AE94}" srcId="{A666541F-E927-49B9-98ED-42E22DF08F4A}" destId="{382766E1-10A8-4954-8BDE-17CB0080CF6D}" srcOrd="1" destOrd="0" parTransId="{47877799-4921-43E9-943D-2324B7CBF2F6}" sibTransId="{835DB21D-CF3E-4489-80E5-67AC48707547}"/>
    <dgm:cxn modelId="{EB38B216-68D5-47B6-A3DC-64BAF3AFEE99}" type="presOf" srcId="{A666541F-E927-49B9-98ED-42E22DF08F4A}" destId="{2E04E59C-14DE-4DC8-AC86-2F44C5508F2A}" srcOrd="0" destOrd="0" presId="urn:microsoft.com/office/officeart/2005/8/layout/venn1"/>
    <dgm:cxn modelId="{395D889C-72E1-449B-B312-03609B3AAD5D}" type="presOf" srcId="{382766E1-10A8-4954-8BDE-17CB0080CF6D}" destId="{327D45DC-0094-40A3-88EC-C80D3CAA7B14}" srcOrd="0" destOrd="0" presId="urn:microsoft.com/office/officeart/2005/8/layout/venn1"/>
    <dgm:cxn modelId="{C97E347D-5160-4244-BD52-B841910AA806}" type="presOf" srcId="{D92CFBBE-9D9B-4D31-9DD7-BEC14713215F}" destId="{1D091794-7AAD-48E2-9560-F11C217A1D20}" srcOrd="1" destOrd="0" presId="urn:microsoft.com/office/officeart/2005/8/layout/venn1"/>
    <dgm:cxn modelId="{550DF950-15FD-47F8-A142-C053AC1A9BCF}" type="presOf" srcId="{298BA0D6-61CA-4417-8D60-B6C5846B5CC3}" destId="{E414E584-6EBB-4DC4-AE80-FDCC1B4E6B78}" srcOrd="0" destOrd="0" presId="urn:microsoft.com/office/officeart/2005/8/layout/venn1"/>
    <dgm:cxn modelId="{1CD2A58C-98D4-49EB-885D-16E0A1A3BDFF}" srcId="{A666541F-E927-49B9-98ED-42E22DF08F4A}" destId="{D92CFBBE-9D9B-4D31-9DD7-BEC14713215F}" srcOrd="2" destOrd="0" parTransId="{E0177167-E032-446E-8239-8EA788E2B5F4}" sibTransId="{FF30CF6C-49D2-454C-AF12-AA2E82CA6B41}"/>
    <dgm:cxn modelId="{BCFA3DED-9B35-42F5-A70D-74E9F80A3285}" srcId="{A666541F-E927-49B9-98ED-42E22DF08F4A}" destId="{298BA0D6-61CA-4417-8D60-B6C5846B5CC3}" srcOrd="0" destOrd="0" parTransId="{6969682D-55D4-4BB1-8FC5-1A641D9E22A9}" sibTransId="{B9DA8C62-E6BA-4D8D-9D20-AA890521A8F3}"/>
    <dgm:cxn modelId="{C0DEDA16-9565-45C6-B7CC-76745B6B5B7F}" type="presOf" srcId="{298BA0D6-61CA-4417-8D60-B6C5846B5CC3}" destId="{80CD4C6F-B62E-4025-9A58-CE41C50BB104}" srcOrd="1" destOrd="0" presId="urn:microsoft.com/office/officeart/2005/8/layout/venn1"/>
    <dgm:cxn modelId="{E6227606-3AA5-435A-B9B1-E8A0FB767296}" type="presParOf" srcId="{2E04E59C-14DE-4DC8-AC86-2F44C5508F2A}" destId="{E414E584-6EBB-4DC4-AE80-FDCC1B4E6B78}" srcOrd="0" destOrd="0" presId="urn:microsoft.com/office/officeart/2005/8/layout/venn1"/>
    <dgm:cxn modelId="{EC11FC9A-44DB-40FA-8062-DF9214E551ED}" type="presParOf" srcId="{2E04E59C-14DE-4DC8-AC86-2F44C5508F2A}" destId="{80CD4C6F-B62E-4025-9A58-CE41C50BB104}" srcOrd="1" destOrd="0" presId="urn:microsoft.com/office/officeart/2005/8/layout/venn1"/>
    <dgm:cxn modelId="{CF80781E-F64D-4309-9D86-BCDA96A93AFA}" type="presParOf" srcId="{2E04E59C-14DE-4DC8-AC86-2F44C5508F2A}" destId="{327D45DC-0094-40A3-88EC-C80D3CAA7B14}" srcOrd="2" destOrd="0" presId="urn:microsoft.com/office/officeart/2005/8/layout/venn1"/>
    <dgm:cxn modelId="{D23826FF-418E-4AC3-8AEF-A8AD7396E9A9}" type="presParOf" srcId="{2E04E59C-14DE-4DC8-AC86-2F44C5508F2A}" destId="{1044D617-2681-4C35-A5EF-A968C9AB5C3F}" srcOrd="3" destOrd="0" presId="urn:microsoft.com/office/officeart/2005/8/layout/venn1"/>
    <dgm:cxn modelId="{50F5B898-9596-47B7-B5F3-85FA7A6B33C0}" type="presParOf" srcId="{2E04E59C-14DE-4DC8-AC86-2F44C5508F2A}" destId="{0A51174E-360C-461A-A83B-91247A1BA913}" srcOrd="4" destOrd="0" presId="urn:microsoft.com/office/officeart/2005/8/layout/venn1"/>
    <dgm:cxn modelId="{2858B235-E68D-4E5A-A258-8A88EB51EF0C}" type="presParOf" srcId="{2E04E59C-14DE-4DC8-AC86-2F44C5508F2A}" destId="{1D091794-7AAD-48E2-9560-F11C217A1D2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4B0EF-9E9F-4F27-BF80-F758725D6844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A171F-7768-40B7-A052-D1BA341C5C8E}">
      <dgm:prSet phldrT="[Text]"/>
      <dgm:spPr/>
      <dgm:t>
        <a:bodyPr/>
        <a:lstStyle/>
        <a:p>
          <a:r>
            <a:rPr lang="en-US" dirty="0"/>
            <a:t>Value Proposition</a:t>
          </a:r>
        </a:p>
      </dgm:t>
    </dgm:pt>
    <dgm:pt modelId="{8D7199F2-7E1F-47F0-9157-D4F9B07ABD44}" type="parTrans" cxnId="{DC4ACA58-AA50-4E5A-8744-3E025765E8FF}">
      <dgm:prSet/>
      <dgm:spPr/>
      <dgm:t>
        <a:bodyPr/>
        <a:lstStyle/>
        <a:p>
          <a:endParaRPr lang="en-US"/>
        </a:p>
      </dgm:t>
    </dgm:pt>
    <dgm:pt modelId="{F2D13474-3779-4979-B516-EAA5E52C50AF}" type="sibTrans" cxnId="{DC4ACA58-AA50-4E5A-8744-3E025765E8FF}">
      <dgm:prSet/>
      <dgm:spPr/>
      <dgm:t>
        <a:bodyPr/>
        <a:lstStyle/>
        <a:p>
          <a:endParaRPr lang="en-US"/>
        </a:p>
      </dgm:t>
    </dgm:pt>
    <dgm:pt modelId="{9BF4C05A-3935-4984-A57E-E92AC4C94D7E}">
      <dgm:prSet phldrT="[Text]"/>
      <dgm:spPr/>
      <dgm:t>
        <a:bodyPr/>
        <a:lstStyle/>
        <a:p>
          <a:r>
            <a:rPr lang="en-US" dirty="0"/>
            <a:t>Resonate</a:t>
          </a:r>
        </a:p>
      </dgm:t>
    </dgm:pt>
    <dgm:pt modelId="{9DDF0499-E58C-4D20-862A-C1F7F5385101}" type="parTrans" cxnId="{C4731C58-3D9C-44C8-BFA3-0F0C56D04EEF}">
      <dgm:prSet/>
      <dgm:spPr/>
      <dgm:t>
        <a:bodyPr/>
        <a:lstStyle/>
        <a:p>
          <a:endParaRPr lang="en-US"/>
        </a:p>
      </dgm:t>
    </dgm:pt>
    <dgm:pt modelId="{938C1E74-6962-4CBA-8DB4-CD53347F378D}" type="sibTrans" cxnId="{C4731C58-3D9C-44C8-BFA3-0F0C56D04EEF}">
      <dgm:prSet/>
      <dgm:spPr/>
      <dgm:t>
        <a:bodyPr/>
        <a:lstStyle/>
        <a:p>
          <a:endParaRPr lang="en-US"/>
        </a:p>
      </dgm:t>
    </dgm:pt>
    <dgm:pt modelId="{DAD1FE50-EBDB-4E91-9E9B-C779F292CA75}">
      <dgm:prSet phldrT="[Text]"/>
      <dgm:spPr/>
      <dgm:t>
        <a:bodyPr/>
        <a:lstStyle/>
        <a:p>
          <a:r>
            <a:rPr lang="en-US" dirty="0"/>
            <a:t>Differentiate</a:t>
          </a:r>
        </a:p>
      </dgm:t>
    </dgm:pt>
    <dgm:pt modelId="{E142E9F7-4873-4D6E-85CD-AD48C0C36231}" type="parTrans" cxnId="{218396C1-C929-45B1-8A70-EBE80C49EC20}">
      <dgm:prSet/>
      <dgm:spPr/>
      <dgm:t>
        <a:bodyPr/>
        <a:lstStyle/>
        <a:p>
          <a:endParaRPr lang="en-US"/>
        </a:p>
      </dgm:t>
    </dgm:pt>
    <dgm:pt modelId="{E607BB8D-762E-422A-981D-4773C43AF558}" type="sibTrans" cxnId="{218396C1-C929-45B1-8A70-EBE80C49EC20}">
      <dgm:prSet/>
      <dgm:spPr/>
      <dgm:t>
        <a:bodyPr/>
        <a:lstStyle/>
        <a:p>
          <a:endParaRPr lang="en-US"/>
        </a:p>
      </dgm:t>
    </dgm:pt>
    <dgm:pt modelId="{45E80FC2-CB85-4AB6-AE50-946266F94532}">
      <dgm:prSet phldrT="[Text]"/>
      <dgm:spPr/>
      <dgm:t>
        <a:bodyPr/>
        <a:lstStyle/>
        <a:p>
          <a:r>
            <a:rPr lang="en-US" dirty="0"/>
            <a:t>Substantiate</a:t>
          </a:r>
        </a:p>
      </dgm:t>
    </dgm:pt>
    <dgm:pt modelId="{F4D39FBB-4C2B-4B00-86A2-2927AF7D2122}" type="parTrans" cxnId="{F6D11A02-771A-4977-A39B-A4B9A002D883}">
      <dgm:prSet/>
      <dgm:spPr/>
      <dgm:t>
        <a:bodyPr/>
        <a:lstStyle/>
        <a:p>
          <a:endParaRPr lang="en-US"/>
        </a:p>
      </dgm:t>
    </dgm:pt>
    <dgm:pt modelId="{2A12DFCF-8F77-4C93-B856-564B9187DEB1}" type="sibTrans" cxnId="{F6D11A02-771A-4977-A39B-A4B9A002D883}">
      <dgm:prSet/>
      <dgm:spPr/>
      <dgm:t>
        <a:bodyPr/>
        <a:lstStyle/>
        <a:p>
          <a:endParaRPr lang="en-US"/>
        </a:p>
      </dgm:t>
    </dgm:pt>
    <dgm:pt modelId="{D4A57CEA-123D-4E43-9961-1B6AC4FB647E}" type="pres">
      <dgm:prSet presAssocID="{3A74B0EF-9E9F-4F27-BF80-F758725D68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BCEDA3-652A-4C0D-B733-5ECF6B1CE77B}" type="pres">
      <dgm:prSet presAssocID="{34AA171F-7768-40B7-A052-D1BA341C5C8E}" presName="hierRoot1" presStyleCnt="0"/>
      <dgm:spPr/>
    </dgm:pt>
    <dgm:pt modelId="{B723EB44-4C08-49C5-9425-028382D017CC}" type="pres">
      <dgm:prSet presAssocID="{34AA171F-7768-40B7-A052-D1BA341C5C8E}" presName="composite" presStyleCnt="0"/>
      <dgm:spPr/>
    </dgm:pt>
    <dgm:pt modelId="{0ED829DE-6944-4420-9FBF-CCDDE5A27859}" type="pres">
      <dgm:prSet presAssocID="{34AA171F-7768-40B7-A052-D1BA341C5C8E}" presName="image" presStyleLbl="node0" presStyleIdx="0" presStyleCnt="1" custScaleX="887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BA58AF6-8ADC-480E-8812-2C36102CD907}" type="pres">
      <dgm:prSet presAssocID="{34AA171F-7768-40B7-A052-D1BA341C5C8E}" presName="text" presStyleLbl="revTx" presStyleIdx="0" presStyleCnt="4">
        <dgm:presLayoutVars>
          <dgm:chPref val="3"/>
        </dgm:presLayoutVars>
      </dgm:prSet>
      <dgm:spPr/>
    </dgm:pt>
    <dgm:pt modelId="{D085DA9E-C4E0-4997-8488-76C35D8220DC}" type="pres">
      <dgm:prSet presAssocID="{34AA171F-7768-40B7-A052-D1BA341C5C8E}" presName="hierChild2" presStyleCnt="0"/>
      <dgm:spPr/>
    </dgm:pt>
    <dgm:pt modelId="{F3161541-75A9-47C6-9DAB-80DE8AD9270A}" type="pres">
      <dgm:prSet presAssocID="{9DDF0499-E58C-4D20-862A-C1F7F5385101}" presName="Name10" presStyleLbl="parChTrans1D2" presStyleIdx="0" presStyleCnt="3"/>
      <dgm:spPr/>
    </dgm:pt>
    <dgm:pt modelId="{50F89A30-134C-4C95-9BA8-53F22BD962EB}" type="pres">
      <dgm:prSet presAssocID="{9BF4C05A-3935-4984-A57E-E92AC4C94D7E}" presName="hierRoot2" presStyleCnt="0"/>
      <dgm:spPr/>
    </dgm:pt>
    <dgm:pt modelId="{EF9CF037-3123-4D42-BF87-8CB92AF0D445}" type="pres">
      <dgm:prSet presAssocID="{9BF4C05A-3935-4984-A57E-E92AC4C94D7E}" presName="composite2" presStyleCnt="0"/>
      <dgm:spPr/>
    </dgm:pt>
    <dgm:pt modelId="{E97A5EB9-A66D-407E-AD88-1615550D6A2D}" type="pres">
      <dgm:prSet presAssocID="{9BF4C05A-3935-4984-A57E-E92AC4C94D7E}" presName="image2" presStyleLbl="node2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1AD807DC-DE18-4446-939B-704942B74B65}" type="pres">
      <dgm:prSet presAssocID="{9BF4C05A-3935-4984-A57E-E92AC4C94D7E}" presName="text2" presStyleLbl="revTx" presStyleIdx="1" presStyleCnt="4">
        <dgm:presLayoutVars>
          <dgm:chPref val="3"/>
        </dgm:presLayoutVars>
      </dgm:prSet>
      <dgm:spPr/>
    </dgm:pt>
    <dgm:pt modelId="{C14DB79F-0423-489B-B09D-6E0CD4FBA796}" type="pres">
      <dgm:prSet presAssocID="{9BF4C05A-3935-4984-A57E-E92AC4C94D7E}" presName="hierChild3" presStyleCnt="0"/>
      <dgm:spPr/>
    </dgm:pt>
    <dgm:pt modelId="{AED7D063-2F8D-4E7D-84A4-4177C8A6BA2E}" type="pres">
      <dgm:prSet presAssocID="{F4D39FBB-4C2B-4B00-86A2-2927AF7D2122}" presName="Name10" presStyleLbl="parChTrans1D2" presStyleIdx="1" presStyleCnt="3"/>
      <dgm:spPr/>
    </dgm:pt>
    <dgm:pt modelId="{7F2FADF2-8D20-420D-BFE2-7FBFB4F1AEB0}" type="pres">
      <dgm:prSet presAssocID="{45E80FC2-CB85-4AB6-AE50-946266F94532}" presName="hierRoot2" presStyleCnt="0"/>
      <dgm:spPr/>
    </dgm:pt>
    <dgm:pt modelId="{921CCA01-5F0E-49B5-BC44-DA0092CA1A14}" type="pres">
      <dgm:prSet presAssocID="{45E80FC2-CB85-4AB6-AE50-946266F94532}" presName="composite2" presStyleCnt="0"/>
      <dgm:spPr/>
    </dgm:pt>
    <dgm:pt modelId="{45DD18F0-B4ED-4C2E-8682-C8C1FFEBAAFC}" type="pres">
      <dgm:prSet presAssocID="{45E80FC2-CB85-4AB6-AE50-946266F94532}" presName="image2" presStyleLbl="node2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FA0BAF9-7864-49D5-AFBC-115C6AF03BE9}" type="pres">
      <dgm:prSet presAssocID="{45E80FC2-CB85-4AB6-AE50-946266F94532}" presName="text2" presStyleLbl="revTx" presStyleIdx="2" presStyleCnt="4">
        <dgm:presLayoutVars>
          <dgm:chPref val="3"/>
        </dgm:presLayoutVars>
      </dgm:prSet>
      <dgm:spPr/>
    </dgm:pt>
    <dgm:pt modelId="{A52F44FC-4ACA-45E5-894F-1E15DF1A645F}" type="pres">
      <dgm:prSet presAssocID="{45E80FC2-CB85-4AB6-AE50-946266F94532}" presName="hierChild3" presStyleCnt="0"/>
      <dgm:spPr/>
    </dgm:pt>
    <dgm:pt modelId="{A06446EF-818F-40D3-8E80-8597787AE77A}" type="pres">
      <dgm:prSet presAssocID="{E142E9F7-4873-4D6E-85CD-AD48C0C36231}" presName="Name10" presStyleLbl="parChTrans1D2" presStyleIdx="2" presStyleCnt="3"/>
      <dgm:spPr/>
    </dgm:pt>
    <dgm:pt modelId="{04B20568-052D-4673-AF69-1481B5A7F081}" type="pres">
      <dgm:prSet presAssocID="{DAD1FE50-EBDB-4E91-9E9B-C779F292CA75}" presName="hierRoot2" presStyleCnt="0"/>
      <dgm:spPr/>
    </dgm:pt>
    <dgm:pt modelId="{941AFF65-252D-47FC-BB20-089D532CD466}" type="pres">
      <dgm:prSet presAssocID="{DAD1FE50-EBDB-4E91-9E9B-C779F292CA75}" presName="composite2" presStyleCnt="0"/>
      <dgm:spPr/>
    </dgm:pt>
    <dgm:pt modelId="{0FFDB9EB-10AB-4C6C-ACA4-DDA9AC5965CE}" type="pres">
      <dgm:prSet presAssocID="{DAD1FE50-EBDB-4E91-9E9B-C779F292CA75}" presName="image2" presStyleLbl="node2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7ED5524-340F-4FA5-9259-82D3A28955F5}" type="pres">
      <dgm:prSet presAssocID="{DAD1FE50-EBDB-4E91-9E9B-C779F292CA75}" presName="text2" presStyleLbl="revTx" presStyleIdx="3" presStyleCnt="4">
        <dgm:presLayoutVars>
          <dgm:chPref val="3"/>
        </dgm:presLayoutVars>
      </dgm:prSet>
      <dgm:spPr/>
    </dgm:pt>
    <dgm:pt modelId="{128F7F9E-F9D8-4CC0-9A2B-8F0CDDAC0C07}" type="pres">
      <dgm:prSet presAssocID="{DAD1FE50-EBDB-4E91-9E9B-C779F292CA75}" presName="hierChild3" presStyleCnt="0"/>
      <dgm:spPr/>
    </dgm:pt>
  </dgm:ptLst>
  <dgm:cxnLst>
    <dgm:cxn modelId="{3A019F90-5E7E-426B-9EAC-242E92240D07}" type="presOf" srcId="{9BF4C05A-3935-4984-A57E-E92AC4C94D7E}" destId="{1AD807DC-DE18-4446-939B-704942B74B65}" srcOrd="0" destOrd="0" presId="urn:microsoft.com/office/officeart/2009/layout/CirclePictureHierarchy"/>
    <dgm:cxn modelId="{3F44B506-3F9C-4CC9-9531-A4212C800832}" type="presOf" srcId="{DAD1FE50-EBDB-4E91-9E9B-C779F292CA75}" destId="{C7ED5524-340F-4FA5-9259-82D3A28955F5}" srcOrd="0" destOrd="0" presId="urn:microsoft.com/office/officeart/2009/layout/CirclePictureHierarchy"/>
    <dgm:cxn modelId="{3C44ADB9-9B6E-4A7A-A520-440E7DFABBE9}" type="presOf" srcId="{E142E9F7-4873-4D6E-85CD-AD48C0C36231}" destId="{A06446EF-818F-40D3-8E80-8597787AE77A}" srcOrd="0" destOrd="0" presId="urn:microsoft.com/office/officeart/2009/layout/CirclePictureHierarchy"/>
    <dgm:cxn modelId="{80F85181-B8C3-4C12-844B-BCA2EC2605E0}" type="presOf" srcId="{F4D39FBB-4C2B-4B00-86A2-2927AF7D2122}" destId="{AED7D063-2F8D-4E7D-84A4-4177C8A6BA2E}" srcOrd="0" destOrd="0" presId="urn:microsoft.com/office/officeart/2009/layout/CirclePictureHierarchy"/>
    <dgm:cxn modelId="{F65EED99-9791-4EE4-945F-DE6E76F92713}" type="presOf" srcId="{34AA171F-7768-40B7-A052-D1BA341C5C8E}" destId="{BBA58AF6-8ADC-480E-8812-2C36102CD907}" srcOrd="0" destOrd="0" presId="urn:microsoft.com/office/officeart/2009/layout/CirclePictureHierarchy"/>
    <dgm:cxn modelId="{F6D11A02-771A-4977-A39B-A4B9A002D883}" srcId="{34AA171F-7768-40B7-A052-D1BA341C5C8E}" destId="{45E80FC2-CB85-4AB6-AE50-946266F94532}" srcOrd="1" destOrd="0" parTransId="{F4D39FBB-4C2B-4B00-86A2-2927AF7D2122}" sibTransId="{2A12DFCF-8F77-4C93-B856-564B9187DEB1}"/>
    <dgm:cxn modelId="{218396C1-C929-45B1-8A70-EBE80C49EC20}" srcId="{34AA171F-7768-40B7-A052-D1BA341C5C8E}" destId="{DAD1FE50-EBDB-4E91-9E9B-C779F292CA75}" srcOrd="2" destOrd="0" parTransId="{E142E9F7-4873-4D6E-85CD-AD48C0C36231}" sibTransId="{E607BB8D-762E-422A-981D-4773C43AF558}"/>
    <dgm:cxn modelId="{DC4ACA58-AA50-4E5A-8744-3E025765E8FF}" srcId="{3A74B0EF-9E9F-4F27-BF80-F758725D6844}" destId="{34AA171F-7768-40B7-A052-D1BA341C5C8E}" srcOrd="0" destOrd="0" parTransId="{8D7199F2-7E1F-47F0-9157-D4F9B07ABD44}" sibTransId="{F2D13474-3779-4979-B516-EAA5E52C50AF}"/>
    <dgm:cxn modelId="{C99B3F47-A0DC-4641-BFDA-EDD22B72A4B1}" type="presOf" srcId="{45E80FC2-CB85-4AB6-AE50-946266F94532}" destId="{3FA0BAF9-7864-49D5-AFBC-115C6AF03BE9}" srcOrd="0" destOrd="0" presId="urn:microsoft.com/office/officeart/2009/layout/CirclePictureHierarchy"/>
    <dgm:cxn modelId="{DF491314-2640-4648-B28E-A2EA3DE27CBA}" type="presOf" srcId="{9DDF0499-E58C-4D20-862A-C1F7F5385101}" destId="{F3161541-75A9-47C6-9DAB-80DE8AD9270A}" srcOrd="0" destOrd="0" presId="urn:microsoft.com/office/officeart/2009/layout/CirclePictureHierarchy"/>
    <dgm:cxn modelId="{52997695-3E83-4418-8A50-6E336C10921A}" type="presOf" srcId="{3A74B0EF-9E9F-4F27-BF80-F758725D6844}" destId="{D4A57CEA-123D-4E43-9961-1B6AC4FB647E}" srcOrd="0" destOrd="0" presId="urn:microsoft.com/office/officeart/2009/layout/CirclePictureHierarchy"/>
    <dgm:cxn modelId="{C4731C58-3D9C-44C8-BFA3-0F0C56D04EEF}" srcId="{34AA171F-7768-40B7-A052-D1BA341C5C8E}" destId="{9BF4C05A-3935-4984-A57E-E92AC4C94D7E}" srcOrd="0" destOrd="0" parTransId="{9DDF0499-E58C-4D20-862A-C1F7F5385101}" sibTransId="{938C1E74-6962-4CBA-8DB4-CD53347F378D}"/>
    <dgm:cxn modelId="{8751B5E0-2524-485D-9151-80D8D1B22613}" type="presParOf" srcId="{D4A57CEA-123D-4E43-9961-1B6AC4FB647E}" destId="{65BCEDA3-652A-4C0D-B733-5ECF6B1CE77B}" srcOrd="0" destOrd="0" presId="urn:microsoft.com/office/officeart/2009/layout/CirclePictureHierarchy"/>
    <dgm:cxn modelId="{B7D1284B-1021-4066-B85C-4EEF785E8384}" type="presParOf" srcId="{65BCEDA3-652A-4C0D-B733-5ECF6B1CE77B}" destId="{B723EB44-4C08-49C5-9425-028382D017CC}" srcOrd="0" destOrd="0" presId="urn:microsoft.com/office/officeart/2009/layout/CirclePictureHierarchy"/>
    <dgm:cxn modelId="{9A8AF8F2-281B-4035-A113-F39F25E62B8A}" type="presParOf" srcId="{B723EB44-4C08-49C5-9425-028382D017CC}" destId="{0ED829DE-6944-4420-9FBF-CCDDE5A27859}" srcOrd="0" destOrd="0" presId="urn:microsoft.com/office/officeart/2009/layout/CirclePictureHierarchy"/>
    <dgm:cxn modelId="{22EE0E30-D6FB-42A0-8D42-D6BD0783484A}" type="presParOf" srcId="{B723EB44-4C08-49C5-9425-028382D017CC}" destId="{BBA58AF6-8ADC-480E-8812-2C36102CD907}" srcOrd="1" destOrd="0" presId="urn:microsoft.com/office/officeart/2009/layout/CirclePictureHierarchy"/>
    <dgm:cxn modelId="{2CF9A49E-9866-40A9-AEE1-775C7BB82137}" type="presParOf" srcId="{65BCEDA3-652A-4C0D-B733-5ECF6B1CE77B}" destId="{D085DA9E-C4E0-4997-8488-76C35D8220DC}" srcOrd="1" destOrd="0" presId="urn:microsoft.com/office/officeart/2009/layout/CirclePictureHierarchy"/>
    <dgm:cxn modelId="{C023E573-7F73-420B-A1C4-34F487EC543E}" type="presParOf" srcId="{D085DA9E-C4E0-4997-8488-76C35D8220DC}" destId="{F3161541-75A9-47C6-9DAB-80DE8AD9270A}" srcOrd="0" destOrd="0" presId="urn:microsoft.com/office/officeart/2009/layout/CirclePictureHierarchy"/>
    <dgm:cxn modelId="{24C62614-F1F3-4979-97AD-8B7D02374495}" type="presParOf" srcId="{D085DA9E-C4E0-4997-8488-76C35D8220DC}" destId="{50F89A30-134C-4C95-9BA8-53F22BD962EB}" srcOrd="1" destOrd="0" presId="urn:microsoft.com/office/officeart/2009/layout/CirclePictureHierarchy"/>
    <dgm:cxn modelId="{210A0021-7D61-47C8-9D7D-8B55A0F632C6}" type="presParOf" srcId="{50F89A30-134C-4C95-9BA8-53F22BD962EB}" destId="{EF9CF037-3123-4D42-BF87-8CB92AF0D445}" srcOrd="0" destOrd="0" presId="urn:microsoft.com/office/officeart/2009/layout/CirclePictureHierarchy"/>
    <dgm:cxn modelId="{C2324C4D-2033-4C74-90B6-9D066456E3FE}" type="presParOf" srcId="{EF9CF037-3123-4D42-BF87-8CB92AF0D445}" destId="{E97A5EB9-A66D-407E-AD88-1615550D6A2D}" srcOrd="0" destOrd="0" presId="urn:microsoft.com/office/officeart/2009/layout/CirclePictureHierarchy"/>
    <dgm:cxn modelId="{926B4884-5AAB-4437-9E6D-52116E4E2B97}" type="presParOf" srcId="{EF9CF037-3123-4D42-BF87-8CB92AF0D445}" destId="{1AD807DC-DE18-4446-939B-704942B74B65}" srcOrd="1" destOrd="0" presId="urn:microsoft.com/office/officeart/2009/layout/CirclePictureHierarchy"/>
    <dgm:cxn modelId="{E27B6FB3-AD54-4A61-99A3-BF2D56446422}" type="presParOf" srcId="{50F89A30-134C-4C95-9BA8-53F22BD962EB}" destId="{C14DB79F-0423-489B-B09D-6E0CD4FBA796}" srcOrd="1" destOrd="0" presId="urn:microsoft.com/office/officeart/2009/layout/CirclePictureHierarchy"/>
    <dgm:cxn modelId="{B1A6627E-FE4B-4533-BD7A-B31B022A0ECE}" type="presParOf" srcId="{D085DA9E-C4E0-4997-8488-76C35D8220DC}" destId="{AED7D063-2F8D-4E7D-84A4-4177C8A6BA2E}" srcOrd="2" destOrd="0" presId="urn:microsoft.com/office/officeart/2009/layout/CirclePictureHierarchy"/>
    <dgm:cxn modelId="{D0D5D90A-149C-4F8D-BE97-989D0482C790}" type="presParOf" srcId="{D085DA9E-C4E0-4997-8488-76C35D8220DC}" destId="{7F2FADF2-8D20-420D-BFE2-7FBFB4F1AEB0}" srcOrd="3" destOrd="0" presId="urn:microsoft.com/office/officeart/2009/layout/CirclePictureHierarchy"/>
    <dgm:cxn modelId="{9901F443-F12B-4BCD-86BD-0373E13116BB}" type="presParOf" srcId="{7F2FADF2-8D20-420D-BFE2-7FBFB4F1AEB0}" destId="{921CCA01-5F0E-49B5-BC44-DA0092CA1A14}" srcOrd="0" destOrd="0" presId="urn:microsoft.com/office/officeart/2009/layout/CirclePictureHierarchy"/>
    <dgm:cxn modelId="{9F79751D-18DC-41EF-BC2E-EFC1672D244D}" type="presParOf" srcId="{921CCA01-5F0E-49B5-BC44-DA0092CA1A14}" destId="{45DD18F0-B4ED-4C2E-8682-C8C1FFEBAAFC}" srcOrd="0" destOrd="0" presId="urn:microsoft.com/office/officeart/2009/layout/CirclePictureHierarchy"/>
    <dgm:cxn modelId="{4E4276D8-8883-498B-94E2-D91F222A9039}" type="presParOf" srcId="{921CCA01-5F0E-49B5-BC44-DA0092CA1A14}" destId="{3FA0BAF9-7864-49D5-AFBC-115C6AF03BE9}" srcOrd="1" destOrd="0" presId="urn:microsoft.com/office/officeart/2009/layout/CirclePictureHierarchy"/>
    <dgm:cxn modelId="{22DFC93E-CD25-4DEC-AC3A-01E989BBEF76}" type="presParOf" srcId="{7F2FADF2-8D20-420D-BFE2-7FBFB4F1AEB0}" destId="{A52F44FC-4ACA-45E5-894F-1E15DF1A645F}" srcOrd="1" destOrd="0" presId="urn:microsoft.com/office/officeart/2009/layout/CirclePictureHierarchy"/>
    <dgm:cxn modelId="{DA2A111C-DA30-4D5C-9A3F-EE4DF82D468C}" type="presParOf" srcId="{D085DA9E-C4E0-4997-8488-76C35D8220DC}" destId="{A06446EF-818F-40D3-8E80-8597787AE77A}" srcOrd="4" destOrd="0" presId="urn:microsoft.com/office/officeart/2009/layout/CirclePictureHierarchy"/>
    <dgm:cxn modelId="{C5F615E2-145B-497B-AF4D-65F544893C4F}" type="presParOf" srcId="{D085DA9E-C4E0-4997-8488-76C35D8220DC}" destId="{04B20568-052D-4673-AF69-1481B5A7F081}" srcOrd="5" destOrd="0" presId="urn:microsoft.com/office/officeart/2009/layout/CirclePictureHierarchy"/>
    <dgm:cxn modelId="{3197EE60-1C9C-421E-8B06-236D0CBE1C56}" type="presParOf" srcId="{04B20568-052D-4673-AF69-1481B5A7F081}" destId="{941AFF65-252D-47FC-BB20-089D532CD466}" srcOrd="0" destOrd="0" presId="urn:microsoft.com/office/officeart/2009/layout/CirclePictureHierarchy"/>
    <dgm:cxn modelId="{8564E42A-A3C0-4837-908E-0B11BCF5A2FA}" type="presParOf" srcId="{941AFF65-252D-47FC-BB20-089D532CD466}" destId="{0FFDB9EB-10AB-4C6C-ACA4-DDA9AC5965CE}" srcOrd="0" destOrd="0" presId="urn:microsoft.com/office/officeart/2009/layout/CirclePictureHierarchy"/>
    <dgm:cxn modelId="{A00ECB82-60AC-48E8-95F0-9A9AA22596B2}" type="presParOf" srcId="{941AFF65-252D-47FC-BB20-089D532CD466}" destId="{C7ED5524-340F-4FA5-9259-82D3A28955F5}" srcOrd="1" destOrd="0" presId="urn:microsoft.com/office/officeart/2009/layout/CirclePictureHierarchy"/>
    <dgm:cxn modelId="{30A8555E-7E3C-4B5F-94D1-9D90048D0929}" type="presParOf" srcId="{04B20568-052D-4673-AF69-1481B5A7F081}" destId="{128F7F9E-F9D8-4CC0-9A2B-8F0CDDAC0C0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930CC-7886-4161-88B7-6CE4ED9DD44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EFAC9C-9666-4D6E-9C0A-9489924DDD6D}">
      <dgm:prSet phldrT="[Text]"/>
      <dgm:spPr>
        <a:solidFill>
          <a:srgbClr val="00A79D"/>
        </a:solidFill>
      </dgm:spPr>
      <dgm:t>
        <a:bodyPr/>
        <a:lstStyle/>
        <a:p>
          <a:r>
            <a:rPr lang="en-US" dirty="0"/>
            <a:t>Referrals and Payers ($)</a:t>
          </a:r>
        </a:p>
      </dgm:t>
    </dgm:pt>
    <dgm:pt modelId="{EA5C453E-F72D-43C0-A9E4-6970F3E1869D}" type="parTrans" cxnId="{B03F2163-5B5F-4DA4-932C-675F2D5F2E23}">
      <dgm:prSet/>
      <dgm:spPr>
        <a:ln>
          <a:solidFill>
            <a:srgbClr val="00A79D"/>
          </a:solidFill>
        </a:ln>
      </dgm:spPr>
      <dgm:t>
        <a:bodyPr/>
        <a:lstStyle/>
        <a:p>
          <a:endParaRPr lang="en-US"/>
        </a:p>
      </dgm:t>
    </dgm:pt>
    <dgm:pt modelId="{92ADB668-8144-4337-9B5A-851B716A421A}" type="sibTrans" cxnId="{B03F2163-5B5F-4DA4-932C-675F2D5F2E23}">
      <dgm:prSet/>
      <dgm:spPr/>
      <dgm:t>
        <a:bodyPr/>
        <a:lstStyle/>
        <a:p>
          <a:endParaRPr lang="en-US"/>
        </a:p>
      </dgm:t>
    </dgm:pt>
    <dgm:pt modelId="{A2056ACD-BA46-4017-BB60-5224ADA648DD}">
      <dgm:prSet phldrT="[Text]" custT="1"/>
      <dgm:spPr/>
      <dgm:t>
        <a:bodyPr/>
        <a:lstStyle/>
        <a:p>
          <a:r>
            <a:rPr lang="en-US" sz="1000" dirty="0"/>
            <a:t>Insurance Company</a:t>
          </a:r>
        </a:p>
      </dgm:t>
    </dgm:pt>
    <dgm:pt modelId="{D4DCF750-27A8-4263-91D1-76D5C85E2E26}" type="parTrans" cxnId="{01E0514E-8916-40BB-9283-302C8F150BD8}">
      <dgm:prSet/>
      <dgm:spPr/>
      <dgm:t>
        <a:bodyPr/>
        <a:lstStyle/>
        <a:p>
          <a:endParaRPr lang="en-US"/>
        </a:p>
      </dgm:t>
    </dgm:pt>
    <dgm:pt modelId="{1BD0699D-5686-4203-8A17-359FBB01F897}" type="sibTrans" cxnId="{01E0514E-8916-40BB-9283-302C8F150BD8}">
      <dgm:prSet/>
      <dgm:spPr/>
      <dgm:t>
        <a:bodyPr/>
        <a:lstStyle/>
        <a:p>
          <a:endParaRPr lang="en-US"/>
        </a:p>
      </dgm:t>
    </dgm:pt>
    <dgm:pt modelId="{A1175D41-5EE7-43ED-A8D8-34A4FC367D95}">
      <dgm:prSet phldrT="[Text]" custT="1"/>
      <dgm:spPr/>
      <dgm:t>
        <a:bodyPr/>
        <a:lstStyle/>
        <a:p>
          <a:r>
            <a:rPr lang="en-US" sz="1000" dirty="0"/>
            <a:t>Health Home/HARP</a:t>
          </a:r>
        </a:p>
      </dgm:t>
    </dgm:pt>
    <dgm:pt modelId="{E67001D5-A283-499F-92A4-B234CF0AF426}" type="parTrans" cxnId="{B337B397-DAAA-46D4-B9A0-2B10EE84E9A2}">
      <dgm:prSet/>
      <dgm:spPr/>
      <dgm:t>
        <a:bodyPr/>
        <a:lstStyle/>
        <a:p>
          <a:endParaRPr lang="en-US"/>
        </a:p>
      </dgm:t>
    </dgm:pt>
    <dgm:pt modelId="{CD7627D2-0463-439A-8EC9-9ACC957B83F6}" type="sibTrans" cxnId="{B337B397-DAAA-46D4-B9A0-2B10EE84E9A2}">
      <dgm:prSet/>
      <dgm:spPr/>
      <dgm:t>
        <a:bodyPr/>
        <a:lstStyle/>
        <a:p>
          <a:endParaRPr lang="en-US"/>
        </a:p>
      </dgm:t>
    </dgm:pt>
    <dgm:pt modelId="{705D4137-2F44-4A61-8EED-8C8CF00F4353}">
      <dgm:prSet phldrT="[Text]" custT="1"/>
      <dgm:spPr/>
      <dgm:t>
        <a:bodyPr/>
        <a:lstStyle/>
        <a:p>
          <a:r>
            <a:rPr lang="en-US" sz="1000" dirty="0"/>
            <a:t>DOH</a:t>
          </a:r>
        </a:p>
      </dgm:t>
    </dgm:pt>
    <dgm:pt modelId="{2FA150C3-5B17-4C9C-ACF5-23002813C23B}" type="parTrans" cxnId="{2E91982E-7DA8-4978-BF40-2996313B8858}">
      <dgm:prSet/>
      <dgm:spPr/>
      <dgm:t>
        <a:bodyPr/>
        <a:lstStyle/>
        <a:p>
          <a:endParaRPr lang="en-US"/>
        </a:p>
      </dgm:t>
    </dgm:pt>
    <dgm:pt modelId="{A62A6947-B149-463A-9FBF-31CD7AB18A71}" type="sibTrans" cxnId="{2E91982E-7DA8-4978-BF40-2996313B8858}">
      <dgm:prSet/>
      <dgm:spPr/>
      <dgm:t>
        <a:bodyPr/>
        <a:lstStyle/>
        <a:p>
          <a:endParaRPr lang="en-US"/>
        </a:p>
      </dgm:t>
    </dgm:pt>
    <dgm:pt modelId="{1F55DB37-CC83-4DA7-8C6B-124574EE6957}">
      <dgm:prSet/>
      <dgm:spPr>
        <a:solidFill>
          <a:srgbClr val="00A79D"/>
        </a:solidFill>
      </dgm:spPr>
      <dgm:t>
        <a:bodyPr/>
        <a:lstStyle/>
        <a:p>
          <a:r>
            <a:rPr lang="en-US" dirty="0"/>
            <a:t>Clients + Consumers</a:t>
          </a:r>
        </a:p>
      </dgm:t>
    </dgm:pt>
    <dgm:pt modelId="{385F0331-D2B0-46CF-BE57-B7FF7C1350AB}" type="parTrans" cxnId="{34254C73-A7D2-4832-9DA0-8C5F99A2993A}">
      <dgm:prSet/>
      <dgm:spPr>
        <a:ln>
          <a:solidFill>
            <a:srgbClr val="00A79D"/>
          </a:solidFill>
        </a:ln>
      </dgm:spPr>
      <dgm:t>
        <a:bodyPr/>
        <a:lstStyle/>
        <a:p>
          <a:endParaRPr lang="en-US"/>
        </a:p>
      </dgm:t>
    </dgm:pt>
    <dgm:pt modelId="{6F4E1F1E-5A44-47EE-A2BD-9D81744195D3}" type="sibTrans" cxnId="{34254C73-A7D2-4832-9DA0-8C5F99A2993A}">
      <dgm:prSet/>
      <dgm:spPr/>
      <dgm:t>
        <a:bodyPr/>
        <a:lstStyle/>
        <a:p>
          <a:endParaRPr lang="en-US"/>
        </a:p>
      </dgm:t>
    </dgm:pt>
    <dgm:pt modelId="{8F2128F9-759D-4D68-8B38-FA0C488A78AB}">
      <dgm:prSet/>
      <dgm:spPr>
        <a:solidFill>
          <a:srgbClr val="00A79D"/>
        </a:solidFill>
      </dgm:spPr>
      <dgm:t>
        <a:bodyPr/>
        <a:lstStyle/>
        <a:p>
          <a:r>
            <a:rPr lang="en-US" dirty="0"/>
            <a:t>Community</a:t>
          </a:r>
        </a:p>
      </dgm:t>
    </dgm:pt>
    <dgm:pt modelId="{033E0E96-5937-4C4F-AFE6-A37794F08D5E}" type="parTrans" cxnId="{FA904172-9873-4CBE-BC99-703173A14E7F}">
      <dgm:prSet/>
      <dgm:spPr>
        <a:ln>
          <a:solidFill>
            <a:srgbClr val="00A79D"/>
          </a:solidFill>
        </a:ln>
      </dgm:spPr>
      <dgm:t>
        <a:bodyPr/>
        <a:lstStyle/>
        <a:p>
          <a:endParaRPr lang="en-US"/>
        </a:p>
      </dgm:t>
    </dgm:pt>
    <dgm:pt modelId="{17C11680-007B-4E8A-B2CB-AEB883A174F2}" type="sibTrans" cxnId="{FA904172-9873-4CBE-BC99-703173A14E7F}">
      <dgm:prSet/>
      <dgm:spPr/>
      <dgm:t>
        <a:bodyPr/>
        <a:lstStyle/>
        <a:p>
          <a:endParaRPr lang="en-US"/>
        </a:p>
      </dgm:t>
    </dgm:pt>
    <dgm:pt modelId="{EFD82DA5-3A90-482F-9330-0C32A093F93B}">
      <dgm:prSet phldrT="[Text]" custT="1"/>
      <dgm:spPr/>
      <dgm:t>
        <a:bodyPr/>
        <a:lstStyle/>
        <a:p>
          <a:r>
            <a:rPr lang="en-US" sz="1000" dirty="0"/>
            <a:t>City/County/State </a:t>
          </a:r>
        </a:p>
      </dgm:t>
    </dgm:pt>
    <dgm:pt modelId="{AAFC4D3F-75DC-4441-985B-E6708C4A1F45}" type="parTrans" cxnId="{6BCC40CA-4129-47E2-ACAF-23C9ABAE9048}">
      <dgm:prSet/>
      <dgm:spPr/>
      <dgm:t>
        <a:bodyPr/>
        <a:lstStyle/>
        <a:p>
          <a:endParaRPr lang="en-US"/>
        </a:p>
      </dgm:t>
    </dgm:pt>
    <dgm:pt modelId="{9EF179F0-A886-4BB1-842B-D877BE458B84}" type="sibTrans" cxnId="{6BCC40CA-4129-47E2-ACAF-23C9ABAE9048}">
      <dgm:prSet/>
      <dgm:spPr/>
      <dgm:t>
        <a:bodyPr/>
        <a:lstStyle/>
        <a:p>
          <a:endParaRPr lang="en-US"/>
        </a:p>
      </dgm:t>
    </dgm:pt>
    <dgm:pt modelId="{5A62AE31-E485-44E3-8A06-C291ADEAAAAA}">
      <dgm:prSet/>
      <dgm:spPr>
        <a:solidFill>
          <a:srgbClr val="00A79D"/>
        </a:solidFill>
        <a:ln>
          <a:solidFill>
            <a:srgbClr val="00A79D"/>
          </a:solidFill>
        </a:ln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Regulatory and Licensing Bodies</a:t>
          </a:r>
        </a:p>
      </dgm:t>
    </dgm:pt>
    <dgm:pt modelId="{DC78DAD3-9FC6-49B4-A83D-3E322EEED0A6}" type="parTrans" cxnId="{EA823CFB-1D7E-4125-BFC0-9B7D5A9F5FB2}">
      <dgm:prSet/>
      <dgm:spPr>
        <a:ln>
          <a:solidFill>
            <a:srgbClr val="00A79D"/>
          </a:solidFill>
        </a:ln>
      </dgm:spPr>
      <dgm:t>
        <a:bodyPr/>
        <a:lstStyle/>
        <a:p>
          <a:endParaRPr lang="en-US"/>
        </a:p>
      </dgm:t>
    </dgm:pt>
    <dgm:pt modelId="{84DE36BC-F997-474A-8464-2F1494CC293E}" type="sibTrans" cxnId="{EA823CFB-1D7E-4125-BFC0-9B7D5A9F5FB2}">
      <dgm:prSet/>
      <dgm:spPr/>
      <dgm:t>
        <a:bodyPr/>
        <a:lstStyle/>
        <a:p>
          <a:endParaRPr lang="en-US"/>
        </a:p>
      </dgm:t>
    </dgm:pt>
    <dgm:pt modelId="{AA9C3F84-B722-4C3D-B192-908366BE8C92}" type="pres">
      <dgm:prSet presAssocID="{40B930CC-7886-4161-88B7-6CE4ED9DD44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D42DDC9-6C05-467B-8B36-D96870239C4D}" type="pres">
      <dgm:prSet presAssocID="{40B930CC-7886-4161-88B7-6CE4ED9DD443}" presName="cycle" presStyleCnt="0"/>
      <dgm:spPr/>
    </dgm:pt>
    <dgm:pt modelId="{E440164D-4C4E-47A9-8382-FBC1A580252C}" type="pres">
      <dgm:prSet presAssocID="{40B930CC-7886-4161-88B7-6CE4ED9DD443}" presName="centerShape" presStyleCnt="0"/>
      <dgm:spPr/>
    </dgm:pt>
    <dgm:pt modelId="{2AE6DB1D-EB9A-4535-AFA0-0082869325F8}" type="pres">
      <dgm:prSet presAssocID="{40B930CC-7886-4161-88B7-6CE4ED9DD443}" presName="connSite" presStyleLbl="node1" presStyleIdx="0" presStyleCnt="5"/>
      <dgm:spPr/>
    </dgm:pt>
    <dgm:pt modelId="{1BEAEE6C-2BD2-4F77-8031-40574F051ECC}" type="pres">
      <dgm:prSet presAssocID="{40B930CC-7886-4161-88B7-6CE4ED9DD443}" presName="visible" presStyleLbl="node1" presStyleIdx="0" presStyleCnt="5" custScaleX="70554" custScaleY="73387" custLinFactNeighborX="-139" custLinFactNeighborY="1005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00A79D"/>
          </a:solidFill>
        </a:ln>
      </dgm:spPr>
    </dgm:pt>
    <dgm:pt modelId="{DB0861E9-7AF7-43C4-89FD-96506DB6CDE6}" type="pres">
      <dgm:prSet presAssocID="{DC78DAD3-9FC6-49B4-A83D-3E322EEED0A6}" presName="Name25" presStyleLbl="parChTrans1D1" presStyleIdx="0" presStyleCnt="4"/>
      <dgm:spPr/>
    </dgm:pt>
    <dgm:pt modelId="{D0D8CB7F-2955-4F98-A676-108FB84282D2}" type="pres">
      <dgm:prSet presAssocID="{5A62AE31-E485-44E3-8A06-C291ADEAAAAA}" presName="node" presStyleCnt="0"/>
      <dgm:spPr/>
    </dgm:pt>
    <dgm:pt modelId="{C3C2A582-E2A6-478E-9889-A82128D31AF4}" type="pres">
      <dgm:prSet presAssocID="{5A62AE31-E485-44E3-8A06-C291ADEAAAAA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5DD0F59C-EDA3-4061-999C-EED879836476}" type="pres">
      <dgm:prSet presAssocID="{5A62AE31-E485-44E3-8A06-C291ADEAAAAA}" presName="childNode" presStyleLbl="revTx" presStyleIdx="0" presStyleCnt="1">
        <dgm:presLayoutVars>
          <dgm:bulletEnabled val="1"/>
        </dgm:presLayoutVars>
      </dgm:prSet>
      <dgm:spPr/>
    </dgm:pt>
    <dgm:pt modelId="{EB547BFF-5C60-4E0C-AD0F-3D27D715B421}" type="pres">
      <dgm:prSet presAssocID="{EA5C453E-F72D-43C0-A9E4-6970F3E1869D}" presName="Name25" presStyleLbl="parChTrans1D1" presStyleIdx="1" presStyleCnt="4"/>
      <dgm:spPr/>
    </dgm:pt>
    <dgm:pt modelId="{32FAE39D-AE6D-4978-A028-3F961828E1A4}" type="pres">
      <dgm:prSet presAssocID="{53EFAC9C-9666-4D6E-9C0A-9489924DDD6D}" presName="node" presStyleCnt="0"/>
      <dgm:spPr/>
    </dgm:pt>
    <dgm:pt modelId="{7B7CCCD6-B818-4FFF-A17C-C5DB442A2993}" type="pres">
      <dgm:prSet presAssocID="{53EFAC9C-9666-4D6E-9C0A-9489924DDD6D}" presName="parentNode" presStyleLbl="node1" presStyleIdx="2" presStyleCnt="5" custScaleX="116906" custLinFactNeighborX="-38176" custLinFactNeighborY="8739">
        <dgm:presLayoutVars>
          <dgm:chMax val="1"/>
          <dgm:bulletEnabled val="1"/>
        </dgm:presLayoutVars>
      </dgm:prSet>
      <dgm:spPr/>
    </dgm:pt>
    <dgm:pt modelId="{DE6A712C-A420-428E-A37E-25EC68FD37A6}" type="pres">
      <dgm:prSet presAssocID="{53EFAC9C-9666-4D6E-9C0A-9489924DDD6D}" presName="childNode" presStyleLbl="revTx" presStyleIdx="0" presStyleCnt="1">
        <dgm:presLayoutVars>
          <dgm:bulletEnabled val="1"/>
        </dgm:presLayoutVars>
      </dgm:prSet>
      <dgm:spPr/>
    </dgm:pt>
    <dgm:pt modelId="{18A0C496-15AF-4307-B1FD-0F7ED902D0FF}" type="pres">
      <dgm:prSet presAssocID="{385F0331-D2B0-46CF-BE57-B7FF7C1350AB}" presName="Name25" presStyleLbl="parChTrans1D1" presStyleIdx="2" presStyleCnt="4"/>
      <dgm:spPr/>
    </dgm:pt>
    <dgm:pt modelId="{CB2C0817-8E5B-4AB6-9800-ED447B9C6EE9}" type="pres">
      <dgm:prSet presAssocID="{1F55DB37-CC83-4DA7-8C6B-124574EE6957}" presName="node" presStyleCnt="0"/>
      <dgm:spPr/>
    </dgm:pt>
    <dgm:pt modelId="{05D33549-B5C9-4177-8CC6-C6354E174F62}" type="pres">
      <dgm:prSet presAssocID="{1F55DB37-CC83-4DA7-8C6B-124574EE695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038CDF0E-FD0E-4C23-B5E6-6A8E70926109}" type="pres">
      <dgm:prSet presAssocID="{1F55DB37-CC83-4DA7-8C6B-124574EE6957}" presName="childNode" presStyleLbl="revTx" presStyleIdx="0" presStyleCnt="1">
        <dgm:presLayoutVars>
          <dgm:bulletEnabled val="1"/>
        </dgm:presLayoutVars>
      </dgm:prSet>
      <dgm:spPr/>
    </dgm:pt>
    <dgm:pt modelId="{D0C33D35-509F-4D4E-82D0-1B744C705E0C}" type="pres">
      <dgm:prSet presAssocID="{033E0E96-5937-4C4F-AFE6-A37794F08D5E}" presName="Name25" presStyleLbl="parChTrans1D1" presStyleIdx="3" presStyleCnt="4"/>
      <dgm:spPr/>
    </dgm:pt>
    <dgm:pt modelId="{752775F7-3BD8-4542-AD3E-FB0B4CABADF6}" type="pres">
      <dgm:prSet presAssocID="{8F2128F9-759D-4D68-8B38-FA0C488A78AB}" presName="node" presStyleCnt="0"/>
      <dgm:spPr/>
    </dgm:pt>
    <dgm:pt modelId="{FE509BF9-642C-4DD1-91CA-E4E9C6CA2FEF}" type="pres">
      <dgm:prSet presAssocID="{8F2128F9-759D-4D68-8B38-FA0C488A78AB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A2B17778-DAA8-4653-845F-9748BF639324}" type="pres">
      <dgm:prSet presAssocID="{8F2128F9-759D-4D68-8B38-FA0C488A78AB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6FE46756-18FB-4ABD-AC98-64BA083447DB}" type="presOf" srcId="{EA5C453E-F72D-43C0-A9E4-6970F3E1869D}" destId="{EB547BFF-5C60-4E0C-AD0F-3D27D715B421}" srcOrd="0" destOrd="0" presId="urn:microsoft.com/office/officeart/2005/8/layout/radial2"/>
    <dgm:cxn modelId="{50FA15DF-B1A3-49A3-8E65-15C62ACDE732}" type="presOf" srcId="{8F2128F9-759D-4D68-8B38-FA0C488A78AB}" destId="{FE509BF9-642C-4DD1-91CA-E4E9C6CA2FEF}" srcOrd="0" destOrd="0" presId="urn:microsoft.com/office/officeart/2005/8/layout/radial2"/>
    <dgm:cxn modelId="{235DF886-7338-4526-AD5B-B07ECE47BDC1}" type="presOf" srcId="{A2056ACD-BA46-4017-BB60-5224ADA648DD}" destId="{DE6A712C-A420-428E-A37E-25EC68FD37A6}" srcOrd="0" destOrd="0" presId="urn:microsoft.com/office/officeart/2005/8/layout/radial2"/>
    <dgm:cxn modelId="{2372C957-EE6F-48C4-BE9E-63213A08A8CC}" type="presOf" srcId="{385F0331-D2B0-46CF-BE57-B7FF7C1350AB}" destId="{18A0C496-15AF-4307-B1FD-0F7ED902D0FF}" srcOrd="0" destOrd="0" presId="urn:microsoft.com/office/officeart/2005/8/layout/radial2"/>
    <dgm:cxn modelId="{D7F4A7F7-C295-4B48-A71E-E96E1A7693D5}" type="presOf" srcId="{40B930CC-7886-4161-88B7-6CE4ED9DD443}" destId="{AA9C3F84-B722-4C3D-B192-908366BE8C92}" srcOrd="0" destOrd="0" presId="urn:microsoft.com/office/officeart/2005/8/layout/radial2"/>
    <dgm:cxn modelId="{EA823CFB-1D7E-4125-BFC0-9B7D5A9F5FB2}" srcId="{40B930CC-7886-4161-88B7-6CE4ED9DD443}" destId="{5A62AE31-E485-44E3-8A06-C291ADEAAAAA}" srcOrd="0" destOrd="0" parTransId="{DC78DAD3-9FC6-49B4-A83D-3E322EEED0A6}" sibTransId="{84DE36BC-F997-474A-8464-2F1494CC293E}"/>
    <dgm:cxn modelId="{6BCC40CA-4129-47E2-ACAF-23C9ABAE9048}" srcId="{53EFAC9C-9666-4D6E-9C0A-9489924DDD6D}" destId="{EFD82DA5-3A90-482F-9330-0C32A093F93B}" srcOrd="3" destOrd="0" parTransId="{AAFC4D3F-75DC-4441-985B-E6708C4A1F45}" sibTransId="{9EF179F0-A886-4BB1-842B-D877BE458B84}"/>
    <dgm:cxn modelId="{8E1B9D1F-57BF-4A55-A868-FA3749219567}" type="presOf" srcId="{EFD82DA5-3A90-482F-9330-0C32A093F93B}" destId="{DE6A712C-A420-428E-A37E-25EC68FD37A6}" srcOrd="0" destOrd="3" presId="urn:microsoft.com/office/officeart/2005/8/layout/radial2"/>
    <dgm:cxn modelId="{CC4BF31C-87B2-4B05-9A64-AC28C209C3BA}" type="presOf" srcId="{705D4137-2F44-4A61-8EED-8C8CF00F4353}" destId="{DE6A712C-A420-428E-A37E-25EC68FD37A6}" srcOrd="0" destOrd="2" presId="urn:microsoft.com/office/officeart/2005/8/layout/radial2"/>
    <dgm:cxn modelId="{B337B397-DAAA-46D4-B9A0-2B10EE84E9A2}" srcId="{53EFAC9C-9666-4D6E-9C0A-9489924DDD6D}" destId="{A1175D41-5EE7-43ED-A8D8-34A4FC367D95}" srcOrd="1" destOrd="0" parTransId="{E67001D5-A283-499F-92A4-B234CF0AF426}" sibTransId="{CD7627D2-0463-439A-8EC9-9ACC957B83F6}"/>
    <dgm:cxn modelId="{5CA37C10-8D3E-4AE8-9F6F-A5D03A688272}" type="presOf" srcId="{A1175D41-5EE7-43ED-A8D8-34A4FC367D95}" destId="{DE6A712C-A420-428E-A37E-25EC68FD37A6}" srcOrd="0" destOrd="1" presId="urn:microsoft.com/office/officeart/2005/8/layout/radial2"/>
    <dgm:cxn modelId="{2E91982E-7DA8-4978-BF40-2996313B8858}" srcId="{53EFAC9C-9666-4D6E-9C0A-9489924DDD6D}" destId="{705D4137-2F44-4A61-8EED-8C8CF00F4353}" srcOrd="2" destOrd="0" parTransId="{2FA150C3-5B17-4C9C-ACF5-23002813C23B}" sibTransId="{A62A6947-B149-463A-9FBF-31CD7AB18A71}"/>
    <dgm:cxn modelId="{D28DE1BB-4BFD-43E2-BB51-D4A900FE9E6E}" type="presOf" srcId="{5A62AE31-E485-44E3-8A06-C291ADEAAAAA}" destId="{C3C2A582-E2A6-478E-9889-A82128D31AF4}" srcOrd="0" destOrd="0" presId="urn:microsoft.com/office/officeart/2005/8/layout/radial2"/>
    <dgm:cxn modelId="{1F7572A0-9C3D-43BB-8A03-EE64FF67E603}" type="presOf" srcId="{1F55DB37-CC83-4DA7-8C6B-124574EE6957}" destId="{05D33549-B5C9-4177-8CC6-C6354E174F62}" srcOrd="0" destOrd="0" presId="urn:microsoft.com/office/officeart/2005/8/layout/radial2"/>
    <dgm:cxn modelId="{34254C73-A7D2-4832-9DA0-8C5F99A2993A}" srcId="{40B930CC-7886-4161-88B7-6CE4ED9DD443}" destId="{1F55DB37-CC83-4DA7-8C6B-124574EE6957}" srcOrd="2" destOrd="0" parTransId="{385F0331-D2B0-46CF-BE57-B7FF7C1350AB}" sibTransId="{6F4E1F1E-5A44-47EE-A2BD-9D81744195D3}"/>
    <dgm:cxn modelId="{226CD94F-5A00-4D29-9CAA-CA167CB1659C}" type="presOf" srcId="{DC78DAD3-9FC6-49B4-A83D-3E322EEED0A6}" destId="{DB0861E9-7AF7-43C4-89FD-96506DB6CDE6}" srcOrd="0" destOrd="0" presId="urn:microsoft.com/office/officeart/2005/8/layout/radial2"/>
    <dgm:cxn modelId="{D169AA52-A170-4648-A3AB-F2483A386FF8}" type="presOf" srcId="{033E0E96-5937-4C4F-AFE6-A37794F08D5E}" destId="{D0C33D35-509F-4D4E-82D0-1B744C705E0C}" srcOrd="0" destOrd="0" presId="urn:microsoft.com/office/officeart/2005/8/layout/radial2"/>
    <dgm:cxn modelId="{75BD6BA6-FC6F-4785-ACC9-2F651CF0B7A4}" type="presOf" srcId="{53EFAC9C-9666-4D6E-9C0A-9489924DDD6D}" destId="{7B7CCCD6-B818-4FFF-A17C-C5DB442A2993}" srcOrd="0" destOrd="0" presId="urn:microsoft.com/office/officeart/2005/8/layout/radial2"/>
    <dgm:cxn modelId="{FA904172-9873-4CBE-BC99-703173A14E7F}" srcId="{40B930CC-7886-4161-88B7-6CE4ED9DD443}" destId="{8F2128F9-759D-4D68-8B38-FA0C488A78AB}" srcOrd="3" destOrd="0" parTransId="{033E0E96-5937-4C4F-AFE6-A37794F08D5E}" sibTransId="{17C11680-007B-4E8A-B2CB-AEB883A174F2}"/>
    <dgm:cxn modelId="{01E0514E-8916-40BB-9283-302C8F150BD8}" srcId="{53EFAC9C-9666-4D6E-9C0A-9489924DDD6D}" destId="{A2056ACD-BA46-4017-BB60-5224ADA648DD}" srcOrd="0" destOrd="0" parTransId="{D4DCF750-27A8-4263-91D1-76D5C85E2E26}" sibTransId="{1BD0699D-5686-4203-8A17-359FBB01F897}"/>
    <dgm:cxn modelId="{B03F2163-5B5F-4DA4-932C-675F2D5F2E23}" srcId="{40B930CC-7886-4161-88B7-6CE4ED9DD443}" destId="{53EFAC9C-9666-4D6E-9C0A-9489924DDD6D}" srcOrd="1" destOrd="0" parTransId="{EA5C453E-F72D-43C0-A9E4-6970F3E1869D}" sibTransId="{92ADB668-8144-4337-9B5A-851B716A421A}"/>
    <dgm:cxn modelId="{ECADA01C-B8FC-4191-AB82-74AB8F0F6521}" type="presParOf" srcId="{AA9C3F84-B722-4C3D-B192-908366BE8C92}" destId="{BD42DDC9-6C05-467B-8B36-D96870239C4D}" srcOrd="0" destOrd="0" presId="urn:microsoft.com/office/officeart/2005/8/layout/radial2"/>
    <dgm:cxn modelId="{55CC3A2D-72DC-4FA4-BBBA-24D3A61D7C38}" type="presParOf" srcId="{BD42DDC9-6C05-467B-8B36-D96870239C4D}" destId="{E440164D-4C4E-47A9-8382-FBC1A580252C}" srcOrd="0" destOrd="0" presId="urn:microsoft.com/office/officeart/2005/8/layout/radial2"/>
    <dgm:cxn modelId="{E914CA63-8F22-4EF9-9855-DA4FAF2B49CD}" type="presParOf" srcId="{E440164D-4C4E-47A9-8382-FBC1A580252C}" destId="{2AE6DB1D-EB9A-4535-AFA0-0082869325F8}" srcOrd="0" destOrd="0" presId="urn:microsoft.com/office/officeart/2005/8/layout/radial2"/>
    <dgm:cxn modelId="{6B91BEC4-F496-4307-8B8B-898A221AF552}" type="presParOf" srcId="{E440164D-4C4E-47A9-8382-FBC1A580252C}" destId="{1BEAEE6C-2BD2-4F77-8031-40574F051ECC}" srcOrd="1" destOrd="0" presId="urn:microsoft.com/office/officeart/2005/8/layout/radial2"/>
    <dgm:cxn modelId="{B40F007E-9B34-468B-BFD6-BA09E56A3241}" type="presParOf" srcId="{BD42DDC9-6C05-467B-8B36-D96870239C4D}" destId="{DB0861E9-7AF7-43C4-89FD-96506DB6CDE6}" srcOrd="1" destOrd="0" presId="urn:microsoft.com/office/officeart/2005/8/layout/radial2"/>
    <dgm:cxn modelId="{CF1018AE-BD88-41E0-B689-CF2075E45933}" type="presParOf" srcId="{BD42DDC9-6C05-467B-8B36-D96870239C4D}" destId="{D0D8CB7F-2955-4F98-A676-108FB84282D2}" srcOrd="2" destOrd="0" presId="urn:microsoft.com/office/officeart/2005/8/layout/radial2"/>
    <dgm:cxn modelId="{CEE78B9E-382D-46A6-B39B-765FAF7C50F3}" type="presParOf" srcId="{D0D8CB7F-2955-4F98-A676-108FB84282D2}" destId="{C3C2A582-E2A6-478E-9889-A82128D31AF4}" srcOrd="0" destOrd="0" presId="urn:microsoft.com/office/officeart/2005/8/layout/radial2"/>
    <dgm:cxn modelId="{F43D5EE6-FE6E-4E06-9605-81DC089B4EC0}" type="presParOf" srcId="{D0D8CB7F-2955-4F98-A676-108FB84282D2}" destId="{5DD0F59C-EDA3-4061-999C-EED879836476}" srcOrd="1" destOrd="0" presId="urn:microsoft.com/office/officeart/2005/8/layout/radial2"/>
    <dgm:cxn modelId="{123E65AB-455B-45E9-AB3E-491676C97D52}" type="presParOf" srcId="{BD42DDC9-6C05-467B-8B36-D96870239C4D}" destId="{EB547BFF-5C60-4E0C-AD0F-3D27D715B421}" srcOrd="3" destOrd="0" presId="urn:microsoft.com/office/officeart/2005/8/layout/radial2"/>
    <dgm:cxn modelId="{7F752BC5-9169-426B-BE06-80096BC19D66}" type="presParOf" srcId="{BD42DDC9-6C05-467B-8B36-D96870239C4D}" destId="{32FAE39D-AE6D-4978-A028-3F961828E1A4}" srcOrd="4" destOrd="0" presId="urn:microsoft.com/office/officeart/2005/8/layout/radial2"/>
    <dgm:cxn modelId="{DF5C9A6B-3019-4309-97F6-522ABB0086F1}" type="presParOf" srcId="{32FAE39D-AE6D-4978-A028-3F961828E1A4}" destId="{7B7CCCD6-B818-4FFF-A17C-C5DB442A2993}" srcOrd="0" destOrd="0" presId="urn:microsoft.com/office/officeart/2005/8/layout/radial2"/>
    <dgm:cxn modelId="{33236A06-758A-42AB-BABB-2D3B773BD9CD}" type="presParOf" srcId="{32FAE39D-AE6D-4978-A028-3F961828E1A4}" destId="{DE6A712C-A420-428E-A37E-25EC68FD37A6}" srcOrd="1" destOrd="0" presId="urn:microsoft.com/office/officeart/2005/8/layout/radial2"/>
    <dgm:cxn modelId="{4AF07F99-08F6-4ABB-B034-276C46D1B52C}" type="presParOf" srcId="{BD42DDC9-6C05-467B-8B36-D96870239C4D}" destId="{18A0C496-15AF-4307-B1FD-0F7ED902D0FF}" srcOrd="5" destOrd="0" presId="urn:microsoft.com/office/officeart/2005/8/layout/radial2"/>
    <dgm:cxn modelId="{D51C02BC-576F-402A-8884-626F14E82262}" type="presParOf" srcId="{BD42DDC9-6C05-467B-8B36-D96870239C4D}" destId="{CB2C0817-8E5B-4AB6-9800-ED447B9C6EE9}" srcOrd="6" destOrd="0" presId="urn:microsoft.com/office/officeart/2005/8/layout/radial2"/>
    <dgm:cxn modelId="{8F9DAC02-D184-41A9-8517-5D589BB92CAB}" type="presParOf" srcId="{CB2C0817-8E5B-4AB6-9800-ED447B9C6EE9}" destId="{05D33549-B5C9-4177-8CC6-C6354E174F62}" srcOrd="0" destOrd="0" presId="urn:microsoft.com/office/officeart/2005/8/layout/radial2"/>
    <dgm:cxn modelId="{3389B69A-F2DD-4103-9D64-A7F7047E73AA}" type="presParOf" srcId="{CB2C0817-8E5B-4AB6-9800-ED447B9C6EE9}" destId="{038CDF0E-FD0E-4C23-B5E6-6A8E70926109}" srcOrd="1" destOrd="0" presId="urn:microsoft.com/office/officeart/2005/8/layout/radial2"/>
    <dgm:cxn modelId="{47EB3774-5957-49B5-A5F4-F81AD275AD4A}" type="presParOf" srcId="{BD42DDC9-6C05-467B-8B36-D96870239C4D}" destId="{D0C33D35-509F-4D4E-82D0-1B744C705E0C}" srcOrd="7" destOrd="0" presId="urn:microsoft.com/office/officeart/2005/8/layout/radial2"/>
    <dgm:cxn modelId="{9395FD8D-D2C4-40B1-AB11-8D4755053410}" type="presParOf" srcId="{BD42DDC9-6C05-467B-8B36-D96870239C4D}" destId="{752775F7-3BD8-4542-AD3E-FB0B4CABADF6}" srcOrd="8" destOrd="0" presId="urn:microsoft.com/office/officeart/2005/8/layout/radial2"/>
    <dgm:cxn modelId="{72DD4B7E-E479-4129-AEC3-AA51CBF90B5D}" type="presParOf" srcId="{752775F7-3BD8-4542-AD3E-FB0B4CABADF6}" destId="{FE509BF9-642C-4DD1-91CA-E4E9C6CA2FEF}" srcOrd="0" destOrd="0" presId="urn:microsoft.com/office/officeart/2005/8/layout/radial2"/>
    <dgm:cxn modelId="{1EF4AEA6-453C-496A-B794-44FAD1236352}" type="presParOf" srcId="{752775F7-3BD8-4542-AD3E-FB0B4CABADF6}" destId="{A2B17778-DAA8-4653-845F-9748BF63932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4E584-6EBB-4DC4-AE80-FDCC1B4E6B78}">
      <dsp:nvSpPr>
        <dsp:cNvPr id="0" name=""/>
        <dsp:cNvSpPr/>
      </dsp:nvSpPr>
      <dsp:spPr>
        <a:xfrm>
          <a:off x="2452627" y="-139632"/>
          <a:ext cx="3490970" cy="3360337"/>
        </a:xfrm>
        <a:prstGeom prst="ellipse">
          <a:avLst/>
        </a:prstGeom>
        <a:solidFill>
          <a:srgbClr val="00A79D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Cost  (of Care + Cost of doing business)</a:t>
          </a:r>
        </a:p>
      </dsp:txBody>
      <dsp:txXfrm>
        <a:off x="2918090" y="448426"/>
        <a:ext cx="2560045" cy="1512151"/>
      </dsp:txXfrm>
    </dsp:sp>
    <dsp:sp modelId="{327D45DC-0094-40A3-88EC-C80D3CAA7B14}">
      <dsp:nvSpPr>
        <dsp:cNvPr id="0" name=""/>
        <dsp:cNvSpPr/>
      </dsp:nvSpPr>
      <dsp:spPr>
        <a:xfrm>
          <a:off x="3962397" y="1643126"/>
          <a:ext cx="3578971" cy="3331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Right amount of care being delivered</a:t>
          </a:r>
        </a:p>
      </dsp:txBody>
      <dsp:txXfrm>
        <a:off x="5056966" y="2503865"/>
        <a:ext cx="2147383" cy="1832543"/>
      </dsp:txXfrm>
    </dsp:sp>
    <dsp:sp modelId="{0A51174E-360C-461A-A83B-91247A1BA913}">
      <dsp:nvSpPr>
        <dsp:cNvPr id="0" name=""/>
        <dsp:cNvSpPr/>
      </dsp:nvSpPr>
      <dsp:spPr>
        <a:xfrm>
          <a:off x="1179643" y="1756329"/>
          <a:ext cx="3912223" cy="324863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Quality (Outcomes of Care + Satisfaction)</a:t>
          </a:r>
        </a:p>
      </dsp:txBody>
      <dsp:txXfrm>
        <a:off x="1548044" y="2595560"/>
        <a:ext cx="2347334" cy="1786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446EF-818F-40D3-8E80-8597787AE77A}">
      <dsp:nvSpPr>
        <dsp:cNvPr id="0" name=""/>
        <dsp:cNvSpPr/>
      </dsp:nvSpPr>
      <dsp:spPr>
        <a:xfrm>
          <a:off x="3314342" y="2341165"/>
          <a:ext cx="2857857" cy="32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306"/>
              </a:lnTo>
              <a:lnTo>
                <a:pt x="2857857" y="163306"/>
              </a:lnTo>
              <a:lnTo>
                <a:pt x="2857857" y="32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7D063-2F8D-4E7D-84A4-4177C8A6BA2E}">
      <dsp:nvSpPr>
        <dsp:cNvPr id="0" name=""/>
        <dsp:cNvSpPr/>
      </dsp:nvSpPr>
      <dsp:spPr>
        <a:xfrm>
          <a:off x="3268622" y="2341165"/>
          <a:ext cx="91440" cy="324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06"/>
              </a:lnTo>
              <a:lnTo>
                <a:pt x="74652" y="163306"/>
              </a:lnTo>
              <a:lnTo>
                <a:pt x="74652" y="32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61541-75A9-47C6-9DAB-80DE8AD9270A}">
      <dsp:nvSpPr>
        <dsp:cNvPr id="0" name=""/>
        <dsp:cNvSpPr/>
      </dsp:nvSpPr>
      <dsp:spPr>
        <a:xfrm>
          <a:off x="514349" y="2341165"/>
          <a:ext cx="2799992" cy="324040"/>
        </a:xfrm>
        <a:custGeom>
          <a:avLst/>
          <a:gdLst/>
          <a:ahLst/>
          <a:cxnLst/>
          <a:rect l="0" t="0" r="0" b="0"/>
          <a:pathLst>
            <a:path>
              <a:moveTo>
                <a:pt x="2799992" y="0"/>
              </a:moveTo>
              <a:lnTo>
                <a:pt x="2799992" y="163306"/>
              </a:lnTo>
              <a:lnTo>
                <a:pt x="0" y="163306"/>
              </a:lnTo>
              <a:lnTo>
                <a:pt x="0" y="324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829DE-6944-4420-9FBF-CCDDE5A27859}">
      <dsp:nvSpPr>
        <dsp:cNvPr id="0" name=""/>
        <dsp:cNvSpPr/>
      </dsp:nvSpPr>
      <dsp:spPr>
        <a:xfrm>
          <a:off x="2857857" y="1312465"/>
          <a:ext cx="912971" cy="10286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A58AF6-8ADC-480E-8812-2C36102CD907}">
      <dsp:nvSpPr>
        <dsp:cNvPr id="0" name=""/>
        <dsp:cNvSpPr/>
      </dsp:nvSpPr>
      <dsp:spPr>
        <a:xfrm>
          <a:off x="3828692" y="1309893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Value Proposition</a:t>
          </a:r>
        </a:p>
      </dsp:txBody>
      <dsp:txXfrm>
        <a:off x="3828692" y="1309893"/>
        <a:ext cx="1543050" cy="1028699"/>
      </dsp:txXfrm>
    </dsp:sp>
    <dsp:sp modelId="{E97A5EB9-A66D-407E-AD88-1615550D6A2D}">
      <dsp:nvSpPr>
        <dsp:cNvPr id="0" name=""/>
        <dsp:cNvSpPr/>
      </dsp:nvSpPr>
      <dsp:spPr>
        <a:xfrm>
          <a:off x="0" y="2665206"/>
          <a:ext cx="1028699" cy="102869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807DC-DE18-4446-939B-704942B74B65}">
      <dsp:nvSpPr>
        <dsp:cNvPr id="0" name=""/>
        <dsp:cNvSpPr/>
      </dsp:nvSpPr>
      <dsp:spPr>
        <a:xfrm>
          <a:off x="1028699" y="2662634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Resonate</a:t>
          </a:r>
        </a:p>
      </dsp:txBody>
      <dsp:txXfrm>
        <a:off x="1028699" y="2662634"/>
        <a:ext cx="1543050" cy="1028699"/>
      </dsp:txXfrm>
    </dsp:sp>
    <dsp:sp modelId="{45DD18F0-B4ED-4C2E-8682-C8C1FFEBAAFC}">
      <dsp:nvSpPr>
        <dsp:cNvPr id="0" name=""/>
        <dsp:cNvSpPr/>
      </dsp:nvSpPr>
      <dsp:spPr>
        <a:xfrm>
          <a:off x="2828924" y="2665206"/>
          <a:ext cx="1028699" cy="102869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0BAF9-7864-49D5-AFBC-115C6AF03BE9}">
      <dsp:nvSpPr>
        <dsp:cNvPr id="0" name=""/>
        <dsp:cNvSpPr/>
      </dsp:nvSpPr>
      <dsp:spPr>
        <a:xfrm>
          <a:off x="3857624" y="2662634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Substantiate</a:t>
          </a:r>
        </a:p>
      </dsp:txBody>
      <dsp:txXfrm>
        <a:off x="3857624" y="2662634"/>
        <a:ext cx="1543050" cy="1028699"/>
      </dsp:txXfrm>
    </dsp:sp>
    <dsp:sp modelId="{0FFDB9EB-10AB-4C6C-ACA4-DDA9AC5965CE}">
      <dsp:nvSpPr>
        <dsp:cNvPr id="0" name=""/>
        <dsp:cNvSpPr/>
      </dsp:nvSpPr>
      <dsp:spPr>
        <a:xfrm>
          <a:off x="5657849" y="2665206"/>
          <a:ext cx="1028699" cy="10286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D5524-340F-4FA5-9259-82D3A28955F5}">
      <dsp:nvSpPr>
        <dsp:cNvPr id="0" name=""/>
        <dsp:cNvSpPr/>
      </dsp:nvSpPr>
      <dsp:spPr>
        <a:xfrm>
          <a:off x="6686550" y="2662634"/>
          <a:ext cx="1543050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Differentiate</a:t>
          </a:r>
        </a:p>
      </dsp:txBody>
      <dsp:txXfrm>
        <a:off x="6686550" y="2662634"/>
        <a:ext cx="1543050" cy="1028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33D35-509F-4D4E-82D0-1B744C705E0C}">
      <dsp:nvSpPr>
        <dsp:cNvPr id="0" name=""/>
        <dsp:cNvSpPr/>
      </dsp:nvSpPr>
      <dsp:spPr>
        <a:xfrm rot="3672078">
          <a:off x="2226099" y="4336123"/>
          <a:ext cx="1089160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089160" y="25664"/>
              </a:lnTo>
            </a:path>
          </a:pathLst>
        </a:custGeom>
        <a:noFill/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0C496-15AF-4307-B1FD-0F7ED902D0FF}">
      <dsp:nvSpPr>
        <dsp:cNvPr id="0" name=""/>
        <dsp:cNvSpPr/>
      </dsp:nvSpPr>
      <dsp:spPr>
        <a:xfrm rot="1307195">
          <a:off x="2857359" y="3500443"/>
          <a:ext cx="774527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774527" y="25664"/>
              </a:lnTo>
            </a:path>
          </a:pathLst>
        </a:custGeom>
        <a:noFill/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547BFF-5C60-4E0C-AD0F-3D27D715B421}">
      <dsp:nvSpPr>
        <dsp:cNvPr id="0" name=""/>
        <dsp:cNvSpPr/>
      </dsp:nvSpPr>
      <dsp:spPr>
        <a:xfrm rot="20118244">
          <a:off x="2879359" y="2611771"/>
          <a:ext cx="123791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23791" y="25664"/>
              </a:lnTo>
            </a:path>
          </a:pathLst>
        </a:custGeom>
        <a:noFill/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861E9-7AF7-43C4-89FD-96506DB6CDE6}">
      <dsp:nvSpPr>
        <dsp:cNvPr id="0" name=""/>
        <dsp:cNvSpPr/>
      </dsp:nvSpPr>
      <dsp:spPr>
        <a:xfrm rot="17927922">
          <a:off x="2226099" y="1708547"/>
          <a:ext cx="1089160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1089160" y="25664"/>
              </a:lnTo>
            </a:path>
          </a:pathLst>
        </a:custGeom>
        <a:noFill/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AEE6C-2BD2-4F77-8031-40574F051ECC}">
      <dsp:nvSpPr>
        <dsp:cNvPr id="0" name=""/>
        <dsp:cNvSpPr/>
      </dsp:nvSpPr>
      <dsp:spPr>
        <a:xfrm>
          <a:off x="1201951" y="2194980"/>
          <a:ext cx="1686367" cy="17540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2A582-E2A6-478E-9889-A82128D31AF4}">
      <dsp:nvSpPr>
        <dsp:cNvPr id="0" name=""/>
        <dsp:cNvSpPr/>
      </dsp:nvSpPr>
      <dsp:spPr>
        <a:xfrm>
          <a:off x="2686292" y="1692"/>
          <a:ext cx="1338040" cy="1338040"/>
        </a:xfrm>
        <a:prstGeom prst="ellipse">
          <a:avLst/>
        </a:prstGeom>
        <a:solidFill>
          <a:srgbClr val="00A79D"/>
        </a:solidFill>
        <a:ln w="12700" cap="flat" cmpd="sng" algn="ctr">
          <a:solidFill>
            <a:srgbClr val="00A79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bg1"/>
              </a:solidFill>
            </a:rPr>
            <a:t>Regulatory and Licensing Bodies</a:t>
          </a:r>
        </a:p>
      </dsp:txBody>
      <dsp:txXfrm>
        <a:off x="2882243" y="197643"/>
        <a:ext cx="946138" cy="946138"/>
      </dsp:txXfrm>
    </dsp:sp>
    <dsp:sp modelId="{7B7CCCD6-B818-4FFF-A17C-C5DB442A2993}">
      <dsp:nvSpPr>
        <dsp:cNvPr id="0" name=""/>
        <dsp:cNvSpPr/>
      </dsp:nvSpPr>
      <dsp:spPr>
        <a:xfrm>
          <a:off x="2904248" y="1625763"/>
          <a:ext cx="1564249" cy="1338040"/>
        </a:xfrm>
        <a:prstGeom prst="ellipse">
          <a:avLst/>
        </a:prstGeom>
        <a:solidFill>
          <a:srgbClr val="00A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Referrals and Payers ($)</a:t>
          </a:r>
        </a:p>
      </dsp:txBody>
      <dsp:txXfrm>
        <a:off x="3133327" y="1821714"/>
        <a:ext cx="1106091" cy="946138"/>
      </dsp:txXfrm>
    </dsp:sp>
    <dsp:sp modelId="{DE6A712C-A420-428E-A37E-25EC68FD37A6}">
      <dsp:nvSpPr>
        <dsp:cNvPr id="0" name=""/>
        <dsp:cNvSpPr/>
      </dsp:nvSpPr>
      <dsp:spPr>
        <a:xfrm>
          <a:off x="4319541" y="1625763"/>
          <a:ext cx="2346374" cy="133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Insurance Company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Health Home/HARP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DOH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City/County/State </a:t>
          </a:r>
        </a:p>
      </dsp:txBody>
      <dsp:txXfrm>
        <a:off x="4319541" y="1625763"/>
        <a:ext cx="2346374" cy="1338040"/>
      </dsp:txXfrm>
    </dsp:sp>
    <dsp:sp modelId="{05D33549-B5C9-4177-8CC6-C6354E174F62}">
      <dsp:nvSpPr>
        <dsp:cNvPr id="0" name=""/>
        <dsp:cNvSpPr/>
      </dsp:nvSpPr>
      <dsp:spPr>
        <a:xfrm>
          <a:off x="3556439" y="3249127"/>
          <a:ext cx="1338040" cy="1338040"/>
        </a:xfrm>
        <a:prstGeom prst="ellipse">
          <a:avLst/>
        </a:prstGeom>
        <a:solidFill>
          <a:srgbClr val="00A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Clients + Consumers</a:t>
          </a:r>
        </a:p>
      </dsp:txBody>
      <dsp:txXfrm>
        <a:off x="3752390" y="3445078"/>
        <a:ext cx="946138" cy="946138"/>
      </dsp:txXfrm>
    </dsp:sp>
    <dsp:sp modelId="{FE509BF9-642C-4DD1-91CA-E4E9C6CA2FEF}">
      <dsp:nvSpPr>
        <dsp:cNvPr id="0" name=""/>
        <dsp:cNvSpPr/>
      </dsp:nvSpPr>
      <dsp:spPr>
        <a:xfrm>
          <a:off x="2686292" y="4756267"/>
          <a:ext cx="1338040" cy="1338040"/>
        </a:xfrm>
        <a:prstGeom prst="ellipse">
          <a:avLst/>
        </a:prstGeom>
        <a:solidFill>
          <a:srgbClr val="00A7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</a:t>
          </a:r>
        </a:p>
      </dsp:txBody>
      <dsp:txXfrm>
        <a:off x="2882243" y="4952218"/>
        <a:ext cx="946138" cy="946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B7F18-9B34-4B1D-900F-D49A8AAAAD3D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0A6B-24CA-492F-9BF0-B1176F28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11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B8FA75-6032-4F48-995B-39DC2060D732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E3BF9C-EC77-4236-A192-4A47D04D0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81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7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22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Productivity</a:t>
            </a:r>
            <a:r>
              <a:rPr lang="en-US" baseline="0" dirty="0"/>
              <a:t> data = how many clients does each worker see per day, per week per month, how many outreach vs, engaged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88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7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0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9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#, % of children with &lt;2 visits to the emergency room – what is baseline</a:t>
            </a:r>
            <a:r>
              <a:rPr lang="en-US" sz="1200" baseline="0" dirty="0"/>
              <a:t> for your population now?  Do you know if your clients have less?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7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6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3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today, hypothesize</a:t>
            </a:r>
            <a:r>
              <a:rPr lang="en-US" baseline="0" dirty="0"/>
              <a:t> the 3 bullet points given what you know.  Take this back to your agency, complete charts on slides 17-20 and see if it changes your value prop.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3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5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81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81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52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1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8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2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9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9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3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14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BF9C-EC77-4236-A192-4A47D04D0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4164-F8B9-4415-88CD-92B00B5B2D51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A5D32-3923-447F-B6AA-152C7F7B2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0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1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8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1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6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3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9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2366-31AB-4D18-8F80-6DFE159352F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C5994-1056-4114-ADE9-07D03B8CD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hyperlink" Target="mailto:hmilch@ccnyinc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3104977"/>
            <a:ext cx="7050088" cy="1023938"/>
          </a:xfrm>
        </p:spPr>
        <p:txBody>
          <a:bodyPr>
            <a:noAutofit/>
          </a:bodyPr>
          <a:lstStyle/>
          <a:p>
            <a:pPr algn="ctr"/>
            <a:br>
              <a:rPr lang="en-US" sz="3600" dirty="0">
                <a:solidFill>
                  <a:srgbClr val="00A79D"/>
                </a:solidFill>
              </a:rPr>
            </a:br>
            <a:r>
              <a:rPr lang="en-US" sz="3600" b="1" dirty="0">
                <a:solidFill>
                  <a:srgbClr val="00A79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Is a Human Service Value Proposition</a:t>
            </a:r>
            <a:endParaRPr lang="en-US" sz="2800" b="1" dirty="0">
              <a:solidFill>
                <a:srgbClr val="00A79D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591344" y="4343400"/>
            <a:ext cx="7848600" cy="990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333366"/>
                </a:solidFill>
              </a:rPr>
              <a:t>Heidi A. Milch, LMSW	</a:t>
            </a:r>
          </a:p>
          <a:p>
            <a:pPr algn="ctr"/>
            <a:r>
              <a:rPr lang="en-US" sz="2400" b="1" dirty="0">
                <a:solidFill>
                  <a:srgbClr val="333366"/>
                </a:solidFill>
              </a:rPr>
              <a:t>Executive Director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54" y="5334000"/>
            <a:ext cx="387858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44" y="228600"/>
            <a:ext cx="7772400" cy="220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7149816"/>
              </p:ext>
            </p:extLst>
          </p:nvPr>
        </p:nvGraphicFramePr>
        <p:xfrm>
          <a:off x="304800" y="228600"/>
          <a:ext cx="8382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ight Brace 4"/>
          <p:cNvSpPr/>
          <p:nvPr/>
        </p:nvSpPr>
        <p:spPr>
          <a:xfrm>
            <a:off x="5991542" y="1780095"/>
            <a:ext cx="384048" cy="1371600"/>
          </a:xfrm>
          <a:prstGeom prst="rightBrace">
            <a:avLst/>
          </a:prstGeom>
          <a:ln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5254752" y="3505200"/>
            <a:ext cx="384048" cy="1371600"/>
          </a:xfrm>
          <a:prstGeom prst="rightBrace">
            <a:avLst/>
          </a:prstGeom>
          <a:ln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419600" y="5029200"/>
            <a:ext cx="384048" cy="1371600"/>
          </a:xfrm>
          <a:prstGeom prst="rightBrace">
            <a:avLst/>
          </a:prstGeom>
          <a:ln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5590" y="1993300"/>
            <a:ext cx="2311210" cy="12977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366"/>
                </a:solidFill>
              </a:rPr>
              <a:t>Requires data that measures the Triple Aim (cost, quality and satisfaction)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5000" y="3731443"/>
            <a:ext cx="2895600" cy="1297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366"/>
                </a:solidFill>
              </a:rPr>
              <a:t>Requires data that shows effectiveness, customer service and satisfaction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3648" y="5228734"/>
            <a:ext cx="3578352" cy="1297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366"/>
                </a:solidFill>
              </a:rPr>
              <a:t>Requires data that shows inclusion of community stakeholders in processes, quality, cost and client satisfaction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40767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Agency XYZ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5254752" y="288829"/>
            <a:ext cx="384048" cy="1371600"/>
          </a:xfrm>
          <a:prstGeom prst="rightBrace">
            <a:avLst/>
          </a:prstGeom>
          <a:ln>
            <a:solidFill>
              <a:srgbClr val="33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43814" y="362672"/>
            <a:ext cx="2866786" cy="1297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333366"/>
                </a:solidFill>
              </a:rPr>
              <a:t>Requires process (business and clinical), quality,  satisfaction and financial data</a:t>
            </a:r>
          </a:p>
        </p:txBody>
      </p:sp>
      <p:sp>
        <p:nvSpPr>
          <p:cNvPr id="3" name="Rectangle 2"/>
          <p:cNvSpPr/>
          <p:nvPr/>
        </p:nvSpPr>
        <p:spPr>
          <a:xfrm rot="20640820">
            <a:off x="347579" y="523964"/>
            <a:ext cx="2515662" cy="1637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WHO IS YOUR CUSTOMER?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Different Customers will need different data in value proposition!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82938" y="533400"/>
            <a:ext cx="11913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-Dept. of Education</a:t>
            </a:r>
          </a:p>
          <a:p>
            <a:r>
              <a:rPr lang="en-US" sz="1000" dirty="0"/>
              <a:t>-DOH</a:t>
            </a:r>
          </a:p>
          <a:p>
            <a:r>
              <a:rPr lang="en-US" sz="1000" dirty="0"/>
              <a:t>-OPWDD</a:t>
            </a:r>
          </a:p>
          <a:p>
            <a:r>
              <a:rPr lang="en-US" sz="1000" dirty="0"/>
              <a:t>-OASAS</a:t>
            </a:r>
          </a:p>
          <a:p>
            <a:r>
              <a:rPr lang="en-US" sz="1000" dirty="0"/>
              <a:t>-OMH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482" y="63246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0811"/>
            <a:ext cx="8382000" cy="7159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A79D"/>
                </a:solidFill>
              </a:rPr>
              <a:t>Example</a:t>
            </a:r>
            <a:r>
              <a:rPr lang="en-US" sz="3200" dirty="0">
                <a:solidFill>
                  <a:srgbClr val="333366"/>
                </a:solidFill>
              </a:rPr>
              <a:t>: Customer is DSRIP interested in improving outcomes in maternal child health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8971" y="1001712"/>
            <a:ext cx="4040188" cy="6746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400" u="sng" dirty="0">
                <a:solidFill>
                  <a:srgbClr val="333366"/>
                </a:solidFill>
              </a:rPr>
              <a:t>“Pains”</a:t>
            </a:r>
          </a:p>
          <a:p>
            <a:pPr algn="ctr"/>
            <a:r>
              <a:rPr lang="en-US" dirty="0"/>
              <a:t>(frustration, costs, risks the customer has)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r>
              <a:rPr lang="en-US" dirty="0"/>
              <a:t>High Costs </a:t>
            </a:r>
          </a:p>
          <a:p>
            <a:r>
              <a:rPr lang="en-US" dirty="0"/>
              <a:t>Silos of Care</a:t>
            </a:r>
          </a:p>
          <a:p>
            <a:r>
              <a:rPr lang="en-US" dirty="0"/>
              <a:t>Regulatory requirements for service delivery and reporting</a:t>
            </a:r>
          </a:p>
          <a:p>
            <a:r>
              <a:rPr lang="en-US" dirty="0"/>
              <a:t>Preventable hospital admissions </a:t>
            </a:r>
          </a:p>
          <a:p>
            <a:pPr lvl="1"/>
            <a:r>
              <a:rPr lang="en-US" dirty="0"/>
              <a:t>Too much or too little service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4" y="942974"/>
            <a:ext cx="4041775" cy="80962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u="sng" dirty="0">
                <a:solidFill>
                  <a:srgbClr val="333366"/>
                </a:solidFill>
              </a:rPr>
              <a:t>“Goals and Tasks”</a:t>
            </a:r>
          </a:p>
          <a:p>
            <a:pPr algn="ctr"/>
            <a:r>
              <a:rPr lang="en-US" dirty="0"/>
              <a:t>(</a:t>
            </a:r>
            <a:r>
              <a:rPr lang="en-US" sz="1800" dirty="0"/>
              <a:t>what are they trying to achieve</a:t>
            </a:r>
            <a:r>
              <a:rPr lang="en-US" dirty="0"/>
              <a:t>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/>
          </a:bodyPr>
          <a:lstStyle/>
          <a:p>
            <a:r>
              <a:rPr lang="en-US" dirty="0"/>
              <a:t>Satisfied Customers</a:t>
            </a:r>
          </a:p>
          <a:p>
            <a:r>
              <a:rPr lang="en-US" dirty="0"/>
              <a:t>Avoidable poor pregnancy outcomes and subsequent hospitalizations  </a:t>
            </a:r>
          </a:p>
          <a:p>
            <a:r>
              <a:rPr lang="en-US" dirty="0"/>
              <a:t>Increase immunization rates</a:t>
            </a:r>
          </a:p>
          <a:p>
            <a:r>
              <a:rPr lang="en-US" dirty="0"/>
              <a:t>Decrease rate of low-birth weight babies</a:t>
            </a:r>
          </a:p>
          <a:p>
            <a:r>
              <a:rPr lang="en-US" dirty="0"/>
              <a:t>Increase access to quality pre-natal care</a:t>
            </a:r>
          </a:p>
          <a:p>
            <a:r>
              <a:rPr lang="en-US" dirty="0"/>
              <a:t>Integrated physical and behavioral health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756831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What services that you provide will RESONATE with the DSRIP?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What do you do that can address their pains and goals?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410995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0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Proposition Components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/>
              <a:t>DIFFERENTIATE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24" y="2286000"/>
            <a:ext cx="3741178" cy="33623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6851"/>
            <a:ext cx="3887391" cy="823912"/>
          </a:xfrm>
        </p:spPr>
        <p:txBody>
          <a:bodyPr anchor="ctr"/>
          <a:lstStyle/>
          <a:p>
            <a:r>
              <a:rPr lang="en-US" dirty="0"/>
              <a:t>Why you?  How are you different?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24868"/>
            <a:ext cx="3887391" cy="3684588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A clear statement that tells the customer why they should buy from you and not from the competition </a:t>
            </a:r>
          </a:p>
          <a:p>
            <a:pPr lvl="1"/>
            <a:r>
              <a:rPr lang="en-US" dirty="0"/>
              <a:t>Know your customer and what data speaks to them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FF0000"/>
                </a:solidFill>
              </a:rPr>
              <a:t>comparative data </a:t>
            </a:r>
            <a:r>
              <a:rPr lang="en-US" dirty="0"/>
              <a:t>from other providers, rest of state, etc.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6088173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0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Value Proposition Components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SUBSTANTIATE</a:t>
            </a:r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7" y="2362200"/>
            <a:ext cx="3809220" cy="3392555"/>
          </a:xfrm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/>
              <a:t>YOU MUST HAVE DATA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 clear statement that explains how your services delivers specific benefits (quantified value)</a:t>
            </a:r>
          </a:p>
          <a:p>
            <a:pPr lvl="1"/>
            <a:r>
              <a:rPr lang="en-US" b="1" i="1" u="sng" dirty="0">
                <a:solidFill>
                  <a:srgbClr val="FF0000"/>
                </a:solidFill>
              </a:rPr>
              <a:t>How are your clients better from being in your program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OUTCOMES, OUTCOMES, OUTCOMES</a:t>
            </a:r>
          </a:p>
          <a:p>
            <a:pPr lvl="1"/>
            <a:r>
              <a:rPr lang="en-US" dirty="0"/>
              <a:t>Know the outcomes the contracting customer is looking for…..do you have the </a:t>
            </a:r>
            <a:r>
              <a:rPr lang="en-US" b="1" i="1" u="sng" dirty="0">
                <a:solidFill>
                  <a:srgbClr val="FF0000"/>
                </a:solidFill>
              </a:rPr>
              <a:t>data </a:t>
            </a:r>
            <a:r>
              <a:rPr lang="en-US" dirty="0"/>
              <a:t>showing you deliver on what they need?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034201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4600"/>
            <a:ext cx="14017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types of data is needed ?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837" y="2701131"/>
            <a:ext cx="31718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Data</a:t>
            </a:r>
          </a:p>
          <a:p>
            <a:pPr lvl="1"/>
            <a:r>
              <a:rPr lang="en-US" dirty="0"/>
              <a:t>Counts</a:t>
            </a:r>
          </a:p>
          <a:p>
            <a:pPr lvl="1"/>
            <a:r>
              <a:rPr lang="en-US" dirty="0"/>
              <a:t>Fiscal/Cost</a:t>
            </a:r>
          </a:p>
          <a:p>
            <a:pPr lvl="1"/>
            <a:r>
              <a:rPr lang="en-US" dirty="0"/>
              <a:t>Productivity </a:t>
            </a:r>
          </a:p>
          <a:p>
            <a:pPr lvl="1"/>
            <a:r>
              <a:rPr lang="en-US" dirty="0"/>
              <a:t>Satisfaction</a:t>
            </a:r>
          </a:p>
          <a:p>
            <a:pPr lvl="1"/>
            <a:endParaRPr lang="en-US" dirty="0"/>
          </a:p>
          <a:p>
            <a:r>
              <a:rPr lang="en-US" dirty="0"/>
              <a:t>Outcome Data</a:t>
            </a:r>
          </a:p>
          <a:p>
            <a:pPr lvl="1"/>
            <a:r>
              <a:rPr lang="en-US" dirty="0"/>
              <a:t>Changes in client as a result of intervention</a:t>
            </a:r>
          </a:p>
          <a:p>
            <a:pPr lvl="1"/>
            <a:r>
              <a:rPr lang="en-US" dirty="0"/>
              <a:t>Improvements made in target population</a:t>
            </a:r>
          </a:p>
        </p:txBody>
      </p:sp>
    </p:spTree>
    <p:extLst>
      <p:ext uri="{BB962C8B-B14F-4D97-AF65-F5344CB8AC3E}">
        <p14:creationId xmlns:p14="http://schemas.microsoft.com/office/powerpoint/2010/main" val="1911442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336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Examples of Process Data to Have</a:t>
            </a:r>
            <a:br>
              <a:rPr lang="en-US" dirty="0"/>
            </a:br>
            <a:r>
              <a:rPr lang="en-US" sz="1800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</a:t>
            </a:r>
            <a:r>
              <a:rPr lang="en-US" sz="18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800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Needed for performance management</a:t>
            </a:r>
            <a:br>
              <a:rPr lang="en-US" sz="1800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1800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 Needed for Quality Improvement</a:t>
            </a:r>
            <a:br>
              <a:rPr lang="en-US" sz="1800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1800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* Needed to construct a value proposition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53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Fiscal Metrics</a:t>
            </a:r>
          </a:p>
          <a:p>
            <a:r>
              <a:rPr lang="en-US" sz="1600" dirty="0"/>
              <a:t>Income/revenue by program and service line</a:t>
            </a:r>
          </a:p>
          <a:p>
            <a:r>
              <a:rPr lang="en-US" sz="1600" dirty="0"/>
              <a:t>Total cost (</a:t>
            </a:r>
            <a:r>
              <a:rPr lang="en-US" sz="1600" dirty="0" err="1"/>
              <a:t>direct+indirect</a:t>
            </a:r>
            <a:r>
              <a:rPr lang="en-US" sz="1600" dirty="0"/>
              <a:t>) per service unit per program (and then service line, program)</a:t>
            </a:r>
          </a:p>
          <a:p>
            <a:pPr lvl="1"/>
            <a:r>
              <a:rPr lang="en-US" sz="1600" dirty="0"/>
              <a:t>Compare to total reimbursement per service unit and service line</a:t>
            </a:r>
          </a:p>
          <a:p>
            <a:pPr lvl="1"/>
            <a:r>
              <a:rPr lang="en-US" sz="1600" dirty="0"/>
              <a:t>Profit/loss per service line</a:t>
            </a:r>
          </a:p>
          <a:p>
            <a:r>
              <a:rPr lang="en-US" sz="1600" dirty="0"/>
              <a:t>Number of service units billed </a:t>
            </a:r>
          </a:p>
          <a:p>
            <a:pPr lvl="1"/>
            <a:r>
              <a:rPr lang="en-US" sz="1600" dirty="0"/>
              <a:t>Per week, per month</a:t>
            </a:r>
          </a:p>
          <a:p>
            <a:pPr lvl="1"/>
            <a:r>
              <a:rPr lang="en-US" sz="1600" dirty="0"/>
              <a:t>% billing accepted/rejected (and reasons)</a:t>
            </a:r>
          </a:p>
          <a:p>
            <a:pPr lvl="1"/>
            <a:r>
              <a:rPr lang="en-US" sz="1600" dirty="0"/>
              <a:t>By service line</a:t>
            </a:r>
          </a:p>
          <a:p>
            <a:pPr lvl="1"/>
            <a:r>
              <a:rPr lang="en-US" sz="1600" dirty="0"/>
              <a:t>By worker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“Count” Data</a:t>
            </a:r>
          </a:p>
          <a:p>
            <a:r>
              <a:rPr lang="en-US" sz="1600" dirty="0"/>
              <a:t>Number of service units delivered</a:t>
            </a:r>
          </a:p>
          <a:p>
            <a:pPr lvl="1"/>
            <a:r>
              <a:rPr lang="en-US" sz="1600" dirty="0"/>
              <a:t>By service line, worker</a:t>
            </a:r>
          </a:p>
          <a:p>
            <a:r>
              <a:rPr lang="en-US" sz="1600" dirty="0"/>
              <a:t>Number of referrals </a:t>
            </a:r>
          </a:p>
          <a:p>
            <a:pPr lvl="1"/>
            <a:r>
              <a:rPr lang="en-US" sz="1600" dirty="0"/>
              <a:t>By referral source</a:t>
            </a:r>
          </a:p>
          <a:p>
            <a:r>
              <a:rPr lang="en-US" sz="1600" dirty="0"/>
              <a:t>Number of clients seen within XX days of referral</a:t>
            </a:r>
          </a:p>
          <a:p>
            <a:r>
              <a:rPr lang="en-US" sz="1600" dirty="0"/>
              <a:t>Number of reportable client “incidents”</a:t>
            </a:r>
          </a:p>
          <a:p>
            <a:r>
              <a:rPr lang="en-US" sz="1600" dirty="0"/>
              <a:t>Number of clients who return after first visit, second visit</a:t>
            </a:r>
          </a:p>
          <a:p>
            <a:r>
              <a:rPr lang="en-US" sz="1600" dirty="0"/>
              <a:t>Rate of staff turnover (how many hired, how many fired or quit)</a:t>
            </a:r>
          </a:p>
          <a:p>
            <a:pPr lvl="1"/>
            <a:r>
              <a:rPr lang="en-US" sz="1600" dirty="0"/>
              <a:t>By program and supervisor</a:t>
            </a:r>
          </a:p>
          <a:p>
            <a:pPr lvl="1"/>
            <a:r>
              <a:rPr lang="en-US" sz="1600" dirty="0"/>
              <a:t>Cost to “on-board” new staff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228600"/>
            <a:ext cx="171185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68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Examples of Outcome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799"/>
            <a:ext cx="4038600" cy="36941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Defined outcomes</a:t>
            </a:r>
          </a:p>
          <a:p>
            <a:pPr lvl="1"/>
            <a:r>
              <a:rPr lang="en-US" dirty="0"/>
              <a:t>HEDIS and QARR Measures</a:t>
            </a:r>
          </a:p>
          <a:p>
            <a:pPr lvl="2"/>
            <a:r>
              <a:rPr lang="en-US" dirty="0"/>
              <a:t>Decrease in admissions to ER</a:t>
            </a:r>
          </a:p>
          <a:p>
            <a:pPr lvl="2"/>
            <a:r>
              <a:rPr lang="en-US" dirty="0"/>
              <a:t>Decrease in re-admissions to inpatient</a:t>
            </a:r>
          </a:p>
          <a:p>
            <a:pPr lvl="1"/>
            <a:r>
              <a:rPr lang="en-US" dirty="0"/>
              <a:t>NCQA Standards</a:t>
            </a:r>
          </a:p>
          <a:p>
            <a:pPr lvl="1"/>
            <a:r>
              <a:rPr lang="en-US" dirty="0"/>
              <a:t>Accrediting Bodies</a:t>
            </a:r>
          </a:p>
          <a:p>
            <a:pPr lvl="1"/>
            <a:r>
              <a:rPr lang="en-US" dirty="0"/>
              <a:t>EBP Outcome Measures</a:t>
            </a:r>
          </a:p>
          <a:p>
            <a:pPr lvl="1"/>
            <a:r>
              <a:rPr lang="en-US" dirty="0"/>
              <a:t>Regulatory Agencies (OPWDD, OASAS, OCFS, OMH, Dept. of Education, DOH)</a:t>
            </a:r>
          </a:p>
          <a:p>
            <a:pPr lvl="1"/>
            <a:r>
              <a:rPr lang="en-US" dirty="0"/>
              <a:t>DSRIP</a:t>
            </a:r>
          </a:p>
          <a:p>
            <a:pPr lvl="1"/>
            <a:r>
              <a:rPr lang="en-US" dirty="0"/>
              <a:t>Health Homes</a:t>
            </a:r>
          </a:p>
          <a:p>
            <a:pPr lvl="1"/>
            <a:r>
              <a:rPr lang="en-US" dirty="0"/>
              <a:t>Standardized Measures:</a:t>
            </a:r>
          </a:p>
          <a:p>
            <a:pPr lvl="2"/>
            <a:r>
              <a:rPr lang="en-US" dirty="0"/>
              <a:t>CANS-NY, PHQ-9, </a:t>
            </a:r>
            <a:r>
              <a:rPr lang="en-US" dirty="0" err="1"/>
              <a:t>AQoL</a:t>
            </a:r>
            <a:r>
              <a:rPr lang="en-US" dirty="0"/>
              <a:t>, etc. 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467" y="2743200"/>
            <a:ext cx="4038600" cy="21336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Agency Outcomes</a:t>
            </a:r>
          </a:p>
          <a:p>
            <a:pPr lvl="1"/>
            <a:r>
              <a:rPr lang="en-US" dirty="0"/>
              <a:t>Outcomes that Measure Mission</a:t>
            </a:r>
          </a:p>
          <a:p>
            <a:pPr lvl="1"/>
            <a:r>
              <a:rPr lang="en-US" dirty="0"/>
              <a:t>Agency defined outcome measures</a:t>
            </a:r>
          </a:p>
          <a:p>
            <a:pPr lvl="1"/>
            <a:r>
              <a:rPr lang="en-US" dirty="0"/>
              <a:t>Supervisor/Staff input</a:t>
            </a:r>
          </a:p>
          <a:p>
            <a:pPr lvl="1"/>
            <a:r>
              <a:rPr lang="en-US" dirty="0"/>
              <a:t>Client/Consumer/Customer Achievement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17065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799" y="1219200"/>
            <a:ext cx="7878763" cy="990600"/>
          </a:xfrm>
          <a:prstGeom prst="rect">
            <a:avLst/>
          </a:prstGeom>
          <a:noFill/>
          <a:ln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333366"/>
                </a:solidFill>
              </a:rPr>
              <a:t>Outcome = </a:t>
            </a:r>
            <a:r>
              <a:rPr lang="en-US" sz="1600" dirty="0">
                <a:solidFill>
                  <a:srgbClr val="333366"/>
                </a:solidFill>
              </a:rPr>
              <a:t>client/consumer change in behavior, attitude, knowledge or circumstance </a:t>
            </a:r>
          </a:p>
          <a:p>
            <a:pPr algn="ctr"/>
            <a:r>
              <a:rPr lang="en-US" sz="2400" dirty="0">
                <a:solidFill>
                  <a:srgbClr val="333366"/>
                </a:solidFill>
              </a:rPr>
              <a:t>WHAT ARE YOU TRYING TO ACHIEVE?</a:t>
            </a:r>
          </a:p>
        </p:txBody>
      </p:sp>
    </p:spTree>
    <p:extLst>
      <p:ext uri="{BB962C8B-B14F-4D97-AF65-F5344CB8AC3E}">
        <p14:creationId xmlns:p14="http://schemas.microsoft.com/office/powerpoint/2010/main" val="351654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762000"/>
            <a:ext cx="8153400" cy="53641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u="sng" dirty="0">
                <a:solidFill>
                  <a:srgbClr val="00A79D"/>
                </a:solidFill>
              </a:rPr>
              <a:t>How much did we do </a:t>
            </a:r>
            <a:r>
              <a:rPr lang="en-US" dirty="0"/>
              <a:t>– process data</a:t>
            </a:r>
          </a:p>
          <a:p>
            <a:pPr lvl="2"/>
            <a:r>
              <a:rPr lang="en-US" dirty="0"/>
              <a:t>Counts</a:t>
            </a:r>
          </a:p>
          <a:p>
            <a:pPr lvl="3"/>
            <a:r>
              <a:rPr lang="en-US" dirty="0"/>
              <a:t>People served</a:t>
            </a:r>
          </a:p>
          <a:p>
            <a:pPr lvl="3"/>
            <a:r>
              <a:rPr lang="en-US" dirty="0"/>
              <a:t>Activities completed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rgbClr val="00A79D"/>
                </a:solidFill>
              </a:rPr>
              <a:t>How well did we do it </a:t>
            </a:r>
            <a:r>
              <a:rPr lang="en-US" dirty="0"/>
              <a:t>– process data</a:t>
            </a:r>
          </a:p>
          <a:p>
            <a:pPr lvl="2"/>
            <a:r>
              <a:rPr lang="en-US" dirty="0"/>
              <a:t>Timeliness %</a:t>
            </a:r>
          </a:p>
          <a:p>
            <a:pPr lvl="2"/>
            <a:r>
              <a:rPr lang="en-US" dirty="0"/>
              <a:t>Attendance levels</a:t>
            </a:r>
          </a:p>
          <a:p>
            <a:pPr lvl="2"/>
            <a:r>
              <a:rPr lang="en-US" dirty="0"/>
              <a:t>Satisfaction of customers</a:t>
            </a:r>
          </a:p>
          <a:p>
            <a:pPr lvl="2"/>
            <a:r>
              <a:rPr lang="en-US" dirty="0"/>
              <a:t>Cost per Program, service line, staff</a:t>
            </a:r>
          </a:p>
          <a:p>
            <a:pPr lvl="2"/>
            <a:r>
              <a:rPr lang="en-US" dirty="0"/>
              <a:t>Revenue per Program, service line, staff</a:t>
            </a:r>
          </a:p>
          <a:p>
            <a:pPr lvl="2"/>
            <a:r>
              <a:rPr lang="en-US" dirty="0"/>
              <a:t>Standards met (% of)</a:t>
            </a:r>
          </a:p>
          <a:p>
            <a:pPr marL="457200" lvl="1" indent="0">
              <a:buNone/>
            </a:pPr>
            <a:r>
              <a:rPr lang="en-US" b="1" u="sng" dirty="0">
                <a:solidFill>
                  <a:srgbClr val="00A79D"/>
                </a:solidFill>
              </a:rPr>
              <a:t>Is anyone better off? (what difference did we make</a:t>
            </a:r>
            <a:r>
              <a:rPr lang="en-US" dirty="0"/>
              <a:t>) – outcome data</a:t>
            </a:r>
          </a:p>
          <a:p>
            <a:pPr lvl="2"/>
            <a:r>
              <a:rPr lang="en-US" dirty="0"/>
              <a:t>Behavior Change (#,%)</a:t>
            </a:r>
          </a:p>
          <a:p>
            <a:pPr lvl="3"/>
            <a:r>
              <a:rPr lang="en-US" dirty="0"/>
              <a:t>Decrease in hospitalization rates </a:t>
            </a:r>
          </a:p>
          <a:p>
            <a:pPr lvl="2"/>
            <a:r>
              <a:rPr lang="en-US" dirty="0"/>
              <a:t>Skills Improve (#, %)</a:t>
            </a:r>
          </a:p>
          <a:p>
            <a:pPr lvl="2"/>
            <a:r>
              <a:rPr lang="en-US" dirty="0"/>
              <a:t>Client Achievement (how are they different as a result of your intervention)</a:t>
            </a:r>
          </a:p>
          <a:p>
            <a:pPr lvl="2"/>
            <a:r>
              <a:rPr lang="en-US" dirty="0"/>
              <a:t>Circumstances Change (#,%)</a:t>
            </a:r>
          </a:p>
          <a:p>
            <a:pPr lvl="3"/>
            <a:r>
              <a:rPr lang="en-US" dirty="0"/>
              <a:t>Stable housing</a:t>
            </a:r>
          </a:p>
          <a:p>
            <a:pPr lvl="3"/>
            <a:r>
              <a:rPr lang="en-US" dirty="0"/>
              <a:t>Sobriety maintained for XXX months</a:t>
            </a:r>
          </a:p>
          <a:p>
            <a:pPr lvl="2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04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67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Home Visiting Program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0480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A79D"/>
                </a:solidFill>
              </a:rPr>
              <a:t>What we do</a:t>
            </a:r>
          </a:p>
          <a:p>
            <a:pPr marL="457200" lvl="1" indent="0">
              <a:buNone/>
            </a:pPr>
            <a:r>
              <a:rPr lang="en-US" dirty="0"/>
              <a:t># Clients </a:t>
            </a:r>
          </a:p>
          <a:p>
            <a:pPr lvl="2"/>
            <a:r>
              <a:rPr lang="en-US" dirty="0"/>
              <a:t>By Age Group</a:t>
            </a:r>
          </a:p>
          <a:p>
            <a:pPr lvl="2"/>
            <a:r>
              <a:rPr lang="en-US" dirty="0"/>
              <a:t>By Race</a:t>
            </a:r>
          </a:p>
          <a:p>
            <a:pPr marL="457200" lvl="1" indent="0">
              <a:buNone/>
            </a:pPr>
            <a:r>
              <a:rPr lang="en-US" dirty="0"/>
              <a:t># of Referrals to PCP’s</a:t>
            </a:r>
          </a:p>
          <a:p>
            <a:pPr marL="457200" lvl="1" indent="0">
              <a:buNone/>
            </a:pPr>
            <a:r>
              <a:rPr lang="en-US" dirty="0"/>
              <a:t># of home visits</a:t>
            </a:r>
          </a:p>
          <a:p>
            <a:pPr marL="457200" lvl="1" indent="0">
              <a:buNone/>
            </a:pPr>
            <a:r>
              <a:rPr lang="en-US" dirty="0"/>
              <a:t># of well visits to pediatrician</a:t>
            </a:r>
          </a:p>
          <a:p>
            <a:pPr marL="457200" lvl="1" indent="0">
              <a:buNone/>
            </a:pPr>
            <a:r>
              <a:rPr lang="en-US" dirty="0"/>
              <a:t># of clients with up to date immunizations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114800" y="1295400"/>
            <a:ext cx="45720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A79D"/>
                </a:solidFill>
              </a:rPr>
              <a:t>How well we do it</a:t>
            </a:r>
          </a:p>
          <a:p>
            <a:pPr marL="457200" lvl="1" indent="0">
              <a:buNone/>
            </a:pPr>
            <a:r>
              <a:rPr lang="en-US" dirty="0"/>
              <a:t>% assessments completed on time</a:t>
            </a:r>
          </a:p>
          <a:p>
            <a:pPr marL="457200" lvl="1" indent="0">
              <a:buNone/>
            </a:pPr>
            <a:r>
              <a:rPr lang="en-US" i="1" dirty="0"/>
              <a:t>% of clients seen within 7 days of referral (and 14)</a:t>
            </a:r>
          </a:p>
          <a:p>
            <a:pPr marL="457200" lvl="1" indent="0">
              <a:buNone/>
            </a:pPr>
            <a:r>
              <a:rPr lang="en-US" i="1" dirty="0"/>
              <a:t>% of satisfied clients</a:t>
            </a:r>
          </a:p>
          <a:p>
            <a:pPr marL="457200" lvl="1" indent="0">
              <a:buNone/>
            </a:pPr>
            <a:r>
              <a:rPr lang="en-US" dirty="0"/>
              <a:t>% of clients who complete program</a:t>
            </a:r>
          </a:p>
          <a:p>
            <a:pPr marL="457200" lvl="1" indent="0">
              <a:buNone/>
            </a:pPr>
            <a:r>
              <a:rPr lang="en-US" dirty="0"/>
              <a:t>Average length of Stay in program</a:t>
            </a:r>
          </a:p>
          <a:p>
            <a:pPr marL="457200" lvl="1" indent="0">
              <a:buNone/>
            </a:pPr>
            <a:r>
              <a:rPr lang="en-US" dirty="0"/>
              <a:t>% of clients immunized and attendance at all child well-visits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41148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79D"/>
                </a:solidFill>
              </a:rPr>
              <a:t>Is anyone better off?</a:t>
            </a:r>
          </a:p>
          <a:p>
            <a:pPr algn="ctr"/>
            <a:r>
              <a:rPr lang="en-US" sz="2000" dirty="0"/>
              <a:t>#,% of clients who implemented positive parenting practices</a:t>
            </a:r>
          </a:p>
          <a:p>
            <a:pPr algn="ctr"/>
            <a:r>
              <a:rPr lang="en-US" sz="2000" dirty="0"/>
              <a:t>#, % of clients who improved maternal health</a:t>
            </a:r>
          </a:p>
          <a:p>
            <a:pPr algn="ctr"/>
            <a:r>
              <a:rPr lang="en-US" sz="2000" dirty="0"/>
              <a:t>#, % of mothers who gained employment </a:t>
            </a:r>
          </a:p>
          <a:p>
            <a:pPr algn="ctr"/>
            <a:r>
              <a:rPr lang="en-US" sz="2000" i="1" dirty="0"/>
              <a:t>#, % of homes with fewer hazards</a:t>
            </a:r>
          </a:p>
          <a:p>
            <a:pPr algn="ctr"/>
            <a:r>
              <a:rPr lang="en-US" sz="2000" i="1" dirty="0"/>
              <a:t>#,% of kids with up-to-date immunizations</a:t>
            </a:r>
          </a:p>
          <a:p>
            <a:pPr algn="ctr"/>
            <a:endParaRPr lang="en-US" sz="2000" i="1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01522"/>
            <a:ext cx="1139825" cy="25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 Developmental Disabilities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3048000" cy="266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A79D"/>
                </a:solidFill>
              </a:rPr>
              <a:t>What we do</a:t>
            </a:r>
          </a:p>
          <a:p>
            <a:pPr marL="457200" lvl="1" indent="0">
              <a:buNone/>
            </a:pPr>
            <a:r>
              <a:rPr lang="en-US" dirty="0"/>
              <a:t># Clients </a:t>
            </a:r>
          </a:p>
          <a:p>
            <a:pPr marL="457200" lvl="1" indent="0">
              <a:buNone/>
            </a:pPr>
            <a:r>
              <a:rPr lang="en-US" dirty="0"/>
              <a:t># Clients who self direct their supports and services</a:t>
            </a:r>
          </a:p>
          <a:p>
            <a:pPr marL="457200" lvl="1" indent="0">
              <a:buNone/>
            </a:pPr>
            <a:r>
              <a:rPr lang="en-US" dirty="0"/>
              <a:t># of Services Provided by type</a:t>
            </a:r>
          </a:p>
          <a:p>
            <a:pPr marL="457200" lvl="1" indent="0">
              <a:buNone/>
            </a:pPr>
            <a:r>
              <a:rPr lang="en-US" dirty="0"/>
              <a:t># of clients in education or vocation program</a:t>
            </a:r>
          </a:p>
          <a:p>
            <a:pPr marL="457200" lvl="1" indent="0">
              <a:buNone/>
            </a:pPr>
            <a:r>
              <a:rPr lang="en-US" dirty="0"/>
              <a:t># of clients working or volunteering</a:t>
            </a:r>
          </a:p>
          <a:p>
            <a:pPr marL="457200" lvl="1" indent="0">
              <a:buNone/>
            </a:pPr>
            <a:r>
              <a:rPr lang="en-US" dirty="0"/>
              <a:t># of Individualized Plans completed</a:t>
            </a:r>
          </a:p>
          <a:p>
            <a:pPr marL="457200" lvl="1" indent="0">
              <a:buNone/>
            </a:pPr>
            <a:r>
              <a:rPr lang="en-US" dirty="0"/>
              <a:t># of goals achieved on Individualized Plans</a:t>
            </a:r>
          </a:p>
          <a:p>
            <a:pPr marL="457200" lvl="1" indent="0">
              <a:buNone/>
            </a:pPr>
            <a:r>
              <a:rPr lang="en-US" dirty="0"/>
              <a:t># of Referrals Completed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114800" y="1295400"/>
            <a:ext cx="4572000" cy="2667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A79D"/>
                </a:solidFill>
              </a:rPr>
              <a:t>How well we do it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% of individualized plans completed on time</a:t>
            </a:r>
          </a:p>
          <a:p>
            <a:pPr marL="457200" lvl="1" indent="0">
              <a:buNone/>
            </a:pPr>
            <a:r>
              <a:rPr lang="en-US" dirty="0"/>
              <a:t>% of individualized plans reviewed at XX months</a:t>
            </a:r>
          </a:p>
          <a:p>
            <a:pPr marL="457200" lvl="1" indent="0">
              <a:buNone/>
            </a:pPr>
            <a:r>
              <a:rPr lang="en-US" dirty="0"/>
              <a:t>Waiting List</a:t>
            </a:r>
          </a:p>
          <a:p>
            <a:pPr marL="457200" lvl="1" indent="0">
              <a:buNone/>
            </a:pPr>
            <a:r>
              <a:rPr lang="en-US" dirty="0"/>
              <a:t>% of clients who self direct their supports and services</a:t>
            </a:r>
          </a:p>
          <a:p>
            <a:pPr marL="457200" lvl="1" indent="0">
              <a:buNone/>
            </a:pPr>
            <a:r>
              <a:rPr lang="en-US" i="1" dirty="0"/>
              <a:t>% of satisfied clients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% of clients following through on referrals</a:t>
            </a:r>
          </a:p>
          <a:p>
            <a:pPr marL="457200" lvl="1" indent="0">
              <a:buNone/>
            </a:pPr>
            <a:r>
              <a:rPr lang="en-US" dirty="0"/>
              <a:t>% of clients working or volunteering</a:t>
            </a:r>
          </a:p>
          <a:p>
            <a:pPr marL="457200" lvl="1" indent="0">
              <a:buNone/>
            </a:pPr>
            <a:r>
              <a:rPr lang="en-US" dirty="0"/>
              <a:t>% of clients active in education or vocation program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3733800"/>
            <a:ext cx="8458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A79D"/>
                </a:solidFill>
              </a:rPr>
              <a:t>Is anyone better off?</a:t>
            </a:r>
          </a:p>
          <a:p>
            <a:pPr algn="ctr"/>
            <a:r>
              <a:rPr lang="en-US" sz="2000" dirty="0"/>
              <a:t>#, % of clients with goal achievement</a:t>
            </a:r>
          </a:p>
          <a:p>
            <a:pPr algn="ctr"/>
            <a:r>
              <a:rPr lang="en-US" sz="2000" dirty="0"/>
              <a:t>#, % of clients with increase in skills</a:t>
            </a:r>
          </a:p>
          <a:p>
            <a:pPr algn="ctr"/>
            <a:r>
              <a:rPr lang="en-US" sz="2000" dirty="0"/>
              <a:t>#,% of clients who transition to community based employment</a:t>
            </a:r>
          </a:p>
          <a:p>
            <a:pPr algn="ctr"/>
            <a:r>
              <a:rPr lang="en-US" sz="2000" dirty="0"/>
              <a:t>#, % of clients in stable community housing</a:t>
            </a:r>
          </a:p>
          <a:p>
            <a:pPr marL="0" lvl="1" algn="ctr"/>
            <a:r>
              <a:rPr lang="en-US" dirty="0"/>
              <a:t>% of clients successfully completing education or vocation program</a:t>
            </a:r>
          </a:p>
          <a:p>
            <a:pPr algn="ctr"/>
            <a:endParaRPr lang="en-US" sz="2000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02362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09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690689"/>
            <a:ext cx="8229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what a value proposition is and why it is needed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different customer bases and relationship to agency value prop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value from different perspectives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differences in types of data being collected and relationship to the value proposition </a:t>
            </a:r>
          </a:p>
          <a:p>
            <a:pPr lvl="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6324600"/>
            <a:ext cx="1402202" cy="310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76" y="152400"/>
            <a:ext cx="7496175" cy="17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38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A79D"/>
                </a:solidFill>
              </a:rPr>
              <a:t>What makes a good written value proposition</a:t>
            </a:r>
            <a:r>
              <a:rPr lang="en-US" b="1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Clarity! It’s easy to understand.</a:t>
            </a:r>
          </a:p>
          <a:p>
            <a:pPr lvl="0"/>
            <a:r>
              <a:rPr lang="en-US" dirty="0"/>
              <a:t>It communicates the concrete results a customer will get from being in your program/receiving your  services.</a:t>
            </a:r>
          </a:p>
          <a:p>
            <a:pPr lvl="1"/>
            <a:r>
              <a:rPr lang="en-US" dirty="0"/>
              <a:t>VALUE = cost/quality</a:t>
            </a:r>
          </a:p>
          <a:p>
            <a:pPr lvl="0"/>
            <a:r>
              <a:rPr lang="en-US" dirty="0"/>
              <a:t>It says how you are different or better than a competitor (with specific data)</a:t>
            </a:r>
          </a:p>
          <a:p>
            <a:pPr lvl="0"/>
            <a:r>
              <a:rPr lang="en-US" dirty="0"/>
              <a:t>It avoids hype and jargon</a:t>
            </a:r>
          </a:p>
          <a:p>
            <a:pPr lvl="1"/>
            <a:r>
              <a:rPr lang="en-US" dirty="0"/>
              <a:t>No other agency can do what we do </a:t>
            </a:r>
          </a:p>
          <a:p>
            <a:pPr lvl="1"/>
            <a:r>
              <a:rPr lang="en-US" dirty="0"/>
              <a:t>We are the best</a:t>
            </a:r>
          </a:p>
          <a:p>
            <a:pPr lvl="1"/>
            <a:r>
              <a:rPr lang="en-US" dirty="0"/>
              <a:t> We serve the most difficult clients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2136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66"/>
                </a:solidFill>
              </a:rPr>
              <a:t>Constructing Your Value Proposition</a:t>
            </a:r>
            <a:br>
              <a:rPr lang="en-US" dirty="0">
                <a:solidFill>
                  <a:srgbClr val="333366"/>
                </a:solidFill>
              </a:rPr>
            </a:br>
            <a:r>
              <a:rPr lang="en-US" dirty="0">
                <a:solidFill>
                  <a:srgbClr val="333366"/>
                </a:solidFill>
              </a:rPr>
              <a:t>(just one format of many options out there)</a:t>
            </a:r>
            <a:br>
              <a:rPr lang="en-US" dirty="0">
                <a:solidFill>
                  <a:srgbClr val="333366"/>
                </a:solidFill>
              </a:rPr>
            </a:br>
            <a:endParaRPr lang="en-US" dirty="0">
              <a:solidFill>
                <a:srgbClr val="33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175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solidFill>
                  <a:srgbClr val="00A79D"/>
                </a:solidFill>
              </a:rPr>
              <a:t>Identify the audience for this value prop </a:t>
            </a:r>
          </a:p>
          <a:p>
            <a:pPr lvl="0"/>
            <a:r>
              <a:rPr lang="en-US" b="1" dirty="0">
                <a:solidFill>
                  <a:srgbClr val="00A79D"/>
                </a:solidFill>
              </a:rPr>
              <a:t>Headline</a:t>
            </a:r>
            <a:r>
              <a:rPr lang="en-US" b="1" dirty="0"/>
              <a:t>. </a:t>
            </a:r>
            <a:r>
              <a:rPr lang="en-US" dirty="0"/>
              <a:t>What is the end-benefit you’re offering, in 1-2  sentences. </a:t>
            </a:r>
          </a:p>
          <a:p>
            <a:pPr lvl="1"/>
            <a:r>
              <a:rPr lang="en-US" dirty="0"/>
              <a:t>Resonate with your identified customers needs and goals here</a:t>
            </a:r>
          </a:p>
          <a:p>
            <a:pPr lvl="1"/>
            <a:r>
              <a:rPr lang="en-US" dirty="0"/>
              <a:t>Attention grabber.  What you have data for. </a:t>
            </a:r>
          </a:p>
          <a:p>
            <a:pPr lvl="0"/>
            <a:r>
              <a:rPr lang="en-US" b="1" dirty="0">
                <a:solidFill>
                  <a:srgbClr val="00A79D"/>
                </a:solidFill>
              </a:rPr>
              <a:t>Sub-headline or a 2-3 sentence paragraph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A specific explanation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what you do for whom (target pop, mission)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well you do it  (differentiate your program from others here using data)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How are people better off  (substantiate using specifics and data here)</a:t>
            </a:r>
          </a:p>
          <a:p>
            <a:pPr lvl="0"/>
            <a:r>
              <a:rPr lang="en-US" b="1" dirty="0">
                <a:solidFill>
                  <a:srgbClr val="00A79D"/>
                </a:solidFill>
              </a:rPr>
              <a:t>3 bullet points</a:t>
            </a:r>
            <a:r>
              <a:rPr lang="en-US" b="1" dirty="0"/>
              <a:t>. </a:t>
            </a:r>
            <a:r>
              <a:rPr lang="en-US" dirty="0"/>
              <a:t>List the key benefits that will resonate with customer needs. </a:t>
            </a:r>
          </a:p>
          <a:p>
            <a:pPr lvl="1"/>
            <a:r>
              <a:rPr lang="en-US" dirty="0"/>
              <a:t>Example of what can go here: capacity, engagement metrics, customer satisfaction rates, geographic access benefits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2136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23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460"/>
            <a:ext cx="7886700" cy="709339"/>
          </a:xfrm>
        </p:spPr>
        <p:txBody>
          <a:bodyPr/>
          <a:lstStyle/>
          <a:p>
            <a:r>
              <a:rPr lang="en-US" dirty="0">
                <a:solidFill>
                  <a:srgbClr val="333366"/>
                </a:solidFill>
              </a:rPr>
              <a:t>Example Value Proposition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4466"/>
            <a:ext cx="8229600" cy="50516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333366"/>
                </a:solidFill>
              </a:rPr>
              <a:t>92% </a:t>
            </a:r>
            <a:r>
              <a:rPr lang="en-US" sz="2600" dirty="0"/>
              <a:t>of our families receive skills and services that promote successful family lifestyles as measured by gainful employment, living wages, healthy lifestyles, and engagement in a variety of socially productive behaviors.</a:t>
            </a:r>
          </a:p>
          <a:p>
            <a:pPr marL="0" indent="0">
              <a:buNone/>
            </a:pPr>
            <a:r>
              <a:rPr lang="en-US" sz="2600" dirty="0"/>
              <a:t>We are a leading provider of maternal and children’s health services in Western New York successfully serving # of clients each year.  We define success by (list a how well we do it here) and 92% of our clients say they would not hesitate to refer a friend or family member to our programs.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Families/Mothers in our program consistently:</a:t>
            </a:r>
          </a:p>
          <a:p>
            <a:pPr marL="0" indent="0">
              <a:buNone/>
            </a:pPr>
            <a:r>
              <a:rPr lang="en-US" sz="2600" dirty="0"/>
              <a:t>1. X% Receive nutrition services </a:t>
            </a:r>
          </a:p>
          <a:p>
            <a:pPr marL="0" indent="0">
              <a:buNone/>
            </a:pPr>
            <a:r>
              <a:rPr lang="en-US" sz="2600" dirty="0"/>
              <a:t>2. X% Receive health services and have 95% attendance at well visits, immunizations and health screenings compared to 72% in same age group in the general population</a:t>
            </a:r>
          </a:p>
          <a:p>
            <a:pPr marL="0" indent="0">
              <a:buNone/>
            </a:pPr>
            <a:r>
              <a:rPr lang="en-US" sz="2600" dirty="0"/>
              <a:t>3. X% of parents report they apply the skills learned on how to create a nurturing home environment for the children</a:t>
            </a:r>
          </a:p>
          <a:p>
            <a:pPr marL="0" indent="0">
              <a:buNone/>
            </a:pPr>
            <a:r>
              <a:rPr lang="en-US" sz="2600" dirty="0"/>
              <a:t>4.  Our clients have 15% less emergency room visits than their community counterparts saving X$ per year.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Services that we provide that help our clients achieve their desired outcomes include:</a:t>
            </a:r>
          </a:p>
          <a:p>
            <a:r>
              <a:rPr lang="en-US" dirty="0"/>
              <a:t>Home visiting program for women with children birth to age 5</a:t>
            </a:r>
          </a:p>
          <a:p>
            <a:r>
              <a:rPr lang="en-US" dirty="0"/>
              <a:t>Transportation assistance</a:t>
            </a:r>
          </a:p>
          <a:p>
            <a:r>
              <a:rPr lang="en-US" dirty="0"/>
              <a:t>24 hour telephone support</a:t>
            </a:r>
          </a:p>
          <a:p>
            <a:r>
              <a:rPr lang="en-US" dirty="0"/>
              <a:t>Educational and support groups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2136"/>
            <a:ext cx="2054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6858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headline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410200" y="870466"/>
            <a:ext cx="838200" cy="203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4801" y="2312616"/>
            <a:ext cx="4118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Subheadline</a:t>
            </a:r>
            <a:r>
              <a:rPr lang="en-US" sz="1600" dirty="0">
                <a:solidFill>
                  <a:srgbClr val="FF0000"/>
                </a:solidFill>
              </a:rPr>
              <a:t> – what you do, how well you do it,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3964523" y="-475622"/>
            <a:ext cx="300557" cy="563880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229109"/>
            <a:ext cx="5645385" cy="335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4416098"/>
            <a:ext cx="621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Key features – services and outcomes, how people are better off</a:t>
            </a:r>
          </a:p>
        </p:txBody>
      </p:sp>
    </p:spTree>
    <p:extLst>
      <p:ext uri="{BB962C8B-B14F-4D97-AF65-F5344CB8AC3E}">
        <p14:creationId xmlns:p14="http://schemas.microsoft.com/office/powerpoint/2010/main" val="2042416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5408516" cy="6408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9800" y="152400"/>
            <a:ext cx="2895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A79D"/>
                </a:solidFill>
              </a:rPr>
              <a:t>Example 2 – </a:t>
            </a:r>
          </a:p>
          <a:p>
            <a:endParaRPr lang="en-US" dirty="0"/>
          </a:p>
          <a:p>
            <a:r>
              <a:rPr lang="en-US" dirty="0"/>
              <a:t>Audience/customer is unclear 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can you tell?</a:t>
            </a:r>
          </a:p>
          <a:p>
            <a:endParaRPr lang="en-US" dirty="0"/>
          </a:p>
          <a:p>
            <a:r>
              <a:rPr lang="en-US" dirty="0"/>
              <a:t>Is there value in presenting the</a:t>
            </a:r>
          </a:p>
          <a:p>
            <a:r>
              <a:rPr lang="en-US" dirty="0"/>
              <a:t>Internal HR/employee metrics?</a:t>
            </a:r>
          </a:p>
          <a:p>
            <a:pPr marL="285750" indent="-285750">
              <a:buFontTx/>
              <a:buChar char="-"/>
            </a:pPr>
            <a:r>
              <a:rPr lang="en-US" dirty="0"/>
              <a:t>yes/no?</a:t>
            </a:r>
          </a:p>
          <a:p>
            <a:r>
              <a:rPr lang="en-US" dirty="0"/>
              <a:t>(discuss – what does this</a:t>
            </a:r>
          </a:p>
          <a:p>
            <a:r>
              <a:rPr lang="en-US" dirty="0"/>
              <a:t>Type of data tell you)</a:t>
            </a:r>
          </a:p>
          <a:p>
            <a:endParaRPr lang="en-US" dirty="0"/>
          </a:p>
          <a:p>
            <a:r>
              <a:rPr lang="en-US" dirty="0"/>
              <a:t>What additional data would be</a:t>
            </a:r>
          </a:p>
          <a:p>
            <a:r>
              <a:rPr lang="en-US" dirty="0"/>
              <a:t>important to add in the </a:t>
            </a:r>
          </a:p>
          <a:p>
            <a:r>
              <a:rPr lang="en-US" dirty="0"/>
              <a:t>Efficiency Section?</a:t>
            </a:r>
          </a:p>
          <a:p>
            <a:endParaRPr lang="en-US" dirty="0"/>
          </a:p>
          <a:p>
            <a:r>
              <a:rPr lang="en-US" dirty="0"/>
              <a:t>Do you think this</a:t>
            </a:r>
          </a:p>
          <a:p>
            <a:r>
              <a:rPr lang="en-US" dirty="0"/>
              <a:t>Communicates the agencies </a:t>
            </a:r>
          </a:p>
          <a:p>
            <a:r>
              <a:rPr lang="en-US" dirty="0"/>
              <a:t>Value?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335" y="6445082"/>
            <a:ext cx="951065" cy="2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81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7670610" cy="5281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533400"/>
            <a:ext cx="2743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AGENCY ABC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4645" y="164068"/>
            <a:ext cx="1147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Example 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307228"/>
            <a:ext cx="1447800" cy="3222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722453"/>
            <a:ext cx="4593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Suggested improvements?</a:t>
            </a:r>
          </a:p>
        </p:txBody>
      </p:sp>
    </p:spTree>
    <p:extLst>
      <p:ext uri="{BB962C8B-B14F-4D97-AF65-F5344CB8AC3E}">
        <p14:creationId xmlns:p14="http://schemas.microsoft.com/office/powerpoint/2010/main" val="323974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915400" cy="6429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120134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A79D"/>
                </a:solidFill>
              </a:rPr>
              <a:t>EXAMPLE 4 -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8" y="6019800"/>
            <a:ext cx="205453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38600" y="609600"/>
            <a:ext cx="4476750" cy="5567363"/>
          </a:xfrm>
        </p:spPr>
        <p:txBody>
          <a:bodyPr>
            <a:normAutofit/>
          </a:bodyPr>
          <a:lstStyle/>
          <a:p>
            <a:r>
              <a:rPr lang="en-US" dirty="0"/>
              <a:t>Walk through a framework to “organize” your agency process and outcome data for use in a value proposition</a:t>
            </a:r>
          </a:p>
          <a:p>
            <a:r>
              <a:rPr lang="en-US" dirty="0"/>
              <a:t>Tool/framework to cross reference what services/products you provide against what contractors will pay for and/or what they value</a:t>
            </a:r>
          </a:p>
          <a:p>
            <a:pPr lvl="1"/>
            <a:r>
              <a:rPr lang="en-US" dirty="0"/>
              <a:t>How to Align (map out):</a:t>
            </a:r>
          </a:p>
          <a:p>
            <a:pPr lvl="2"/>
            <a:r>
              <a:rPr lang="en-US" dirty="0"/>
              <a:t>What you do </a:t>
            </a:r>
          </a:p>
          <a:p>
            <a:pPr lvl="2"/>
            <a:r>
              <a:rPr lang="en-US" dirty="0"/>
              <a:t>What they will pay for</a:t>
            </a:r>
          </a:p>
          <a:p>
            <a:pPr lvl="2"/>
            <a:r>
              <a:rPr lang="en-US" dirty="0"/>
              <a:t>What is causing them pain (what they must address)</a:t>
            </a:r>
          </a:p>
          <a:p>
            <a:pPr lvl="2"/>
            <a:r>
              <a:rPr lang="en-US" dirty="0"/>
              <a:t>Their goals </a:t>
            </a:r>
          </a:p>
          <a:p>
            <a:r>
              <a:rPr lang="en-US" dirty="0"/>
              <a:t>Constructing a sample value prop </a:t>
            </a:r>
          </a:p>
          <a:p>
            <a:pPr lvl="1"/>
            <a:r>
              <a:rPr lang="en-US" dirty="0"/>
              <a:t> step by step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239651"/>
            <a:ext cx="2054530" cy="457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52600"/>
            <a:ext cx="3251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00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3505200" cy="688644"/>
          </a:xfrm>
        </p:spPr>
      </p:pic>
      <p:sp>
        <p:nvSpPr>
          <p:cNvPr id="11" name="TextBox 10"/>
          <p:cNvSpPr txBox="1"/>
          <p:nvPr/>
        </p:nvSpPr>
        <p:spPr>
          <a:xfrm>
            <a:off x="5486400" y="1417638"/>
            <a:ext cx="304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66"/>
                </a:solidFill>
              </a:rPr>
              <a:t>Heidi A. Milch</a:t>
            </a:r>
          </a:p>
          <a:p>
            <a:r>
              <a:rPr lang="en-US" dirty="0">
                <a:solidFill>
                  <a:srgbClr val="333366"/>
                </a:solidFill>
              </a:rPr>
              <a:t>Executive Director</a:t>
            </a:r>
          </a:p>
          <a:p>
            <a:r>
              <a:rPr lang="en-US" dirty="0">
                <a:solidFill>
                  <a:srgbClr val="333366"/>
                </a:solidFill>
                <a:hlinkClick r:id="rId4"/>
              </a:rPr>
              <a:t>hmilch@ccnyinc.org</a:t>
            </a:r>
            <a:endParaRPr lang="en-US" dirty="0">
              <a:solidFill>
                <a:srgbClr val="333366"/>
              </a:solidFill>
            </a:endParaRPr>
          </a:p>
          <a:p>
            <a:endParaRPr lang="en-US" dirty="0">
              <a:solidFill>
                <a:srgbClr val="333366"/>
              </a:solidFill>
            </a:endParaRPr>
          </a:p>
          <a:p>
            <a:endParaRPr lang="en-US" dirty="0">
              <a:solidFill>
                <a:srgbClr val="333366"/>
              </a:solidFill>
            </a:endParaRPr>
          </a:p>
          <a:p>
            <a:r>
              <a:rPr lang="en-US" dirty="0">
                <a:solidFill>
                  <a:srgbClr val="333366"/>
                </a:solidFill>
              </a:rPr>
              <a:t>www.comconnectionsny.org</a:t>
            </a:r>
          </a:p>
          <a:p>
            <a:r>
              <a:rPr lang="en-US" dirty="0">
                <a:solidFill>
                  <a:srgbClr val="333366"/>
                </a:solidFill>
              </a:rPr>
              <a:t>(716) 855-0007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19" y="1524000"/>
            <a:ext cx="503836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2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5625"/>
            <a:ext cx="3886200" cy="2667000"/>
          </a:xfrm>
        </p:spPr>
        <p:txBody>
          <a:bodyPr/>
          <a:lstStyle/>
          <a:p>
            <a:r>
              <a:rPr lang="en-US" dirty="0"/>
              <a:t>What is the new reality driving the “value” discussion?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do we need value propositions?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5625"/>
            <a:ext cx="3620472" cy="297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371" y="63246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884"/>
            <a:ext cx="8153400" cy="5844280"/>
          </a:xfrm>
        </p:spPr>
      </p:pic>
      <p:sp>
        <p:nvSpPr>
          <p:cNvPr id="15" name="Rectangle 14"/>
          <p:cNvSpPr/>
          <p:nvPr/>
        </p:nvSpPr>
        <p:spPr>
          <a:xfrm>
            <a:off x="609600" y="6019800"/>
            <a:ext cx="8001000" cy="685800"/>
          </a:xfrm>
          <a:prstGeom prst="rect">
            <a:avLst/>
          </a:prstGeom>
          <a:solidFill>
            <a:srgbClr val="00A79D"/>
          </a:solidFill>
          <a:ln>
            <a:solidFill>
              <a:srgbClr val="00A79D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Steps to get your agency ready for managed care….TODAY we will focus on </a:t>
            </a:r>
            <a:r>
              <a:rPr lang="en-US" b="1" dirty="0">
                <a:solidFill>
                  <a:srgbClr val="FFDE17"/>
                </a:solidFill>
              </a:rPr>
              <a:t>a piece of packaging and presenting yourself </a:t>
            </a:r>
            <a:r>
              <a:rPr lang="en-US" b="1" dirty="0">
                <a:solidFill>
                  <a:schemeClr val="bg1"/>
                </a:solidFill>
              </a:rPr>
              <a:t>in preparation for contracting</a:t>
            </a:r>
            <a:endParaRPr lang="en-US" b="1" dirty="0">
              <a:solidFill>
                <a:srgbClr val="FFDE1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4721"/>
            <a:ext cx="14001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"/>
            <a:ext cx="788670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A79D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Value is measured by….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876243"/>
              </p:ext>
            </p:extLst>
          </p:nvPr>
        </p:nvGraphicFramePr>
        <p:xfrm>
          <a:off x="457200" y="1280318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Isosceles Triangle 4"/>
          <p:cNvSpPr/>
          <p:nvPr/>
        </p:nvSpPr>
        <p:spPr>
          <a:xfrm rot="20960940">
            <a:off x="4264343" y="3540835"/>
            <a:ext cx="1295400" cy="914400"/>
          </a:xfrm>
          <a:prstGeom prst="triangle">
            <a:avLst/>
          </a:prstGeom>
          <a:solidFill>
            <a:srgbClr val="333366"/>
          </a:solidFill>
          <a:ln>
            <a:solidFill>
              <a:srgbClr val="33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64008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4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What is a Value Proposition?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statement/s, not a presentation, using data elements from the 3 circles in the previous diagram</a:t>
            </a:r>
          </a:p>
          <a:p>
            <a:r>
              <a:rPr lang="en-US" dirty="0"/>
              <a:t> It is used to quickly differentiate the organization from other similar organizations</a:t>
            </a:r>
          </a:p>
          <a:p>
            <a:r>
              <a:rPr lang="en-US" dirty="0"/>
              <a:t>Clearly articulates benefits provided by the organization to the customer </a:t>
            </a:r>
          </a:p>
          <a:p>
            <a:r>
              <a:rPr lang="en-US" dirty="0"/>
              <a:t>It is a concise message supported by facts that are relevant to the various audiences/customers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7" y="1524000"/>
            <a:ext cx="4224634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a Value Proposition Used?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and Communication </a:t>
            </a:r>
          </a:p>
          <a:p>
            <a:r>
              <a:rPr lang="en-US" dirty="0"/>
              <a:t>Contracting</a:t>
            </a:r>
          </a:p>
          <a:p>
            <a:r>
              <a:rPr lang="en-US" dirty="0"/>
              <a:t>Strategic Planning</a:t>
            </a:r>
          </a:p>
          <a:p>
            <a:r>
              <a:rPr lang="en-US" dirty="0"/>
              <a:t>Engagement with various stakeholders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6156437"/>
            <a:ext cx="1402202" cy="310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498217"/>
            <a:ext cx="3776227" cy="379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2203938"/>
              </p:ext>
            </p:extLst>
          </p:nvPr>
        </p:nvGraphicFramePr>
        <p:xfrm>
          <a:off x="609600" y="457200"/>
          <a:ext cx="82296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81000"/>
            <a:ext cx="79935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value proposition packages and presents the benefits (value)</a:t>
            </a:r>
          </a:p>
          <a:p>
            <a:r>
              <a:rPr lang="en-US" sz="2400" dirty="0"/>
              <a:t>that your programs and services provides to the customer.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898" y="61722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 Components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RESONATE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" y="2909094"/>
            <a:ext cx="3790950" cy="287655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29150" y="1681163"/>
            <a:ext cx="4133850" cy="450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KNOW YOUR CUSTOMER AND WHAT THEY WANT/NEED TO ACHIEVE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do your services solve the customers problem/meets their need</a:t>
            </a:r>
          </a:p>
          <a:p>
            <a:r>
              <a:rPr lang="en-US" dirty="0"/>
              <a:t>What are and how do your services uniquely assist funders (e.g. </a:t>
            </a:r>
            <a:r>
              <a:rPr lang="en-US" dirty="0" err="1"/>
              <a:t>dsrip</a:t>
            </a:r>
            <a:r>
              <a:rPr lang="en-US" dirty="0"/>
              <a:t>, managed care companies) to improve the health and/or well-being of their members? </a:t>
            </a:r>
          </a:p>
          <a:p>
            <a:pPr lvl="1"/>
            <a:r>
              <a:rPr lang="en-US" dirty="0"/>
              <a:t>What are and how do your services help clients (both consumers and funders) achieve their goals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6324600"/>
            <a:ext cx="1402202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1818</Words>
  <Application>Microsoft Office PowerPoint</Application>
  <PresentationFormat>On-screen Show (4:3)</PresentationFormat>
  <Paragraphs>326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Lato</vt:lpstr>
      <vt:lpstr>Leelawadee</vt:lpstr>
      <vt:lpstr>Office Theme</vt:lpstr>
      <vt:lpstr> What Is a Human Service Value Proposition</vt:lpstr>
      <vt:lpstr>PowerPoint Presentation</vt:lpstr>
      <vt:lpstr>Changes…..</vt:lpstr>
      <vt:lpstr>PowerPoint Presentation</vt:lpstr>
      <vt:lpstr>Value is measured by….</vt:lpstr>
      <vt:lpstr>What is a Value Proposition?</vt:lpstr>
      <vt:lpstr>How is a Value Proposition Used?</vt:lpstr>
      <vt:lpstr>PowerPoint Presentation</vt:lpstr>
      <vt:lpstr>Value Proposition Components</vt:lpstr>
      <vt:lpstr>PowerPoint Presentation</vt:lpstr>
      <vt:lpstr>Example: Customer is DSRIP interested in improving outcomes in maternal child health</vt:lpstr>
      <vt:lpstr>Value Proposition Components</vt:lpstr>
      <vt:lpstr>Value Proposition Components</vt:lpstr>
      <vt:lpstr>What types of data is needed ?</vt:lpstr>
      <vt:lpstr>Examples of Process Data to Have * Needed for performance management * Needed for Quality Improvement * Needed to construct a value proposition</vt:lpstr>
      <vt:lpstr>Examples of Outcome Data</vt:lpstr>
      <vt:lpstr>PowerPoint Presentation</vt:lpstr>
      <vt:lpstr>Example: Home Visiting Program</vt:lpstr>
      <vt:lpstr>Example:  Developmental Disabilities</vt:lpstr>
      <vt:lpstr>What makes a good written value proposition: </vt:lpstr>
      <vt:lpstr>Constructing Your Value Proposition (just one format of many options out there) </vt:lpstr>
      <vt:lpstr>Example Value Proposition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to Demonstrate Value</dc:title>
  <dc:creator>Heidi Milch</dc:creator>
  <cp:lastModifiedBy>Jessica Maguire</cp:lastModifiedBy>
  <cp:revision>88</cp:revision>
  <cp:lastPrinted>2016-09-27T17:12:48Z</cp:lastPrinted>
  <dcterms:created xsi:type="dcterms:W3CDTF">2014-10-20T14:54:25Z</dcterms:created>
  <dcterms:modified xsi:type="dcterms:W3CDTF">2016-09-27T19:54:08Z</dcterms:modified>
</cp:coreProperties>
</file>