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57" r:id="rId4"/>
    <p:sldId id="258" r:id="rId5"/>
    <p:sldId id="265" r:id="rId6"/>
    <p:sldId id="260" r:id="rId7"/>
    <p:sldId id="261" r:id="rId8"/>
    <p:sldId id="262" r:id="rId9"/>
    <p:sldId id="264" r:id="rId10"/>
    <p:sldId id="263" r:id="rId11"/>
    <p:sldId id="266" r:id="rId12"/>
    <p:sldId id="267"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998"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8A3103-C607-49B6-848C-10C17A527D50}"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790E8-DB03-4247-AC43-5CF6023B794C}" type="slidenum">
              <a:rPr lang="en-US" smtClean="0"/>
              <a:t>‹#›</a:t>
            </a:fld>
            <a:endParaRPr lang="en-US"/>
          </a:p>
        </p:txBody>
      </p:sp>
    </p:spTree>
    <p:extLst>
      <p:ext uri="{BB962C8B-B14F-4D97-AF65-F5344CB8AC3E}">
        <p14:creationId xmlns:p14="http://schemas.microsoft.com/office/powerpoint/2010/main" val="89149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790E8-DB03-4247-AC43-5CF6023B794C}" type="slidenum">
              <a:rPr lang="en-US" smtClean="0"/>
              <a:t>6</a:t>
            </a:fld>
            <a:endParaRPr lang="en-US"/>
          </a:p>
        </p:txBody>
      </p:sp>
    </p:spTree>
    <p:extLst>
      <p:ext uri="{BB962C8B-B14F-4D97-AF65-F5344CB8AC3E}">
        <p14:creationId xmlns:p14="http://schemas.microsoft.com/office/powerpoint/2010/main" val="287570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BA2F36-FF2C-4EE3-B15B-6E5F893AE27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304332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A2F36-FF2C-4EE3-B15B-6E5F893AE27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207852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A2F36-FF2C-4EE3-B15B-6E5F893AE27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9872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A2F36-FF2C-4EE3-B15B-6E5F893AE27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208437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BA2F36-FF2C-4EE3-B15B-6E5F893AE27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186960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BA2F36-FF2C-4EE3-B15B-6E5F893AE27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366389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BA2F36-FF2C-4EE3-B15B-6E5F893AE273}"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137944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BA2F36-FF2C-4EE3-B15B-6E5F893AE273}"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190260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2F36-FF2C-4EE3-B15B-6E5F893AE273}"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2809821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A2F36-FF2C-4EE3-B15B-6E5F893AE27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15287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A2F36-FF2C-4EE3-B15B-6E5F893AE27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2A3DD-28E3-4DE1-A56C-3251AB25D985}" type="slidenum">
              <a:rPr lang="en-US" smtClean="0"/>
              <a:t>‹#›</a:t>
            </a:fld>
            <a:endParaRPr lang="en-US"/>
          </a:p>
        </p:txBody>
      </p:sp>
    </p:spTree>
    <p:extLst>
      <p:ext uri="{BB962C8B-B14F-4D97-AF65-F5344CB8AC3E}">
        <p14:creationId xmlns:p14="http://schemas.microsoft.com/office/powerpoint/2010/main" val="339174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A2F36-FF2C-4EE3-B15B-6E5F893AE273}"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2A3DD-28E3-4DE1-A56C-3251AB25D985}" type="slidenum">
              <a:rPr lang="en-US" smtClean="0"/>
              <a:t>‹#›</a:t>
            </a:fld>
            <a:endParaRPr lang="en-US"/>
          </a:p>
        </p:txBody>
      </p:sp>
    </p:spTree>
    <p:extLst>
      <p:ext uri="{BB962C8B-B14F-4D97-AF65-F5344CB8AC3E}">
        <p14:creationId xmlns:p14="http://schemas.microsoft.com/office/powerpoint/2010/main" val="982525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http://www.rochestergeneral.org/~/media/Images/Homepage/RRH_Logo_CMYK.p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http://www.rochestergeneral.org/~/media/Images/Homepage/RRH_Logo_CMYK.p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http://www.rochestergeneral.org/~/media/Images/Homepage/RRH_Logo_CMYK.p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http://www.rochestergeneral.org/~/media/Images/Homepage/RRH_Logo_CMYK.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rochestergeneral.org/~/media/Images/Homepage/RRH_Logo_CMYK.png" TargetMode="External"/><Relationship Id="rId2" Type="http://schemas.openxmlformats.org/officeDocument/2006/relationships/hyperlink" Target="http://www.cms.gov/Medicare/Mediacare"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http://www.rochestergeneral.org/~/media/Images/Homepage/RRH_Logo_CMYK.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http://www.rochestergeneral.org/~/media/Images/Homepage/RRH_Logo_CMYK.pn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rochestergeneral.org/~/media/Images/Homepage/RRH_Logo_CMYK.pn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720969" y="2209800"/>
            <a:ext cx="7772400" cy="2286000"/>
          </a:xfrm>
        </p:spPr>
        <p:txBody>
          <a:bodyPr>
            <a:normAutofit/>
          </a:bodyPr>
          <a:lstStyle/>
          <a:p>
            <a:r>
              <a:rPr lang="en-US" sz="2800" dirty="0" smtClean="0"/>
              <a:t>So many questions…..</a:t>
            </a:r>
            <a:br>
              <a:rPr lang="en-US" sz="2800" dirty="0" smtClean="0"/>
            </a:br>
            <a:r>
              <a:rPr lang="en-US" sz="2800" i="1" dirty="0" smtClean="0"/>
              <a:t>Who and what services are reimbursable?</a:t>
            </a:r>
            <a:endParaRPr lang="en-US" sz="2800" i="1" dirty="0"/>
          </a:p>
        </p:txBody>
      </p:sp>
      <p:pic>
        <p:nvPicPr>
          <p:cNvPr id="6" name="Content Placeholder 5" descr="http://www.rochestergeneral.org/~/media/Images/Homepage/RRH_Logo_CMYK.png"/>
          <p:cNvPicPr>
            <a:picLocks noGrp="1"/>
          </p:cNvPicPr>
          <p:nvPr>
            <p:ph idx="4294967295"/>
          </p:nvPr>
        </p:nvPicPr>
        <p:blipFill>
          <a:blip r:link="rId2">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69" y="76200"/>
            <a:ext cx="899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736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33400" y="1600200"/>
            <a:ext cx="8229600" cy="4525963"/>
          </a:xfrm>
        </p:spPr>
        <p:txBody>
          <a:bodyPr>
            <a:normAutofit/>
          </a:bodyPr>
          <a:lstStyle/>
          <a:p>
            <a:pPr marL="0" indent="0" algn="ctr">
              <a:buNone/>
            </a:pPr>
            <a:r>
              <a:rPr lang="en-US" dirty="0" smtClean="0"/>
              <a:t>Telehealth</a:t>
            </a:r>
          </a:p>
          <a:p>
            <a:r>
              <a:rPr lang="en-US" dirty="0"/>
              <a:t>D</a:t>
            </a:r>
            <a:r>
              <a:rPr lang="en-US" dirty="0" smtClean="0"/>
              <a:t>elivering </a:t>
            </a:r>
            <a:r>
              <a:rPr lang="en-US" dirty="0"/>
              <a:t>health care </a:t>
            </a:r>
            <a:r>
              <a:rPr lang="en-US" dirty="0" smtClean="0"/>
              <a:t>services using telephones</a:t>
            </a:r>
            <a:r>
              <a:rPr lang="en-US" dirty="0"/>
              <a:t>, remote patient monitoring devices or other electronic </a:t>
            </a:r>
            <a:r>
              <a:rPr lang="en-US" dirty="0" smtClean="0"/>
              <a:t>means.</a:t>
            </a:r>
          </a:p>
          <a:p>
            <a:r>
              <a:rPr lang="en-US" dirty="0" smtClean="0"/>
              <a:t>To </a:t>
            </a:r>
            <a:r>
              <a:rPr lang="en-US" dirty="0"/>
              <a:t>facilitate the assessment, diagnosis, consultation, treatment, education, care management and self management of a patient’s health </a:t>
            </a:r>
            <a:r>
              <a:rPr lang="en-US" dirty="0" smtClean="0"/>
              <a:t>care.</a:t>
            </a:r>
          </a:p>
          <a:p>
            <a:endParaRPr lang="en-US" dirty="0" smtClean="0"/>
          </a:p>
          <a:p>
            <a:endParaRPr lang="en-US" dirty="0" smtClean="0"/>
          </a:p>
          <a:p>
            <a:pPr marL="0" indent="0" algn="ctr">
              <a:buNone/>
            </a:pPr>
            <a:endParaRPr lang="en-US" dirty="0" smtClean="0"/>
          </a:p>
          <a:p>
            <a:pPr marL="0" indent="0" algn="ctr">
              <a:buNone/>
            </a:pP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13346"/>
            <a:ext cx="2057400" cy="1762125"/>
          </a:xfrm>
          <a:prstGeom prst="rect">
            <a:avLst/>
          </a:prstGeom>
        </p:spPr>
      </p:pic>
    </p:spTree>
    <p:extLst>
      <p:ext uri="{BB962C8B-B14F-4D97-AF65-F5344CB8AC3E}">
        <p14:creationId xmlns:p14="http://schemas.microsoft.com/office/powerpoint/2010/main" val="83854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Codes</a:t>
            </a:r>
            <a:endParaRPr lang="en-US" dirty="0"/>
          </a:p>
        </p:txBody>
      </p:sp>
      <p:sp>
        <p:nvSpPr>
          <p:cNvPr id="5" name="Content Placeholder 4"/>
          <p:cNvSpPr>
            <a:spLocks noGrp="1"/>
          </p:cNvSpPr>
          <p:nvPr>
            <p:ph idx="1"/>
          </p:nvPr>
        </p:nvSpPr>
        <p:spPr/>
        <p:txBody>
          <a:bodyPr>
            <a:normAutofit fontScale="55000" lnSpcReduction="20000"/>
          </a:bodyPr>
          <a:lstStyle/>
          <a:p>
            <a:r>
              <a:rPr lang="en-US" dirty="0" smtClean="0"/>
              <a:t>Use your typical E&amp;M billing codes and a GT modifier to each code.</a:t>
            </a:r>
          </a:p>
          <a:p>
            <a:endParaRPr lang="en-US" dirty="0"/>
          </a:p>
          <a:p>
            <a:r>
              <a:rPr lang="en-US" dirty="0" smtClean="0"/>
              <a:t>The GT modifier indicates it is was a Telemed Encounter.</a:t>
            </a:r>
          </a:p>
          <a:p>
            <a:endParaRPr lang="en-US" dirty="0"/>
          </a:p>
          <a:p>
            <a:r>
              <a:rPr lang="en-US" dirty="0" smtClean="0"/>
              <a:t>Billing Codes: </a:t>
            </a:r>
          </a:p>
          <a:p>
            <a:endParaRPr lang="en-US" dirty="0" smtClean="0"/>
          </a:p>
          <a:p>
            <a:r>
              <a:rPr lang="en-US" sz="2200" dirty="0"/>
              <a:t>New:</a:t>
            </a:r>
          </a:p>
          <a:p>
            <a:r>
              <a:rPr lang="en-US" sz="2200" dirty="0"/>
              <a:t>99201</a:t>
            </a:r>
          </a:p>
          <a:p>
            <a:r>
              <a:rPr lang="en-US" sz="2200" dirty="0"/>
              <a:t>99202</a:t>
            </a:r>
          </a:p>
          <a:p>
            <a:r>
              <a:rPr lang="en-US" sz="2200" dirty="0"/>
              <a:t>99203</a:t>
            </a:r>
          </a:p>
          <a:p>
            <a:r>
              <a:rPr lang="en-US" sz="2200" dirty="0"/>
              <a:t>99204</a:t>
            </a:r>
          </a:p>
          <a:p>
            <a:r>
              <a:rPr lang="en-US" sz="2200" dirty="0"/>
              <a:t>99205</a:t>
            </a:r>
          </a:p>
          <a:p>
            <a:r>
              <a:rPr lang="en-US" sz="2200" dirty="0"/>
              <a:t> </a:t>
            </a:r>
          </a:p>
          <a:p>
            <a:r>
              <a:rPr lang="en-US" sz="2200" dirty="0"/>
              <a:t>Established:</a:t>
            </a:r>
          </a:p>
          <a:p>
            <a:r>
              <a:rPr lang="en-US" sz="2200" dirty="0"/>
              <a:t>99211</a:t>
            </a:r>
          </a:p>
          <a:p>
            <a:r>
              <a:rPr lang="en-US" sz="2200" dirty="0"/>
              <a:t>99212</a:t>
            </a:r>
          </a:p>
          <a:p>
            <a:r>
              <a:rPr lang="en-US" sz="2200" dirty="0"/>
              <a:t>99213</a:t>
            </a:r>
          </a:p>
          <a:p>
            <a:r>
              <a:rPr lang="en-US" sz="2200" dirty="0"/>
              <a:t>99214</a:t>
            </a:r>
          </a:p>
          <a:p>
            <a:r>
              <a:rPr lang="en-US" sz="2200" dirty="0"/>
              <a:t>99215</a:t>
            </a:r>
            <a:endParaRPr lang="en-US" sz="2200" dirty="0" smtClean="0"/>
          </a:p>
        </p:txBody>
      </p:sp>
    </p:spTree>
    <p:extLst>
      <p:ext uri="{BB962C8B-B14F-4D97-AF65-F5344CB8AC3E}">
        <p14:creationId xmlns:p14="http://schemas.microsoft.com/office/powerpoint/2010/main" val="120372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i="1" dirty="0" smtClean="0">
                <a:solidFill>
                  <a:srgbClr val="FF0000"/>
                </a:solidFill>
              </a:rPr>
              <a:t>Credentialing of Providers</a:t>
            </a:r>
            <a:endParaRPr lang="en-US" sz="3600" i="1" dirty="0">
              <a:solidFill>
                <a:srgbClr val="FF0000"/>
              </a:solidFill>
            </a:endParaRPr>
          </a:p>
        </p:txBody>
      </p:sp>
      <p:sp>
        <p:nvSpPr>
          <p:cNvPr id="7" name="Content Placeholder 6"/>
          <p:cNvSpPr>
            <a:spLocks noGrp="1"/>
          </p:cNvSpPr>
          <p:nvPr>
            <p:ph idx="1"/>
          </p:nvPr>
        </p:nvSpPr>
        <p:spPr/>
        <p:txBody>
          <a:bodyPr>
            <a:normAutofit fontScale="62500" lnSpcReduction="20000"/>
          </a:bodyPr>
          <a:lstStyle/>
          <a:p>
            <a:r>
              <a:rPr lang="en-US" dirty="0" smtClean="0"/>
              <a:t> </a:t>
            </a:r>
            <a:r>
              <a:rPr lang="en-US" dirty="0"/>
              <a:t>Governor Andrew Cuomo signed into law a </a:t>
            </a:r>
            <a:r>
              <a:rPr lang="en-US" dirty="0" smtClean="0"/>
              <a:t>bill on 8/24/2012 </a:t>
            </a:r>
            <a:r>
              <a:rPr lang="en-US" dirty="0"/>
              <a:t>(A. 9834/S. 6970) that seeks to simplify the process to credential health care practitioners providing telemedicine services to patients in New York state</a:t>
            </a:r>
            <a:r>
              <a:rPr lang="en-US" dirty="0" smtClean="0"/>
              <a:t>.</a:t>
            </a:r>
          </a:p>
          <a:p>
            <a:endParaRPr lang="en-US" dirty="0"/>
          </a:p>
          <a:p>
            <a:r>
              <a:rPr lang="en-US" dirty="0" smtClean="0"/>
              <a:t>The Bill permits </a:t>
            </a:r>
            <a:r>
              <a:rPr lang="en-US" dirty="0"/>
              <a:t>hospitals contracting for telemedicine services to arrange for the sharing of credentialing verification paperwork for use in making the decision to grant privileges. The law authorizes hospitals receiving services to rely on the credentialing and privileging decisions of the hospital providing the services if certain requirements are met.  The law also allows for the receiving hospital to rely on the hospital providing services to carry out mandated peer review and quality assurance activities.</a:t>
            </a:r>
          </a:p>
          <a:p>
            <a:endParaRPr lang="en-US" dirty="0" smtClean="0"/>
          </a:p>
          <a:p>
            <a:r>
              <a:rPr lang="en-US" dirty="0" smtClean="0"/>
              <a:t>Service Level Agreement</a:t>
            </a:r>
            <a:endParaRPr lang="en-US" dirty="0"/>
          </a:p>
        </p:txBody>
      </p:sp>
    </p:spTree>
    <p:extLst>
      <p:ext uri="{BB962C8B-B14F-4D97-AF65-F5344CB8AC3E}">
        <p14:creationId xmlns:p14="http://schemas.microsoft.com/office/powerpoint/2010/main" val="210617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762000"/>
            <a:ext cx="6679382" cy="5181600"/>
          </a:xfrm>
        </p:spPr>
      </p:pic>
    </p:spTree>
    <p:extLst>
      <p:ext uri="{BB962C8B-B14F-4D97-AF65-F5344CB8AC3E}">
        <p14:creationId xmlns:p14="http://schemas.microsoft.com/office/powerpoint/2010/main" val="1657858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990600" y="1828800"/>
            <a:ext cx="73914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600" b="1" i="1" dirty="0">
                <a:solidFill>
                  <a:schemeClr val="accent2"/>
                </a:solidFill>
                <a:latin typeface="Times New Roman" charset="0"/>
              </a:rPr>
              <a:t>Do not go where the path may lead.</a:t>
            </a:r>
          </a:p>
          <a:p>
            <a:pPr fontAlgn="base">
              <a:spcBef>
                <a:spcPct val="50000"/>
              </a:spcBef>
              <a:spcAft>
                <a:spcPct val="0"/>
              </a:spcAft>
            </a:pPr>
            <a:r>
              <a:rPr lang="en-US" sz="3600" b="1" i="1" dirty="0">
                <a:solidFill>
                  <a:schemeClr val="accent2"/>
                </a:solidFill>
                <a:latin typeface="Times New Roman" charset="0"/>
              </a:rPr>
              <a:t>Go instead where there is no path,</a:t>
            </a:r>
          </a:p>
          <a:p>
            <a:pPr fontAlgn="base">
              <a:spcBef>
                <a:spcPct val="50000"/>
              </a:spcBef>
              <a:spcAft>
                <a:spcPct val="0"/>
              </a:spcAft>
            </a:pPr>
            <a:r>
              <a:rPr lang="en-US" sz="3600" b="1" i="1" dirty="0">
                <a:solidFill>
                  <a:schemeClr val="accent2"/>
                </a:solidFill>
                <a:latin typeface="Times New Roman" charset="0"/>
              </a:rPr>
              <a:t>And make a trail</a:t>
            </a:r>
          </a:p>
          <a:p>
            <a:pPr algn="r" fontAlgn="base">
              <a:spcBef>
                <a:spcPct val="50000"/>
              </a:spcBef>
              <a:spcAft>
                <a:spcPct val="0"/>
              </a:spcAft>
            </a:pPr>
            <a:r>
              <a:rPr lang="en-US" sz="3600" b="1" i="1" dirty="0">
                <a:solidFill>
                  <a:schemeClr val="accent2"/>
                </a:solidFill>
                <a:latin typeface="Times New Roman" charset="0"/>
              </a:rPr>
              <a:t>Ralph Waldo Emerson</a:t>
            </a:r>
          </a:p>
        </p:txBody>
      </p:sp>
    </p:spTree>
    <p:extLst>
      <p:ext uri="{BB962C8B-B14F-4D97-AF65-F5344CB8AC3E}">
        <p14:creationId xmlns:p14="http://schemas.microsoft.com/office/powerpoint/2010/main" val="4035337238"/>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It is not always about reimbursement</a:t>
            </a:r>
            <a:endParaRPr lang="en-US" i="1" dirty="0">
              <a:solidFill>
                <a:srgbClr val="C00000"/>
              </a:solidFill>
            </a:endParaRPr>
          </a:p>
        </p:txBody>
      </p:sp>
      <p:sp>
        <p:nvSpPr>
          <p:cNvPr id="3" name="Content Placeholder 2"/>
          <p:cNvSpPr>
            <a:spLocks noGrp="1"/>
          </p:cNvSpPr>
          <p:nvPr>
            <p:ph idx="1"/>
          </p:nvPr>
        </p:nvSpPr>
        <p:spPr/>
        <p:txBody>
          <a:bodyPr/>
          <a:lstStyle/>
          <a:p>
            <a:pPr marL="0" indent="0">
              <a:buNone/>
            </a:pPr>
            <a:r>
              <a:rPr lang="en-US" i="1" dirty="0"/>
              <a:t>Leading adopters of virtual health view their</a:t>
            </a:r>
          </a:p>
          <a:p>
            <a:pPr marL="0" indent="0">
              <a:buNone/>
            </a:pPr>
            <a:r>
              <a:rPr lang="en-US" i="1" dirty="0"/>
              <a:t>programs as less about revenue and more </a:t>
            </a:r>
            <a:endParaRPr lang="en-US" i="1" dirty="0" smtClean="0"/>
          </a:p>
          <a:p>
            <a:pPr marL="0" indent="0">
              <a:buNone/>
            </a:pPr>
            <a:r>
              <a:rPr lang="en-US" i="1" dirty="0" smtClean="0"/>
              <a:t>about cost </a:t>
            </a:r>
            <a:r>
              <a:rPr lang="en-US" i="1" dirty="0"/>
              <a:t>avoidance and closing gaps in care</a:t>
            </a:r>
            <a:r>
              <a:rPr lang="en-US" i="1" dirty="0" smtClean="0"/>
              <a:t>.</a:t>
            </a:r>
          </a:p>
          <a:p>
            <a:endParaRPr lang="en-US" i="1" dirty="0"/>
          </a:p>
          <a:p>
            <a:endParaRPr lang="en-US" i="1" dirty="0" smtClean="0"/>
          </a:p>
          <a:p>
            <a:endParaRPr lang="en-US" i="1" dirty="0"/>
          </a:p>
          <a:p>
            <a:pPr marL="0" indent="0">
              <a:buNone/>
            </a:pPr>
            <a:r>
              <a:rPr lang="en-US" sz="2400" i="1" dirty="0" smtClean="0"/>
              <a:t>Sg2</a:t>
            </a:r>
            <a:endParaRPr lang="en-US" sz="2400" dirty="0"/>
          </a:p>
        </p:txBody>
      </p:sp>
      <p:pic>
        <p:nvPicPr>
          <p:cNvPr id="4" name="Content Placeholder 5" descr="http://www.rochestergeneral.org/~/media/Images/Homepage/RRH_Logo_CMYK.png"/>
          <p:cNvPicPr>
            <a:picLocks/>
          </p:cNvPicPr>
          <p:nvPr/>
        </p:nvPicPr>
        <p:blipFill>
          <a:blip r:link="rId2">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91126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761999"/>
          </a:xfrm>
        </p:spPr>
        <p:txBody>
          <a:bodyPr>
            <a:normAutofit fontScale="90000"/>
          </a:bodyPr>
          <a:lstStyle/>
          <a:p>
            <a:r>
              <a:rPr lang="en-US" dirty="0" smtClean="0">
                <a:solidFill>
                  <a:schemeClr val="tx2"/>
                </a:solidFill>
              </a:rPr>
              <a:t>……..a little history</a:t>
            </a:r>
            <a:endParaRPr lang="en-US" dirty="0">
              <a:solidFill>
                <a:schemeClr val="tx2"/>
              </a:solidFill>
            </a:endParaRPr>
          </a:p>
        </p:txBody>
      </p:sp>
      <p:sp>
        <p:nvSpPr>
          <p:cNvPr id="6" name="Subtitle 5"/>
          <p:cNvSpPr>
            <a:spLocks noGrp="1"/>
          </p:cNvSpPr>
          <p:nvPr>
            <p:ph type="subTitle" idx="1"/>
          </p:nvPr>
        </p:nvSpPr>
        <p:spPr>
          <a:xfrm>
            <a:off x="1219200" y="1447800"/>
            <a:ext cx="6553200" cy="4191000"/>
          </a:xfrm>
        </p:spPr>
        <p:txBody>
          <a:bodyPr>
            <a:normAutofit fontScale="77500" lnSpcReduction="20000"/>
          </a:bodyPr>
          <a:lstStyle/>
          <a:p>
            <a:pPr marL="457200" indent="-457200" algn="l">
              <a:buFont typeface="Arial" panose="020B0604020202020204" pitchFamily="34" charset="0"/>
              <a:buChar char="•"/>
            </a:pPr>
            <a:r>
              <a:rPr lang="en-US" sz="2000" b="1" dirty="0" smtClean="0">
                <a:solidFill>
                  <a:schemeClr val="tx1"/>
                </a:solidFill>
              </a:rPr>
              <a:t>Coverage for telemedicine reimbursement was limited and in some cases did not exist </a:t>
            </a:r>
          </a:p>
          <a:p>
            <a:pPr marL="457200" indent="-457200" algn="l">
              <a:buFont typeface="Arial" panose="020B0604020202020204" pitchFamily="34" charset="0"/>
              <a:buChar char="•"/>
            </a:pPr>
            <a:endParaRPr lang="en-US" sz="2000" b="1" dirty="0" smtClean="0">
              <a:solidFill>
                <a:schemeClr val="tx1"/>
              </a:solidFill>
            </a:endParaRPr>
          </a:p>
          <a:p>
            <a:pPr marL="457200" indent="-457200" algn="l">
              <a:buFont typeface="Arial" panose="020B0604020202020204" pitchFamily="34" charset="0"/>
              <a:buChar char="•"/>
            </a:pPr>
            <a:r>
              <a:rPr lang="en-US" sz="2000" b="1" dirty="0" smtClean="0">
                <a:solidFill>
                  <a:schemeClr val="tx1"/>
                </a:solidFill>
              </a:rPr>
              <a:t>Reimbursement for third party payers was to their discretion</a:t>
            </a:r>
          </a:p>
          <a:p>
            <a:pPr marL="457200" indent="-457200" algn="l">
              <a:buFont typeface="Arial" panose="020B0604020202020204" pitchFamily="34" charset="0"/>
              <a:buChar char="•"/>
            </a:pPr>
            <a:endParaRPr lang="en-US" sz="2000" b="1" dirty="0" smtClean="0">
              <a:solidFill>
                <a:schemeClr val="tx1"/>
              </a:solidFill>
            </a:endParaRPr>
          </a:p>
          <a:p>
            <a:pPr marL="457200" indent="-457200" algn="l">
              <a:buFont typeface="Arial" panose="020B0604020202020204" pitchFamily="34" charset="0"/>
              <a:buChar char="•"/>
            </a:pPr>
            <a:r>
              <a:rPr lang="en-US" sz="2000" b="1" dirty="0" smtClean="0">
                <a:solidFill>
                  <a:schemeClr val="tx1"/>
                </a:solidFill>
              </a:rPr>
              <a:t>Medicaid did not reimburse globally for all Telemed consults..</a:t>
            </a:r>
          </a:p>
          <a:p>
            <a:pPr marL="457200" indent="-457200" algn="l">
              <a:buFont typeface="Arial" panose="020B0604020202020204" pitchFamily="34" charset="0"/>
              <a:buChar char="•"/>
            </a:pPr>
            <a:endParaRPr lang="en-US" sz="2000" b="1" dirty="0" smtClean="0">
              <a:solidFill>
                <a:schemeClr val="tx1"/>
              </a:solidFill>
            </a:endParaRPr>
          </a:p>
          <a:p>
            <a:pPr marL="457200" indent="-457200" algn="l">
              <a:buFont typeface="Arial" panose="020B0604020202020204" pitchFamily="34" charset="0"/>
              <a:buChar char="•"/>
            </a:pPr>
            <a:r>
              <a:rPr lang="en-US" sz="2000" b="1" dirty="0" smtClean="0">
                <a:solidFill>
                  <a:schemeClr val="tx1"/>
                </a:solidFill>
              </a:rPr>
              <a:t>Medicare reimburses for telehealth services when the originating site (where the patient is) is in a Health Professional Shortage Area (HPSA) or in a county that is outside of any Metropolitan Statistical Area (MSA).</a:t>
            </a:r>
          </a:p>
          <a:p>
            <a:pPr algn="l"/>
            <a:endParaRPr lang="en-US" sz="2000" b="1" dirty="0" smtClean="0">
              <a:solidFill>
                <a:schemeClr val="tx1"/>
              </a:solidFill>
            </a:endParaRPr>
          </a:p>
          <a:p>
            <a:pPr marL="457200" indent="-457200" algn="l">
              <a:buFont typeface="Arial" panose="020B0604020202020204" pitchFamily="34" charset="0"/>
              <a:buChar char="•"/>
            </a:pPr>
            <a:r>
              <a:rPr lang="en-US" sz="2000" b="1" dirty="0" smtClean="0">
                <a:solidFill>
                  <a:schemeClr val="tx1"/>
                </a:solidFill>
              </a:rPr>
              <a:t>Medicare does cover store-and-forward applications, such as teleradiology and remote EKG applications, as they do not typically involve direct interactions with patients. Medicare does cover store-and-forward applications, such as teledermatology, in Alaska and Hawaii</a:t>
            </a:r>
            <a:endParaRPr lang="en-US" sz="2000" b="1" dirty="0">
              <a:solidFill>
                <a:schemeClr val="tx1"/>
              </a:solidFill>
            </a:endParaRPr>
          </a:p>
        </p:txBody>
      </p:sp>
      <p:pic>
        <p:nvPicPr>
          <p:cNvPr id="7" name="Content Placeholder 5" descr="http://www.rochestergeneral.org/~/media/Images/Homepage/RRH_Logo_CMYK.png"/>
          <p:cNvPicPr>
            <a:picLocks/>
          </p:cNvPicPr>
          <p:nvPr/>
        </p:nvPicPr>
        <p:blipFill>
          <a:blip r:link="rId2">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359638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Medicare </a:t>
            </a:r>
            <a:r>
              <a:rPr lang="en-US" sz="1600" dirty="0" smtClean="0">
                <a:solidFill>
                  <a:srgbClr val="C00000"/>
                </a:solidFill>
              </a:rPr>
              <a:t>limited reimbursement</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1600" dirty="0"/>
              <a:t>WASHINGTON, Monday, June 8 2015 – </a:t>
            </a:r>
            <a:r>
              <a:rPr lang="en-US" sz="1600" dirty="0" smtClean="0"/>
              <a:t> CMS announces a recent ruling for ACO’s which severely restricts the use of Telemedicine on Accountable Care Organizations (ACO).</a:t>
            </a:r>
          </a:p>
          <a:p>
            <a:endParaRPr lang="en-US" sz="1600" dirty="0"/>
          </a:p>
          <a:p>
            <a:r>
              <a:rPr lang="en-US" sz="1600" dirty="0" smtClean="0"/>
              <a:t>Next Generation ACO’s – Medicare will cover consults for patients covered under this plan.</a:t>
            </a:r>
          </a:p>
          <a:p>
            <a:endParaRPr lang="en-US" sz="1600" dirty="0" smtClean="0"/>
          </a:p>
          <a:p>
            <a:r>
              <a:rPr lang="en-US" sz="1600" dirty="0" smtClean="0"/>
              <a:t>Currently Medicare only covers patients that reside in HPSA/MSA.</a:t>
            </a:r>
          </a:p>
          <a:p>
            <a:endParaRPr lang="en-US" sz="1600" dirty="0"/>
          </a:p>
          <a:p>
            <a:r>
              <a:rPr lang="en-US" sz="1600" dirty="0" smtClean="0"/>
              <a:t>If a patient resides in a Skilled Nursing Facility (SNF) in a HPSA/MSA, only </a:t>
            </a:r>
            <a:r>
              <a:rPr lang="en-US" sz="1600" i="1" dirty="0" smtClean="0">
                <a:solidFill>
                  <a:srgbClr val="C00000"/>
                </a:solidFill>
              </a:rPr>
              <a:t>one </a:t>
            </a:r>
            <a:r>
              <a:rPr lang="en-US" sz="1600" dirty="0" smtClean="0"/>
              <a:t>consult a month is covered.</a:t>
            </a:r>
          </a:p>
          <a:p>
            <a:endParaRPr lang="en-US" sz="1600" dirty="0" smtClean="0"/>
          </a:p>
          <a:p>
            <a:r>
              <a:rPr lang="en-US" sz="1600" dirty="0" smtClean="0"/>
              <a:t>All encounters must be interactive, real time; asynchronous is permitted only in Federal telemedicine demonstrations  conducted in Alaska and Hawaii.</a:t>
            </a:r>
          </a:p>
          <a:p>
            <a:endParaRPr lang="en-US" dirty="0" smtClean="0"/>
          </a:p>
          <a:p>
            <a:pPr marL="0" indent="0">
              <a:buNone/>
            </a:pPr>
            <a:endParaRPr lang="en-US" sz="2400" dirty="0" smtClean="0"/>
          </a:p>
          <a:p>
            <a:endParaRPr lang="en-US" dirty="0"/>
          </a:p>
          <a:p>
            <a:endParaRPr lang="en-US" dirty="0"/>
          </a:p>
        </p:txBody>
      </p:sp>
      <p:pic>
        <p:nvPicPr>
          <p:cNvPr id="4" name="Content Placeholder 5" descr="http://www.rochestergeneral.org/~/media/Images/Homepage/RRH_Logo_CMYK.png"/>
          <p:cNvPicPr>
            <a:picLocks/>
          </p:cNvPicPr>
          <p:nvPr/>
        </p:nvPicPr>
        <p:blipFill>
          <a:blip r:link="rId2">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332513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solidFill>
                  <a:srgbClr val="C00000"/>
                </a:solidFill>
              </a:rPr>
              <a:t>Sites of approved for Telemed visits:</a:t>
            </a:r>
            <a:endParaRPr lang="en-US" sz="3200" i="1" dirty="0">
              <a:solidFill>
                <a:srgbClr val="C00000"/>
              </a:solidFill>
            </a:endParaRPr>
          </a:p>
        </p:txBody>
      </p:sp>
      <p:sp>
        <p:nvSpPr>
          <p:cNvPr id="4" name="Content Placeholder 3"/>
          <p:cNvSpPr>
            <a:spLocks noGrp="1"/>
          </p:cNvSpPr>
          <p:nvPr>
            <p:ph sz="half" idx="1"/>
          </p:nvPr>
        </p:nvSpPr>
        <p:spPr/>
        <p:txBody>
          <a:bodyPr>
            <a:normAutofit fontScale="25000" lnSpcReduction="20000"/>
          </a:bodyPr>
          <a:lstStyle/>
          <a:p>
            <a:r>
              <a:rPr lang="en-US" sz="6400" i="1" u="sng" dirty="0" smtClean="0">
                <a:solidFill>
                  <a:srgbClr val="C00000"/>
                </a:solidFill>
              </a:rPr>
              <a:t>Originating sites </a:t>
            </a:r>
            <a:r>
              <a:rPr lang="en-US" sz="6400" dirty="0" smtClean="0"/>
              <a:t>– must be located in a HPSA/MSA</a:t>
            </a:r>
          </a:p>
          <a:p>
            <a:endParaRPr lang="en-US" sz="6400" dirty="0"/>
          </a:p>
          <a:p>
            <a:endParaRPr lang="en-US" sz="6400" dirty="0" smtClean="0"/>
          </a:p>
          <a:p>
            <a:r>
              <a:rPr lang="en-US" sz="6400" i="1" u="sng" dirty="0" smtClean="0">
                <a:solidFill>
                  <a:srgbClr val="C00000"/>
                </a:solidFill>
              </a:rPr>
              <a:t>Originating Sites by law are:</a:t>
            </a:r>
          </a:p>
          <a:p>
            <a:endParaRPr lang="en-US" sz="6400" i="1" dirty="0" smtClean="0">
              <a:solidFill>
                <a:srgbClr val="C00000"/>
              </a:solidFill>
            </a:endParaRPr>
          </a:p>
          <a:p>
            <a:pPr>
              <a:buFont typeface="Wingdings" panose="05000000000000000000" pitchFamily="2" charset="2"/>
              <a:buChar char="v"/>
            </a:pPr>
            <a:r>
              <a:rPr lang="en-US" sz="6400" dirty="0" smtClean="0"/>
              <a:t>Providers offices</a:t>
            </a:r>
          </a:p>
          <a:p>
            <a:pPr>
              <a:buFont typeface="Wingdings" panose="05000000000000000000" pitchFamily="2" charset="2"/>
              <a:buChar char="v"/>
            </a:pPr>
            <a:r>
              <a:rPr lang="en-US" sz="6400" dirty="0" smtClean="0"/>
              <a:t>Hospitals</a:t>
            </a:r>
          </a:p>
          <a:p>
            <a:pPr>
              <a:buFont typeface="Wingdings" panose="05000000000000000000" pitchFamily="2" charset="2"/>
              <a:buChar char="v"/>
            </a:pPr>
            <a:r>
              <a:rPr lang="en-US" sz="6400" dirty="0" smtClean="0"/>
              <a:t>Critical Access Hospitals</a:t>
            </a:r>
          </a:p>
          <a:p>
            <a:pPr>
              <a:buFont typeface="Wingdings" panose="05000000000000000000" pitchFamily="2" charset="2"/>
              <a:buChar char="v"/>
            </a:pPr>
            <a:r>
              <a:rPr lang="en-US" sz="6400" dirty="0" smtClean="0"/>
              <a:t>Rural Health Clinics</a:t>
            </a:r>
          </a:p>
          <a:p>
            <a:pPr>
              <a:buFont typeface="Wingdings" panose="05000000000000000000" pitchFamily="2" charset="2"/>
              <a:buChar char="v"/>
            </a:pPr>
            <a:r>
              <a:rPr lang="en-US" sz="6400" dirty="0" smtClean="0"/>
              <a:t>Federal Qualified Health Centers</a:t>
            </a:r>
          </a:p>
          <a:p>
            <a:pPr>
              <a:buFont typeface="Wingdings" panose="05000000000000000000" pitchFamily="2" charset="2"/>
              <a:buChar char="v"/>
            </a:pPr>
            <a:r>
              <a:rPr lang="en-US" sz="6400" dirty="0" smtClean="0"/>
              <a:t>Hospital-based or CAH based Renal Dialysis Centers</a:t>
            </a:r>
          </a:p>
          <a:p>
            <a:pPr>
              <a:buFont typeface="Wingdings" panose="05000000000000000000" pitchFamily="2" charset="2"/>
              <a:buChar char="v"/>
            </a:pPr>
            <a:r>
              <a:rPr lang="en-US" sz="6400" dirty="0" smtClean="0"/>
              <a:t>Skilled Nursing Facilities</a:t>
            </a:r>
          </a:p>
          <a:p>
            <a:pPr>
              <a:buFont typeface="Wingdings" panose="05000000000000000000" pitchFamily="2" charset="2"/>
              <a:buChar char="v"/>
            </a:pPr>
            <a:r>
              <a:rPr lang="en-US" sz="6400" dirty="0" smtClean="0"/>
              <a:t>Community Mental health Centers</a:t>
            </a:r>
          </a:p>
          <a:p>
            <a:pPr marL="0" indent="0">
              <a:buNone/>
            </a:pPr>
            <a:endParaRPr lang="en-US" sz="6400" dirty="0" smtClean="0"/>
          </a:p>
          <a:p>
            <a:pPr marL="0" indent="0">
              <a:buNone/>
            </a:pPr>
            <a:r>
              <a:rPr lang="en-US" sz="4000" dirty="0" smtClean="0"/>
              <a:t>For verification if to determine eligibility of a HPSA/MSA</a:t>
            </a:r>
          </a:p>
          <a:p>
            <a:pPr marL="0" indent="0">
              <a:buNone/>
            </a:pPr>
            <a:r>
              <a:rPr lang="en-US" sz="4000" dirty="0" smtClean="0">
                <a:hlinkClick r:id="rId2"/>
              </a:rPr>
              <a:t>http://www.cms.gov/Medicare/Mediacare</a:t>
            </a:r>
            <a:r>
              <a:rPr lang="en-US" sz="4000" dirty="0" smtClean="0"/>
              <a:t> General-Information/Telehealth</a:t>
            </a:r>
          </a:p>
          <a:p>
            <a:pPr marL="0" indent="0">
              <a:buNone/>
            </a:pPr>
            <a:endParaRPr lang="en-US" sz="1000" dirty="0" smtClean="0"/>
          </a:p>
          <a:p>
            <a:pPr>
              <a:buFont typeface="+mj-lt"/>
              <a:buAutoNum type="arabicPeriod"/>
            </a:pPr>
            <a:endParaRPr lang="en-US" sz="1800" dirty="0"/>
          </a:p>
        </p:txBody>
      </p:sp>
      <p:sp>
        <p:nvSpPr>
          <p:cNvPr id="6" name="Content Placeholder 5"/>
          <p:cNvSpPr>
            <a:spLocks noGrp="1"/>
          </p:cNvSpPr>
          <p:nvPr>
            <p:ph sz="half" idx="2"/>
          </p:nvPr>
        </p:nvSpPr>
        <p:spPr/>
        <p:txBody>
          <a:bodyPr>
            <a:normAutofit/>
          </a:bodyPr>
          <a:lstStyle/>
          <a:p>
            <a:r>
              <a:rPr lang="en-US" sz="1600" i="1" u="sng" dirty="0" smtClean="0">
                <a:solidFill>
                  <a:srgbClr val="C00000"/>
                </a:solidFill>
              </a:rPr>
              <a:t>Distant Site Practitioners </a:t>
            </a:r>
            <a:r>
              <a:rPr lang="en-US" sz="1600" dirty="0" smtClean="0"/>
              <a:t>- is the site that furnishes and bills for the consult.</a:t>
            </a:r>
          </a:p>
          <a:p>
            <a:endParaRPr lang="en-US" sz="1600" i="1" u="sng" dirty="0"/>
          </a:p>
          <a:p>
            <a:pPr>
              <a:buFont typeface="Wingdings" panose="05000000000000000000" pitchFamily="2" charset="2"/>
              <a:buChar char="v"/>
            </a:pPr>
            <a:r>
              <a:rPr lang="en-US" sz="1600" dirty="0" smtClean="0"/>
              <a:t>Physicians</a:t>
            </a:r>
          </a:p>
          <a:p>
            <a:pPr>
              <a:buFont typeface="Wingdings" panose="05000000000000000000" pitchFamily="2" charset="2"/>
              <a:buChar char="v"/>
            </a:pPr>
            <a:r>
              <a:rPr lang="en-US" sz="1600" dirty="0" smtClean="0"/>
              <a:t>Nurse Practitioners</a:t>
            </a:r>
          </a:p>
          <a:p>
            <a:pPr>
              <a:buFont typeface="Wingdings" panose="05000000000000000000" pitchFamily="2" charset="2"/>
              <a:buChar char="v"/>
            </a:pPr>
            <a:r>
              <a:rPr lang="en-US" sz="1600" dirty="0" smtClean="0"/>
              <a:t>Physician Assistants</a:t>
            </a:r>
          </a:p>
          <a:p>
            <a:pPr>
              <a:buFont typeface="Wingdings" panose="05000000000000000000" pitchFamily="2" charset="2"/>
              <a:buChar char="v"/>
            </a:pPr>
            <a:r>
              <a:rPr lang="en-US" sz="1600" dirty="0" smtClean="0"/>
              <a:t>Nurse-midwives</a:t>
            </a:r>
          </a:p>
          <a:p>
            <a:pPr>
              <a:buFont typeface="Wingdings" panose="05000000000000000000" pitchFamily="2" charset="2"/>
              <a:buChar char="v"/>
            </a:pPr>
            <a:r>
              <a:rPr lang="en-US" sz="1600" dirty="0" smtClean="0"/>
              <a:t>Clinical Nurse Specialists</a:t>
            </a:r>
          </a:p>
          <a:p>
            <a:pPr>
              <a:buFont typeface="Wingdings" panose="05000000000000000000" pitchFamily="2" charset="2"/>
              <a:buChar char="v"/>
            </a:pPr>
            <a:r>
              <a:rPr lang="en-US" sz="1600" dirty="0" smtClean="0"/>
              <a:t>Certified Nurse Anesthetists</a:t>
            </a:r>
          </a:p>
          <a:p>
            <a:pPr>
              <a:buFont typeface="Wingdings" panose="05000000000000000000" pitchFamily="2" charset="2"/>
              <a:buChar char="v"/>
            </a:pPr>
            <a:endParaRPr lang="en-US" sz="1600" dirty="0"/>
          </a:p>
        </p:txBody>
      </p:sp>
      <p:pic>
        <p:nvPicPr>
          <p:cNvPr id="7" name="Content Placeholder 5" descr="http://www.rochestergeneral.org/~/media/Images/Homepage/RRH_Logo_CMYK.png"/>
          <p:cNvPicPr>
            <a:picLocks/>
          </p:cNvPicPr>
          <p:nvPr/>
        </p:nvPicPr>
        <p:blipFill>
          <a:blip r:link="rId3">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125737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American Telemedicine Association</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Due </a:t>
            </a:r>
            <a:r>
              <a:rPr lang="en-US" dirty="0"/>
              <a:t>to current restrictions outlined in this final </a:t>
            </a:r>
            <a:r>
              <a:rPr lang="en-US" dirty="0" smtClean="0"/>
              <a:t>ruling for ACO’s, </a:t>
            </a:r>
            <a:r>
              <a:rPr lang="en-US" dirty="0"/>
              <a:t>many providers cannot take advantage of the full capabilities of telemedicine due to unnecessary limitations. ATA will continue to work with Congress to address the lack of forward </a:t>
            </a:r>
            <a:r>
              <a:rPr lang="en-US" dirty="0" smtClean="0"/>
              <a:t>progress</a:t>
            </a:r>
          </a:p>
          <a:p>
            <a:endParaRPr lang="en-US" dirty="0"/>
          </a:p>
          <a:p>
            <a:pPr marL="0" indent="0">
              <a:buNone/>
            </a:pPr>
            <a:endParaRPr lang="en-US" sz="2800" dirty="0" smtClean="0"/>
          </a:p>
          <a:p>
            <a:pPr marL="0" indent="0">
              <a:buNone/>
            </a:pPr>
            <a:r>
              <a:rPr lang="en-US" sz="1200" dirty="0" smtClean="0"/>
              <a:t>American Telemedicine Association</a:t>
            </a:r>
          </a:p>
        </p:txBody>
      </p:sp>
      <p:pic>
        <p:nvPicPr>
          <p:cNvPr id="4" name="Content Placeholder 5" descr="http://www.rochestergeneral.org/~/media/Images/Homepage/RRH_Logo_CMYK.png"/>
          <p:cNvPicPr>
            <a:picLocks/>
          </p:cNvPicPr>
          <p:nvPr/>
        </p:nvPicPr>
        <p:blipFill>
          <a:blip r:link="rId3">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57200"/>
            <a:ext cx="695325" cy="695325"/>
          </a:xfrm>
          <a:prstGeom prst="rect">
            <a:avLst/>
          </a:prstGeom>
        </p:spPr>
      </p:pic>
    </p:spTree>
    <p:extLst>
      <p:ext uri="{BB962C8B-B14F-4D97-AF65-F5344CB8AC3E}">
        <p14:creationId xmlns:p14="http://schemas.microsoft.com/office/powerpoint/2010/main" val="398452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American Telemedicine Association</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57200"/>
            <a:ext cx="695325" cy="695325"/>
          </a:xfrm>
          <a:prstGeom prst="rect">
            <a:avLst/>
          </a:prstGeom>
        </p:spPr>
      </p:pic>
      <p:sp>
        <p:nvSpPr>
          <p:cNvPr id="6" name="Content Placeholder 5"/>
          <p:cNvSpPr>
            <a:spLocks noGrp="1"/>
          </p:cNvSpPr>
          <p:nvPr>
            <p:ph idx="1"/>
          </p:nvPr>
        </p:nvSpPr>
        <p:spPr/>
        <p:txBody>
          <a:bodyPr>
            <a:normAutofit/>
          </a:bodyPr>
          <a:lstStyle/>
          <a:p>
            <a:r>
              <a:rPr lang="en-US" sz="2800" dirty="0" smtClean="0"/>
              <a:t>ATA </a:t>
            </a:r>
            <a:r>
              <a:rPr lang="en-US" sz="2800" dirty="0"/>
              <a:t>is part of a group of 21 national associations and businesses that sent letters of support to expand interstate access to care by Medicare beneficiaries.   The Telemedicine for Medicare Act (S. 1778 and H.R. 3081) would allow Medicare physicians licensed in one state to treat Medicare patients in another state without having to obtain an additional license for each state. </a:t>
            </a:r>
          </a:p>
          <a:p>
            <a:endParaRPr lang="en-US" dirty="0"/>
          </a:p>
        </p:txBody>
      </p:sp>
      <p:pic>
        <p:nvPicPr>
          <p:cNvPr id="5" name="Content Placeholder 5" descr="http://www.rochestergeneral.org/~/media/Images/Homepage/RRH_Logo_CMYK.png"/>
          <p:cNvPicPr>
            <a:picLocks/>
          </p:cNvPicPr>
          <p:nvPr/>
        </p:nvPicPr>
        <p:blipFill>
          <a:blip r:link="rId3">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77912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934200" cy="1600200"/>
          </a:xfrm>
        </p:spPr>
        <p:txBody>
          <a:bodyPr>
            <a:normAutofit/>
          </a:bodyPr>
          <a:lstStyle/>
          <a:p>
            <a:r>
              <a:rPr lang="en-US" sz="2400" b="1" dirty="0" smtClean="0"/>
              <a:t>New York State passes parity Bill S7852-2013 to reimburse for Telehealth/Telemedicine consults</a:t>
            </a:r>
            <a:endParaRPr lang="en-US" sz="2400" b="1" dirty="0"/>
          </a:p>
        </p:txBody>
      </p:sp>
      <p:sp>
        <p:nvSpPr>
          <p:cNvPr id="3" name="Content Placeholder 2"/>
          <p:cNvSpPr>
            <a:spLocks noGrp="1"/>
          </p:cNvSpPr>
          <p:nvPr>
            <p:ph idx="1"/>
          </p:nvPr>
        </p:nvSpPr>
        <p:spPr>
          <a:xfrm>
            <a:off x="609600" y="1981201"/>
            <a:ext cx="8077200" cy="3733800"/>
          </a:xfrm>
        </p:spPr>
        <p:txBody>
          <a:bodyPr>
            <a:normAutofit/>
          </a:bodyPr>
          <a:lstStyle/>
          <a:p>
            <a:r>
              <a:rPr lang="en-US" sz="2000" dirty="0" smtClean="0"/>
              <a:t>New York is the 22</a:t>
            </a:r>
            <a:r>
              <a:rPr lang="en-US" sz="2000" baseline="30000" dirty="0" smtClean="0"/>
              <a:t>nd</a:t>
            </a:r>
            <a:r>
              <a:rPr lang="en-US" sz="2000" dirty="0" smtClean="0"/>
              <a:t> state to pass a parity bill</a:t>
            </a:r>
          </a:p>
          <a:p>
            <a:endParaRPr lang="en-US" sz="2000" dirty="0" smtClean="0"/>
          </a:p>
          <a:p>
            <a:r>
              <a:rPr lang="en-US" sz="2000" dirty="0" smtClean="0"/>
              <a:t>The Bill was signed </a:t>
            </a:r>
            <a:r>
              <a:rPr lang="en-US" sz="2000" smtClean="0"/>
              <a:t>on 12/29/2014</a:t>
            </a:r>
            <a:endParaRPr lang="en-US" sz="2000" dirty="0" smtClean="0"/>
          </a:p>
          <a:p>
            <a:endParaRPr lang="en-US" sz="2000" dirty="0" smtClean="0"/>
          </a:p>
          <a:p>
            <a:r>
              <a:rPr lang="en-US" sz="2000" dirty="0" smtClean="0"/>
              <a:t>It will be effective on 1/1/2016</a:t>
            </a:r>
          </a:p>
          <a:p>
            <a:endParaRPr lang="en-US" sz="2000" dirty="0" smtClean="0"/>
          </a:p>
          <a:p>
            <a:r>
              <a:rPr lang="en-US" sz="2000" dirty="0" smtClean="0"/>
              <a:t>It requires </a:t>
            </a:r>
            <a:r>
              <a:rPr lang="en-US" sz="2000" dirty="0"/>
              <a:t>health insurers, including Medicaid, to pay for covered services delivered through telehealth and telemedicine technology</a:t>
            </a:r>
            <a:r>
              <a:rPr lang="en-US" sz="2000" dirty="0" smtClean="0"/>
              <a:t>.</a:t>
            </a:r>
          </a:p>
          <a:p>
            <a:pPr marL="0" indent="0">
              <a:buNone/>
            </a:pPr>
            <a:endParaRPr lang="en-US" sz="2000" dirty="0" smtClean="0"/>
          </a:p>
          <a:p>
            <a:pPr lvl="0"/>
            <a:r>
              <a:rPr lang="en-US" sz="2000" dirty="0"/>
              <a:t>Distinct definitions for telemedicine and telehealth</a:t>
            </a:r>
          </a:p>
          <a:p>
            <a:endParaRPr lang="en-US" sz="2000" dirty="0" smtClean="0"/>
          </a:p>
          <a:p>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31" y="228600"/>
            <a:ext cx="1571851" cy="1447800"/>
          </a:xfrm>
          <a:prstGeom prst="rect">
            <a:avLst/>
          </a:prstGeom>
        </p:spPr>
      </p:pic>
      <p:pic>
        <p:nvPicPr>
          <p:cNvPr id="5" name="Content Placeholder 5" descr="http://www.rochestergeneral.org/~/media/Images/Homepage/RRH_Logo_CMYK.png"/>
          <p:cNvPicPr>
            <a:picLocks/>
          </p:cNvPicPr>
          <p:nvPr/>
        </p:nvPicPr>
        <p:blipFill>
          <a:blip r:link="rId3">
            <a:extLst>
              <a:ext uri="{28A0092B-C50C-407E-A947-70E740481C1C}">
                <a14:useLocalDpi xmlns:a14="http://schemas.microsoft.com/office/drawing/2010/main" val="0"/>
              </a:ext>
            </a:extLst>
          </a:blip>
          <a:stretch>
            <a:fillRect/>
          </a:stretch>
        </p:blipFill>
        <p:spPr bwMode="auto">
          <a:xfrm>
            <a:off x="304800" y="6096000"/>
            <a:ext cx="1219200" cy="390525"/>
          </a:xfrm>
          <a:prstGeom prst="rect">
            <a:avLst/>
          </a:prstGeom>
          <a:noFill/>
          <a:ln>
            <a:noFill/>
          </a:ln>
        </p:spPr>
      </p:pic>
    </p:spTree>
    <p:extLst>
      <p:ext uri="{BB962C8B-B14F-4D97-AF65-F5344CB8AC3E}">
        <p14:creationId xmlns:p14="http://schemas.microsoft.com/office/powerpoint/2010/main" val="1496039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711547" y="290732"/>
            <a:ext cx="3190875" cy="1428750"/>
          </a:xfrm>
        </p:spPr>
      </p:pic>
      <p:sp>
        <p:nvSpPr>
          <p:cNvPr id="4" name="Content Placeholder 3"/>
          <p:cNvSpPr>
            <a:spLocks noGrp="1"/>
          </p:cNvSpPr>
          <p:nvPr>
            <p:ph sz="half" idx="2"/>
          </p:nvPr>
        </p:nvSpPr>
        <p:spPr>
          <a:xfrm>
            <a:off x="533400" y="2057400"/>
            <a:ext cx="8153400" cy="4068763"/>
          </a:xfrm>
        </p:spPr>
        <p:txBody>
          <a:bodyPr/>
          <a:lstStyle/>
          <a:p>
            <a:pPr marL="0" indent="0" algn="ctr">
              <a:buNone/>
            </a:pPr>
            <a:r>
              <a:rPr lang="en-US" dirty="0" smtClean="0"/>
              <a:t>Telemedicine</a:t>
            </a:r>
          </a:p>
          <a:p>
            <a:pPr marL="0" indent="0" algn="ctr">
              <a:buNone/>
            </a:pPr>
            <a:endParaRPr lang="en-US" dirty="0" smtClean="0"/>
          </a:p>
          <a:p>
            <a:r>
              <a:rPr lang="en-US" dirty="0"/>
              <a:t>Real time two-way audio video communications, and includes the application of video conferencing and </a:t>
            </a:r>
            <a:r>
              <a:rPr lang="en-US" dirty="0" smtClean="0"/>
              <a:t>store-and-forward.</a:t>
            </a:r>
          </a:p>
        </p:txBody>
      </p:sp>
    </p:spTree>
    <p:extLst>
      <p:ext uri="{BB962C8B-B14F-4D97-AF65-F5344CB8AC3E}">
        <p14:creationId xmlns:p14="http://schemas.microsoft.com/office/powerpoint/2010/main" val="1389558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697</Words>
  <Application>Microsoft Office PowerPoint</Application>
  <PresentationFormat>On-screen Show (4:3)</PresentationFormat>
  <Paragraphs>112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Times New Roman</vt:lpstr>
      <vt:lpstr>Wingdings</vt:lpstr>
      <vt:lpstr>Office Theme</vt:lpstr>
      <vt:lpstr>So many questions….. Who and what services are reimbursable?</vt:lpstr>
      <vt:lpstr>It is not always about reimbursement</vt:lpstr>
      <vt:lpstr>……..a little history</vt:lpstr>
      <vt:lpstr>Medicare limited reimbursement</vt:lpstr>
      <vt:lpstr>Sites of approved for Telemed visits:</vt:lpstr>
      <vt:lpstr>American Telemedicine Association</vt:lpstr>
      <vt:lpstr>American Telemedicine Association</vt:lpstr>
      <vt:lpstr>New York State passes parity Bill S7852-2013 to reimburse for Telehealth/Telemedicine consults</vt:lpstr>
      <vt:lpstr>PowerPoint Presentation</vt:lpstr>
      <vt:lpstr>PowerPoint Presentation</vt:lpstr>
      <vt:lpstr>Billing Codes</vt:lpstr>
      <vt:lpstr>Credentialing of Providers</vt:lpstr>
      <vt:lpstr>PowerPoint Presentation</vt:lpstr>
      <vt:lpstr>PowerPoint Presentation</vt:lpstr>
    </vt:vector>
  </TitlesOfParts>
  <Company>RGHS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Cynthia</dc:creator>
  <cp:lastModifiedBy>Huntington, Caitlyn</cp:lastModifiedBy>
  <cp:revision>39</cp:revision>
  <dcterms:created xsi:type="dcterms:W3CDTF">2015-08-17T16:26:14Z</dcterms:created>
  <dcterms:modified xsi:type="dcterms:W3CDTF">2015-08-20T18:00:45Z</dcterms:modified>
</cp:coreProperties>
</file>